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714" r:id="rId5"/>
  </p:sldMasterIdLst>
  <p:notesMasterIdLst>
    <p:notesMasterId r:id="rId54"/>
  </p:notesMasterIdLst>
  <p:handoutMasterIdLst>
    <p:handoutMasterId r:id="rId55"/>
  </p:handoutMasterIdLst>
  <p:sldIdLst>
    <p:sldId id="1638" r:id="rId6"/>
    <p:sldId id="1084" r:id="rId7"/>
    <p:sldId id="1242" r:id="rId8"/>
    <p:sldId id="1167" r:id="rId9"/>
    <p:sldId id="2100" r:id="rId10"/>
    <p:sldId id="2131" r:id="rId11"/>
    <p:sldId id="1188" r:id="rId12"/>
    <p:sldId id="1635" r:id="rId13"/>
    <p:sldId id="1248" r:id="rId14"/>
    <p:sldId id="2115" r:id="rId15"/>
    <p:sldId id="1239" r:id="rId16"/>
    <p:sldId id="2136" r:id="rId17"/>
    <p:sldId id="2116" r:id="rId18"/>
    <p:sldId id="2138" r:id="rId19"/>
    <p:sldId id="1226" r:id="rId20"/>
    <p:sldId id="761" r:id="rId21"/>
    <p:sldId id="2132" r:id="rId22"/>
    <p:sldId id="2137" r:id="rId23"/>
    <p:sldId id="2120" r:id="rId24"/>
    <p:sldId id="1171" r:id="rId25"/>
    <p:sldId id="2119" r:id="rId26"/>
    <p:sldId id="2133" r:id="rId27"/>
    <p:sldId id="2092" r:id="rId28"/>
    <p:sldId id="2121" r:id="rId29"/>
    <p:sldId id="2135" r:id="rId30"/>
    <p:sldId id="2134" r:id="rId31"/>
    <p:sldId id="1031" r:id="rId32"/>
    <p:sldId id="539" r:id="rId33"/>
    <p:sldId id="397" r:id="rId34"/>
    <p:sldId id="2123" r:id="rId35"/>
    <p:sldId id="1212" r:id="rId36"/>
    <p:sldId id="2124" r:id="rId37"/>
    <p:sldId id="1237" r:id="rId38"/>
    <p:sldId id="1639" r:id="rId39"/>
    <p:sldId id="1116" r:id="rId40"/>
    <p:sldId id="2125" r:id="rId41"/>
    <p:sldId id="2117" r:id="rId42"/>
    <p:sldId id="1061" r:id="rId43"/>
    <p:sldId id="1249" r:id="rId44"/>
    <p:sldId id="1250" r:id="rId45"/>
    <p:sldId id="1251" r:id="rId46"/>
    <p:sldId id="1252" r:id="rId47"/>
    <p:sldId id="2111" r:id="rId48"/>
    <p:sldId id="2106" r:id="rId49"/>
    <p:sldId id="2107" r:id="rId50"/>
    <p:sldId id="2127" r:id="rId51"/>
    <p:sldId id="2128" r:id="rId52"/>
    <p:sldId id="2093" r:id="rId53"/>
  </p:sldIdLst>
  <p:sldSz cx="9144000" cy="6858000" type="screen4x3"/>
  <p:notesSz cx="7023100" cy="9309100"/>
  <p:defaultTex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33CC"/>
    <a:srgbClr val="669900"/>
    <a:srgbClr val="9966FF"/>
    <a:srgbClr val="9933FF"/>
    <a:srgbClr val="99CC00"/>
    <a:srgbClr val="FFFF00"/>
    <a:srgbClr val="FFFF66"/>
    <a:srgbClr val="CC99FF"/>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F77A8F-13C8-401D-9131-800EAE8A3A50}" v="5" dt="2026-07-14T13:52:28.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6456" autoAdjust="0"/>
    <p:restoredTop sz="94912" autoAdjust="0"/>
  </p:normalViewPr>
  <p:slideViewPr>
    <p:cSldViewPr snapToGrid="0">
      <p:cViewPr varScale="1">
        <p:scale>
          <a:sx n="84" d="100"/>
          <a:sy n="84" d="100"/>
        </p:scale>
        <p:origin x="43" y="477"/>
      </p:cViewPr>
      <p:guideLst>
        <p:guide orient="horz" pos="2160"/>
        <p:guide pos="2880"/>
      </p:guideLst>
    </p:cSldViewPr>
  </p:slideViewPr>
  <p:outlineViewPr>
    <p:cViewPr>
      <p:scale>
        <a:sx n="66" d="100"/>
        <a:sy n="66" d="100"/>
      </p:scale>
      <p:origin x="0" y="0"/>
    </p:cViewPr>
  </p:outlineViewPr>
  <p:notesTextViewPr>
    <p:cViewPr>
      <p:scale>
        <a:sx n="50" d="100"/>
        <a:sy n="50" d="100"/>
      </p:scale>
      <p:origin x="0" y="0"/>
    </p:cViewPr>
  </p:notesTextViewPr>
  <p:sorterViewPr>
    <p:cViewPr varScale="1">
      <p:scale>
        <a:sx n="1" d="1"/>
        <a:sy n="1" d="1"/>
      </p:scale>
      <p:origin x="0" y="-1396"/>
    </p:cViewPr>
  </p:sorterViewPr>
  <p:notesViewPr>
    <p:cSldViewPr snapToGrid="0">
      <p:cViewPr>
        <p:scale>
          <a:sx n="100" d="100"/>
          <a:sy n="100" d="100"/>
        </p:scale>
        <p:origin x="2784" y="-43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ldman CIV Maryroi F" userId="b72c548d-6ac8-42cd-b93f-d95aa8d41cf5" providerId="ADAL" clId="{91F755DB-F7DB-41C4-862C-5CE3085415D6}"/>
    <pc:docChg chg="custSel modSld modMainMaster">
      <pc:chgData name="Goldman CIV Maryroi F" userId="b72c548d-6ac8-42cd-b93f-d95aa8d41cf5" providerId="ADAL" clId="{91F755DB-F7DB-41C4-862C-5CE3085415D6}" dt="2026-07-14T13:52:28.613" v="566"/>
      <pc:docMkLst>
        <pc:docMk/>
      </pc:docMkLst>
      <pc:sldChg chg="modSp mod">
        <pc:chgData name="Goldman CIV Maryroi F" userId="b72c548d-6ac8-42cd-b93f-d95aa8d41cf5" providerId="ADAL" clId="{91F755DB-F7DB-41C4-862C-5CE3085415D6}" dt="2026-07-14T13:42:57.095" v="529" actId="27636"/>
        <pc:sldMkLst>
          <pc:docMk/>
          <pc:sldMk cId="3070334865" sldId="761"/>
        </pc:sldMkLst>
        <pc:spChg chg="mod">
          <ac:chgData name="Goldman CIV Maryroi F" userId="b72c548d-6ac8-42cd-b93f-d95aa8d41cf5" providerId="ADAL" clId="{91F755DB-F7DB-41C4-862C-5CE3085415D6}" dt="2026-07-14T13:42:57.095" v="529" actId="27636"/>
          <ac:spMkLst>
            <pc:docMk/>
            <pc:sldMk cId="3070334865" sldId="761"/>
            <ac:spMk id="7" creationId="{00000000-0000-0000-0000-000000000000}"/>
          </ac:spMkLst>
        </pc:spChg>
      </pc:sldChg>
      <pc:sldChg chg="modSp mod">
        <pc:chgData name="Goldman CIV Maryroi F" userId="b72c548d-6ac8-42cd-b93f-d95aa8d41cf5" providerId="ADAL" clId="{91F755DB-F7DB-41C4-862C-5CE3085415D6}" dt="2026-07-14T13:45:05.965" v="536" actId="255"/>
        <pc:sldMkLst>
          <pc:docMk/>
          <pc:sldMk cId="753438778" sldId="1031"/>
        </pc:sldMkLst>
        <pc:spChg chg="mod">
          <ac:chgData name="Goldman CIV Maryroi F" userId="b72c548d-6ac8-42cd-b93f-d95aa8d41cf5" providerId="ADAL" clId="{91F755DB-F7DB-41C4-862C-5CE3085415D6}" dt="2026-07-14T13:45:05.965" v="536" actId="255"/>
          <ac:spMkLst>
            <pc:docMk/>
            <pc:sldMk cId="753438778" sldId="1031"/>
            <ac:spMk id="3" creationId="{00000000-0000-0000-0000-000000000000}"/>
          </ac:spMkLst>
        </pc:spChg>
      </pc:sldChg>
      <pc:sldChg chg="modSp mod">
        <pc:chgData name="Goldman CIV Maryroi F" userId="b72c548d-6ac8-42cd-b93f-d95aa8d41cf5" providerId="ADAL" clId="{91F755DB-F7DB-41C4-862C-5CE3085415D6}" dt="2026-07-14T13:19:27.760" v="11" actId="20577"/>
        <pc:sldMkLst>
          <pc:docMk/>
          <pc:sldMk cId="3890043286" sldId="1084"/>
        </pc:sldMkLst>
        <pc:spChg chg="mod">
          <ac:chgData name="Goldman CIV Maryroi F" userId="b72c548d-6ac8-42cd-b93f-d95aa8d41cf5" providerId="ADAL" clId="{91F755DB-F7DB-41C4-862C-5CE3085415D6}" dt="2026-07-14T13:19:27.760" v="11" actId="20577"/>
          <ac:spMkLst>
            <pc:docMk/>
            <pc:sldMk cId="3890043286" sldId="1084"/>
            <ac:spMk id="1311746" creationId="{00000000-0000-0000-0000-000000000000}"/>
          </ac:spMkLst>
        </pc:spChg>
      </pc:sldChg>
      <pc:sldChg chg="modSp mod">
        <pc:chgData name="Goldman CIV Maryroi F" userId="b72c548d-6ac8-42cd-b93f-d95aa8d41cf5" providerId="ADAL" clId="{91F755DB-F7DB-41C4-862C-5CE3085415D6}" dt="2026-07-14T13:21:44.756" v="28" actId="1037"/>
        <pc:sldMkLst>
          <pc:docMk/>
          <pc:sldMk cId="634899501" sldId="1167"/>
        </pc:sldMkLst>
        <pc:spChg chg="mod">
          <ac:chgData name="Goldman CIV Maryroi F" userId="b72c548d-6ac8-42cd-b93f-d95aa8d41cf5" providerId="ADAL" clId="{91F755DB-F7DB-41C4-862C-5CE3085415D6}" dt="2026-07-14T13:21:44.756" v="28" actId="1037"/>
          <ac:spMkLst>
            <pc:docMk/>
            <pc:sldMk cId="634899501" sldId="1167"/>
            <ac:spMk id="67" creationId="{00000000-0000-0000-0000-000000000000}"/>
          </ac:spMkLst>
        </pc:spChg>
        <pc:spChg chg="mod">
          <ac:chgData name="Goldman CIV Maryroi F" userId="b72c548d-6ac8-42cd-b93f-d95aa8d41cf5" providerId="ADAL" clId="{91F755DB-F7DB-41C4-862C-5CE3085415D6}" dt="2026-07-14T13:21:05.153" v="12" actId="13926"/>
          <ac:spMkLst>
            <pc:docMk/>
            <pc:sldMk cId="634899501" sldId="1167"/>
            <ac:spMk id="10246" creationId="{00000000-0000-0000-0000-000000000000}"/>
          </ac:spMkLst>
        </pc:spChg>
      </pc:sldChg>
      <pc:sldChg chg="modSp mod">
        <pc:chgData name="Goldman CIV Maryroi F" userId="b72c548d-6ac8-42cd-b93f-d95aa8d41cf5" providerId="ADAL" clId="{91F755DB-F7DB-41C4-862C-5CE3085415D6}" dt="2026-07-14T13:43:39.310" v="531" actId="255"/>
        <pc:sldMkLst>
          <pc:docMk/>
          <pc:sldMk cId="1377392342" sldId="1171"/>
        </pc:sldMkLst>
        <pc:spChg chg="mod">
          <ac:chgData name="Goldman CIV Maryroi F" userId="b72c548d-6ac8-42cd-b93f-d95aa8d41cf5" providerId="ADAL" clId="{91F755DB-F7DB-41C4-862C-5CE3085415D6}" dt="2026-07-14T13:43:39.310" v="531" actId="255"/>
          <ac:spMkLst>
            <pc:docMk/>
            <pc:sldMk cId="1377392342" sldId="1171"/>
            <ac:spMk id="1334274" creationId="{00000000-0000-0000-0000-000000000000}"/>
          </ac:spMkLst>
        </pc:spChg>
      </pc:sldChg>
      <pc:sldChg chg="modSp mod">
        <pc:chgData name="Goldman CIV Maryroi F" userId="b72c548d-6ac8-42cd-b93f-d95aa8d41cf5" providerId="ADAL" clId="{91F755DB-F7DB-41C4-862C-5CE3085415D6}" dt="2026-07-14T13:39:56.849" v="521" actId="255"/>
        <pc:sldMkLst>
          <pc:docMk/>
          <pc:sldMk cId="1449080140" sldId="1188"/>
        </pc:sldMkLst>
        <pc:spChg chg="mod">
          <ac:chgData name="Goldman CIV Maryroi F" userId="b72c548d-6ac8-42cd-b93f-d95aa8d41cf5" providerId="ADAL" clId="{91F755DB-F7DB-41C4-862C-5CE3085415D6}" dt="2026-07-14T13:39:56.849" v="521" actId="255"/>
          <ac:spMkLst>
            <pc:docMk/>
            <pc:sldMk cId="1449080140" sldId="1188"/>
            <ac:spMk id="1169411" creationId="{00000000-0000-0000-0000-000000000000}"/>
          </ac:spMkLst>
        </pc:spChg>
      </pc:sldChg>
      <pc:sldChg chg="modSp mod">
        <pc:chgData name="Goldman CIV Maryroi F" userId="b72c548d-6ac8-42cd-b93f-d95aa8d41cf5" providerId="ADAL" clId="{91F755DB-F7DB-41C4-862C-5CE3085415D6}" dt="2026-07-14T13:35:50.573" v="499" actId="6549"/>
        <pc:sldMkLst>
          <pc:docMk/>
          <pc:sldMk cId="422733265" sldId="1226"/>
        </pc:sldMkLst>
        <pc:spChg chg="mod">
          <ac:chgData name="Goldman CIV Maryroi F" userId="b72c548d-6ac8-42cd-b93f-d95aa8d41cf5" providerId="ADAL" clId="{91F755DB-F7DB-41C4-862C-5CE3085415D6}" dt="2026-07-14T13:35:50.573" v="499" actId="6549"/>
          <ac:spMkLst>
            <pc:docMk/>
            <pc:sldMk cId="422733265" sldId="1226"/>
            <ac:spMk id="6" creationId="{DB7372B8-703D-93E2-DD47-6D4EC29EBE9A}"/>
          </ac:spMkLst>
        </pc:spChg>
      </pc:sldChg>
      <pc:sldChg chg="modSp mod">
        <pc:chgData name="Goldman CIV Maryroi F" userId="b72c548d-6ac8-42cd-b93f-d95aa8d41cf5" providerId="ADAL" clId="{91F755DB-F7DB-41C4-862C-5CE3085415D6}" dt="2026-07-14T13:45:58.267" v="538" actId="255"/>
        <pc:sldMkLst>
          <pc:docMk/>
          <pc:sldMk cId="4128226501" sldId="1237"/>
        </pc:sldMkLst>
        <pc:spChg chg="mod">
          <ac:chgData name="Goldman CIV Maryroi F" userId="b72c548d-6ac8-42cd-b93f-d95aa8d41cf5" providerId="ADAL" clId="{91F755DB-F7DB-41C4-862C-5CE3085415D6}" dt="2026-07-14T13:45:58.267" v="538" actId="255"/>
          <ac:spMkLst>
            <pc:docMk/>
            <pc:sldMk cId="4128226501" sldId="1237"/>
            <ac:spMk id="5" creationId="{00000000-0000-0000-0000-000000000000}"/>
          </ac:spMkLst>
        </pc:spChg>
      </pc:sldChg>
      <pc:sldChg chg="addSp modSp mod">
        <pc:chgData name="Goldman CIV Maryroi F" userId="b72c548d-6ac8-42cd-b93f-d95aa8d41cf5" providerId="ADAL" clId="{91F755DB-F7DB-41C4-862C-5CE3085415D6}" dt="2026-07-14T13:33:15.624" v="484" actId="20577"/>
        <pc:sldMkLst>
          <pc:docMk/>
          <pc:sldMk cId="619995843" sldId="1239"/>
        </pc:sldMkLst>
        <pc:spChg chg="add mod">
          <ac:chgData name="Goldman CIV Maryroi F" userId="b72c548d-6ac8-42cd-b93f-d95aa8d41cf5" providerId="ADAL" clId="{91F755DB-F7DB-41C4-862C-5CE3085415D6}" dt="2026-07-14T13:33:15.624" v="484" actId="20577"/>
          <ac:spMkLst>
            <pc:docMk/>
            <pc:sldMk cId="619995843" sldId="1239"/>
            <ac:spMk id="2" creationId="{48A7EFCD-6CDE-83EF-3906-EECD8D00B45F}"/>
          </ac:spMkLst>
        </pc:spChg>
        <pc:spChg chg="add mod">
          <ac:chgData name="Goldman CIV Maryroi F" userId="b72c548d-6ac8-42cd-b93f-d95aa8d41cf5" providerId="ADAL" clId="{91F755DB-F7DB-41C4-862C-5CE3085415D6}" dt="2026-07-14T13:32:45.981" v="479" actId="1035"/>
          <ac:spMkLst>
            <pc:docMk/>
            <pc:sldMk cId="619995843" sldId="1239"/>
            <ac:spMk id="9" creationId="{239108CE-E14D-7A3B-CD85-5A36ABA89213}"/>
          </ac:spMkLst>
        </pc:spChg>
        <pc:picChg chg="mod">
          <ac:chgData name="Goldman CIV Maryroi F" userId="b72c548d-6ac8-42cd-b93f-d95aa8d41cf5" providerId="ADAL" clId="{91F755DB-F7DB-41C4-862C-5CE3085415D6}" dt="2026-07-14T13:32:41.118" v="474" actId="14100"/>
          <ac:picMkLst>
            <pc:docMk/>
            <pc:sldMk cId="619995843" sldId="1239"/>
            <ac:picMk id="35" creationId="{00000000-0000-0000-0000-000000000000}"/>
          </ac:picMkLst>
        </pc:picChg>
      </pc:sldChg>
      <pc:sldChg chg="modSp mod">
        <pc:chgData name="Goldman CIV Maryroi F" userId="b72c548d-6ac8-42cd-b93f-d95aa8d41cf5" providerId="ADAL" clId="{91F755DB-F7DB-41C4-862C-5CE3085415D6}" dt="2026-07-14T13:40:27.602" v="523" actId="255"/>
        <pc:sldMkLst>
          <pc:docMk/>
          <pc:sldMk cId="4205266659" sldId="1248"/>
        </pc:sldMkLst>
        <pc:spChg chg="mod">
          <ac:chgData name="Goldman CIV Maryroi F" userId="b72c548d-6ac8-42cd-b93f-d95aa8d41cf5" providerId="ADAL" clId="{91F755DB-F7DB-41C4-862C-5CE3085415D6}" dt="2026-07-14T13:40:27.602" v="523" actId="255"/>
          <ac:spMkLst>
            <pc:docMk/>
            <pc:sldMk cId="4205266659" sldId="1248"/>
            <ac:spMk id="46083" creationId="{00000000-0000-0000-0000-000000000000}"/>
          </ac:spMkLst>
        </pc:spChg>
      </pc:sldChg>
      <pc:sldChg chg="modSp mod">
        <pc:chgData name="Goldman CIV Maryroi F" userId="b72c548d-6ac8-42cd-b93f-d95aa8d41cf5" providerId="ADAL" clId="{91F755DB-F7DB-41C4-862C-5CE3085415D6}" dt="2026-07-14T13:40:12.442" v="522" actId="255"/>
        <pc:sldMkLst>
          <pc:docMk/>
          <pc:sldMk cId="1325344151" sldId="1635"/>
        </pc:sldMkLst>
        <pc:spChg chg="mod">
          <ac:chgData name="Goldman CIV Maryroi F" userId="b72c548d-6ac8-42cd-b93f-d95aa8d41cf5" providerId="ADAL" clId="{91F755DB-F7DB-41C4-862C-5CE3085415D6}" dt="2026-07-14T13:40:12.442" v="522" actId="255"/>
          <ac:spMkLst>
            <pc:docMk/>
            <pc:sldMk cId="1325344151" sldId="1635"/>
            <ac:spMk id="1309700" creationId="{00000000-0000-0000-0000-000000000000}"/>
          </ac:spMkLst>
        </pc:spChg>
      </pc:sldChg>
      <pc:sldChg chg="modSp mod">
        <pc:chgData name="Goldman CIV Maryroi F" userId="b72c548d-6ac8-42cd-b93f-d95aa8d41cf5" providerId="ADAL" clId="{91F755DB-F7DB-41C4-862C-5CE3085415D6}" dt="2026-07-14T13:46:12.370" v="539" actId="255"/>
        <pc:sldMkLst>
          <pc:docMk/>
          <pc:sldMk cId="2940910653" sldId="1639"/>
        </pc:sldMkLst>
        <pc:spChg chg="mod">
          <ac:chgData name="Goldman CIV Maryroi F" userId="b72c548d-6ac8-42cd-b93f-d95aa8d41cf5" providerId="ADAL" clId="{91F755DB-F7DB-41C4-862C-5CE3085415D6}" dt="2026-07-14T13:46:12.370" v="539" actId="255"/>
          <ac:spMkLst>
            <pc:docMk/>
            <pc:sldMk cId="2940910653" sldId="1639"/>
            <ac:spMk id="1353730" creationId="{00000000-0000-0000-0000-000000000000}"/>
          </ac:spMkLst>
        </pc:spChg>
      </pc:sldChg>
      <pc:sldChg chg="modSp mod">
        <pc:chgData name="Goldman CIV Maryroi F" userId="b72c548d-6ac8-42cd-b93f-d95aa8d41cf5" providerId="ADAL" clId="{91F755DB-F7DB-41C4-862C-5CE3085415D6}" dt="2026-07-14T13:38:14.468" v="516" actId="255"/>
        <pc:sldMkLst>
          <pc:docMk/>
          <pc:sldMk cId="3430901009" sldId="2092"/>
        </pc:sldMkLst>
        <pc:spChg chg="mod">
          <ac:chgData name="Goldman CIV Maryroi F" userId="b72c548d-6ac8-42cd-b93f-d95aa8d41cf5" providerId="ADAL" clId="{91F755DB-F7DB-41C4-862C-5CE3085415D6}" dt="2026-07-14T13:38:14.468" v="516" actId="255"/>
          <ac:spMkLst>
            <pc:docMk/>
            <pc:sldMk cId="3430901009" sldId="2092"/>
            <ac:spMk id="6" creationId="{AB2FA059-CA7A-A233-784A-DF0D2D24663D}"/>
          </ac:spMkLst>
        </pc:spChg>
      </pc:sldChg>
      <pc:sldChg chg="modSp mod">
        <pc:chgData name="Goldman CIV Maryroi F" userId="b72c548d-6ac8-42cd-b93f-d95aa8d41cf5" providerId="ADAL" clId="{91F755DB-F7DB-41C4-862C-5CE3085415D6}" dt="2026-07-14T13:39:21.782" v="519" actId="255"/>
        <pc:sldMkLst>
          <pc:docMk/>
          <pc:sldMk cId="2841878719" sldId="2100"/>
        </pc:sldMkLst>
        <pc:spChg chg="mod">
          <ac:chgData name="Goldman CIV Maryroi F" userId="b72c548d-6ac8-42cd-b93f-d95aa8d41cf5" providerId="ADAL" clId="{91F755DB-F7DB-41C4-862C-5CE3085415D6}" dt="2026-07-14T13:39:21.782" v="519" actId="255"/>
          <ac:spMkLst>
            <pc:docMk/>
            <pc:sldMk cId="2841878719" sldId="2100"/>
            <ac:spMk id="7" creationId="{00000000-0000-0000-0000-000000000000}"/>
          </ac:spMkLst>
        </pc:spChg>
        <pc:spChg chg="mod">
          <ac:chgData name="Goldman CIV Maryroi F" userId="b72c548d-6ac8-42cd-b93f-d95aa8d41cf5" providerId="ADAL" clId="{91F755DB-F7DB-41C4-862C-5CE3085415D6}" dt="2026-07-14T13:25:43.700" v="64" actId="6549"/>
          <ac:spMkLst>
            <pc:docMk/>
            <pc:sldMk cId="2841878719" sldId="2100"/>
            <ac:spMk id="99" creationId="{00000000-0000-0000-0000-000000000000}"/>
          </ac:spMkLst>
        </pc:spChg>
      </pc:sldChg>
      <pc:sldChg chg="modSp mod">
        <pc:chgData name="Goldman CIV Maryroi F" userId="b72c548d-6ac8-42cd-b93f-d95aa8d41cf5" providerId="ADAL" clId="{91F755DB-F7DB-41C4-862C-5CE3085415D6}" dt="2026-07-14T13:41:27.873" v="525" actId="6549"/>
        <pc:sldMkLst>
          <pc:docMk/>
          <pc:sldMk cId="2274591726" sldId="2116"/>
        </pc:sldMkLst>
        <pc:spChg chg="mod">
          <ac:chgData name="Goldman CIV Maryroi F" userId="b72c548d-6ac8-42cd-b93f-d95aa8d41cf5" providerId="ADAL" clId="{91F755DB-F7DB-41C4-862C-5CE3085415D6}" dt="2026-07-14T13:34:44.297" v="485" actId="14100"/>
          <ac:spMkLst>
            <pc:docMk/>
            <pc:sldMk cId="2274591726" sldId="2116"/>
            <ac:spMk id="2" creationId="{F0C802C3-CCB2-09DA-169C-924C6087AC85}"/>
          </ac:spMkLst>
        </pc:spChg>
        <pc:spChg chg="mod">
          <ac:chgData name="Goldman CIV Maryroi F" userId="b72c548d-6ac8-42cd-b93f-d95aa8d41cf5" providerId="ADAL" clId="{91F755DB-F7DB-41C4-862C-5CE3085415D6}" dt="2026-07-14T13:41:27.873" v="525" actId="6549"/>
          <ac:spMkLst>
            <pc:docMk/>
            <pc:sldMk cId="2274591726" sldId="2116"/>
            <ac:spMk id="9" creationId="{00000000-0000-0000-0000-000000000000}"/>
          </ac:spMkLst>
        </pc:spChg>
      </pc:sldChg>
      <pc:sldChg chg="modSp mod">
        <pc:chgData name="Goldman CIV Maryroi F" userId="b72c548d-6ac8-42cd-b93f-d95aa8d41cf5" providerId="ADAL" clId="{91F755DB-F7DB-41C4-862C-5CE3085415D6}" dt="2026-07-14T13:43:21.928" v="530" actId="255"/>
        <pc:sldMkLst>
          <pc:docMk/>
          <pc:sldMk cId="594530590" sldId="2120"/>
        </pc:sldMkLst>
        <pc:spChg chg="mod">
          <ac:chgData name="Goldman CIV Maryroi F" userId="b72c548d-6ac8-42cd-b93f-d95aa8d41cf5" providerId="ADAL" clId="{91F755DB-F7DB-41C4-862C-5CE3085415D6}" dt="2026-07-14T13:37:16.021" v="515" actId="1076"/>
          <ac:spMkLst>
            <pc:docMk/>
            <pc:sldMk cId="594530590" sldId="2120"/>
            <ac:spMk id="2" creationId="{1EEA5DAD-0F3B-AFE9-CFE8-B1A246700F4E}"/>
          </ac:spMkLst>
        </pc:spChg>
        <pc:spChg chg="mod">
          <ac:chgData name="Goldman CIV Maryroi F" userId="b72c548d-6ac8-42cd-b93f-d95aa8d41cf5" providerId="ADAL" clId="{91F755DB-F7DB-41C4-862C-5CE3085415D6}" dt="2026-07-14T13:43:21.928" v="530" actId="255"/>
          <ac:spMkLst>
            <pc:docMk/>
            <pc:sldMk cId="594530590" sldId="2120"/>
            <ac:spMk id="7" creationId="{719C607A-4850-C48D-8E0A-157083B6BD8A}"/>
          </ac:spMkLst>
        </pc:spChg>
      </pc:sldChg>
      <pc:sldChg chg="modSp mod">
        <pc:chgData name="Goldman CIV Maryroi F" userId="b72c548d-6ac8-42cd-b93f-d95aa8d41cf5" providerId="ADAL" clId="{91F755DB-F7DB-41C4-862C-5CE3085415D6}" dt="2026-07-14T13:44:11.071" v="532" actId="2711"/>
        <pc:sldMkLst>
          <pc:docMk/>
          <pc:sldMk cId="2463709890" sldId="2121"/>
        </pc:sldMkLst>
        <pc:spChg chg="mod">
          <ac:chgData name="Goldman CIV Maryroi F" userId="b72c548d-6ac8-42cd-b93f-d95aa8d41cf5" providerId="ADAL" clId="{91F755DB-F7DB-41C4-862C-5CE3085415D6}" dt="2026-07-14T13:44:11.071" v="532" actId="2711"/>
          <ac:spMkLst>
            <pc:docMk/>
            <pc:sldMk cId="2463709890" sldId="2121"/>
            <ac:spMk id="12" creationId="{00000000-0000-0000-0000-000000000000}"/>
          </ac:spMkLst>
        </pc:spChg>
      </pc:sldChg>
      <pc:sldChg chg="modSp mod">
        <pc:chgData name="Goldman CIV Maryroi F" userId="b72c548d-6ac8-42cd-b93f-d95aa8d41cf5" providerId="ADAL" clId="{91F755DB-F7DB-41C4-862C-5CE3085415D6}" dt="2026-07-14T13:45:35.813" v="537" actId="14100"/>
        <pc:sldMkLst>
          <pc:docMk/>
          <pc:sldMk cId="3885956982" sldId="2123"/>
        </pc:sldMkLst>
        <pc:spChg chg="mod">
          <ac:chgData name="Goldman CIV Maryroi F" userId="b72c548d-6ac8-42cd-b93f-d95aa8d41cf5" providerId="ADAL" clId="{91F755DB-F7DB-41C4-862C-5CE3085415D6}" dt="2026-07-14T13:45:35.813" v="537" actId="14100"/>
          <ac:spMkLst>
            <pc:docMk/>
            <pc:sldMk cId="3885956982" sldId="2123"/>
            <ac:spMk id="12" creationId="{00000000-0000-0000-0000-000000000000}"/>
          </ac:spMkLst>
        </pc:spChg>
      </pc:sldChg>
      <pc:sldChg chg="modSp mod">
        <pc:chgData name="Goldman CIV Maryroi F" userId="b72c548d-6ac8-42cd-b93f-d95aa8d41cf5" providerId="ADAL" clId="{91F755DB-F7DB-41C4-862C-5CE3085415D6}" dt="2026-07-14T13:46:59.370" v="540" actId="255"/>
        <pc:sldMkLst>
          <pc:docMk/>
          <pc:sldMk cId="1960742661" sldId="2125"/>
        </pc:sldMkLst>
        <pc:spChg chg="mod">
          <ac:chgData name="Goldman CIV Maryroi F" userId="b72c548d-6ac8-42cd-b93f-d95aa8d41cf5" providerId="ADAL" clId="{91F755DB-F7DB-41C4-862C-5CE3085415D6}" dt="2026-07-14T13:46:59.370" v="540" actId="255"/>
          <ac:spMkLst>
            <pc:docMk/>
            <pc:sldMk cId="1960742661" sldId="2125"/>
            <ac:spMk id="11" creationId="{00000000-0000-0000-0000-000000000000}"/>
          </ac:spMkLst>
        </pc:spChg>
      </pc:sldChg>
      <pc:sldChg chg="modSp mod">
        <pc:chgData name="Goldman CIV Maryroi F" userId="b72c548d-6ac8-42cd-b93f-d95aa8d41cf5" providerId="ADAL" clId="{91F755DB-F7DB-41C4-862C-5CE3085415D6}" dt="2026-07-14T13:39:42.629" v="520" actId="255"/>
        <pc:sldMkLst>
          <pc:docMk/>
          <pc:sldMk cId="3021212317" sldId="2131"/>
        </pc:sldMkLst>
        <pc:spChg chg="mod">
          <ac:chgData name="Goldman CIV Maryroi F" userId="b72c548d-6ac8-42cd-b93f-d95aa8d41cf5" providerId="ADAL" clId="{91F755DB-F7DB-41C4-862C-5CE3085415D6}" dt="2026-07-14T13:27:06.578" v="95" actId="6549"/>
          <ac:spMkLst>
            <pc:docMk/>
            <pc:sldMk cId="3021212317" sldId="2131"/>
            <ac:spMk id="44" creationId="{00000000-0000-0000-0000-000000000000}"/>
          </ac:spMkLst>
        </pc:spChg>
        <pc:spChg chg="mod">
          <ac:chgData name="Goldman CIV Maryroi F" userId="b72c548d-6ac8-42cd-b93f-d95aa8d41cf5" providerId="ADAL" clId="{91F755DB-F7DB-41C4-862C-5CE3085415D6}" dt="2026-07-14T13:26:09.862" v="66" actId="6549"/>
          <ac:spMkLst>
            <pc:docMk/>
            <pc:sldMk cId="3021212317" sldId="2131"/>
            <ac:spMk id="50" creationId="{00000000-0000-0000-0000-000000000000}"/>
          </ac:spMkLst>
        </pc:spChg>
        <pc:spChg chg="mod">
          <ac:chgData name="Goldman CIV Maryroi F" userId="b72c548d-6ac8-42cd-b93f-d95aa8d41cf5" providerId="ADAL" clId="{91F755DB-F7DB-41C4-862C-5CE3085415D6}" dt="2026-07-14T13:39:42.629" v="520" actId="255"/>
          <ac:spMkLst>
            <pc:docMk/>
            <pc:sldMk cId="3021212317" sldId="2131"/>
            <ac:spMk id="1110018" creationId="{00000000-0000-0000-0000-000000000000}"/>
          </ac:spMkLst>
        </pc:spChg>
      </pc:sldChg>
      <pc:sldChg chg="modSp mod">
        <pc:chgData name="Goldman CIV Maryroi F" userId="b72c548d-6ac8-42cd-b93f-d95aa8d41cf5" providerId="ADAL" clId="{91F755DB-F7DB-41C4-862C-5CE3085415D6}" dt="2026-07-14T13:44:51.713" v="535" actId="255"/>
        <pc:sldMkLst>
          <pc:docMk/>
          <pc:sldMk cId="900546442" sldId="2134"/>
        </pc:sldMkLst>
        <pc:spChg chg="mod">
          <ac:chgData name="Goldman CIV Maryroi F" userId="b72c548d-6ac8-42cd-b93f-d95aa8d41cf5" providerId="ADAL" clId="{91F755DB-F7DB-41C4-862C-5CE3085415D6}" dt="2026-07-14T13:44:51.713" v="535" actId="255"/>
          <ac:spMkLst>
            <pc:docMk/>
            <pc:sldMk cId="900546442" sldId="2134"/>
            <ac:spMk id="4" creationId="{28A9F3C4-D30F-E60A-A8FE-F12EF484B354}"/>
          </ac:spMkLst>
        </pc:spChg>
      </pc:sldChg>
      <pc:sldChg chg="modSp mod">
        <pc:chgData name="Goldman CIV Maryroi F" userId="b72c548d-6ac8-42cd-b93f-d95aa8d41cf5" providerId="ADAL" clId="{91F755DB-F7DB-41C4-862C-5CE3085415D6}" dt="2026-07-14T13:44:27.519" v="533" actId="2711"/>
        <pc:sldMkLst>
          <pc:docMk/>
          <pc:sldMk cId="1171849067" sldId="2135"/>
        </pc:sldMkLst>
        <pc:spChg chg="mod">
          <ac:chgData name="Goldman CIV Maryroi F" userId="b72c548d-6ac8-42cd-b93f-d95aa8d41cf5" providerId="ADAL" clId="{91F755DB-F7DB-41C4-862C-5CE3085415D6}" dt="2026-07-14T13:44:27.519" v="533" actId="2711"/>
          <ac:spMkLst>
            <pc:docMk/>
            <pc:sldMk cId="1171849067" sldId="2135"/>
            <ac:spMk id="12" creationId="{4D6C0528-B0D3-A1FA-CC61-F7E97B82DBDC}"/>
          </ac:spMkLst>
        </pc:spChg>
      </pc:sldChg>
      <pc:sldChg chg="modSp mod">
        <pc:chgData name="Goldman CIV Maryroi F" userId="b72c548d-6ac8-42cd-b93f-d95aa8d41cf5" providerId="ADAL" clId="{91F755DB-F7DB-41C4-862C-5CE3085415D6}" dt="2026-07-14T13:42:13.876" v="527" actId="14100"/>
        <pc:sldMkLst>
          <pc:docMk/>
          <pc:sldMk cId="1142723467" sldId="2138"/>
        </pc:sldMkLst>
        <pc:spChg chg="mod">
          <ac:chgData name="Goldman CIV Maryroi F" userId="b72c548d-6ac8-42cd-b93f-d95aa8d41cf5" providerId="ADAL" clId="{91F755DB-F7DB-41C4-862C-5CE3085415D6}" dt="2026-07-14T13:42:13.876" v="527" actId="14100"/>
          <ac:spMkLst>
            <pc:docMk/>
            <pc:sldMk cId="1142723467" sldId="2138"/>
            <ac:spMk id="20" creationId="{667CCEC6-DB00-BEF5-1DA3-F58E6808A5C8}"/>
          </ac:spMkLst>
        </pc:spChg>
        <pc:cxnChg chg="mod">
          <ac:chgData name="Goldman CIV Maryroi F" userId="b72c548d-6ac8-42cd-b93f-d95aa8d41cf5" providerId="ADAL" clId="{91F755DB-F7DB-41C4-862C-5CE3085415D6}" dt="2026-07-14T13:42:13.876" v="527" actId="14100"/>
          <ac:cxnSpMkLst>
            <pc:docMk/>
            <pc:sldMk cId="1142723467" sldId="2138"/>
            <ac:cxnSpMk id="3" creationId="{CC3B5AA5-AD17-6ADC-CCF5-CFE5BD75035F}"/>
          </ac:cxnSpMkLst>
        </pc:cxnChg>
        <pc:cxnChg chg="mod">
          <ac:chgData name="Goldman CIV Maryroi F" userId="b72c548d-6ac8-42cd-b93f-d95aa8d41cf5" providerId="ADAL" clId="{91F755DB-F7DB-41C4-862C-5CE3085415D6}" dt="2026-07-14T13:42:13.876" v="527" actId="14100"/>
          <ac:cxnSpMkLst>
            <pc:docMk/>
            <pc:sldMk cId="1142723467" sldId="2138"/>
            <ac:cxnSpMk id="19" creationId="{6AB7E2F8-D0B3-04A1-10A1-3C1B1464AD9E}"/>
          </ac:cxnSpMkLst>
        </pc:cxnChg>
      </pc:sldChg>
      <pc:sldMasterChg chg="modSp mod">
        <pc:chgData name="Goldman CIV Maryroi F" userId="b72c548d-6ac8-42cd-b93f-d95aa8d41cf5" providerId="ADAL" clId="{91F755DB-F7DB-41C4-862C-5CE3085415D6}" dt="2026-07-14T13:51:49.409" v="556" actId="14100"/>
        <pc:sldMasterMkLst>
          <pc:docMk/>
          <pc:sldMasterMk cId="0" sldId="2147483660"/>
        </pc:sldMasterMkLst>
        <pc:spChg chg="mod">
          <ac:chgData name="Goldman CIV Maryroi F" userId="b72c548d-6ac8-42cd-b93f-d95aa8d41cf5" providerId="ADAL" clId="{91F755DB-F7DB-41C4-862C-5CE3085415D6}" dt="2026-07-14T13:51:49.409" v="556" actId="14100"/>
          <ac:spMkLst>
            <pc:docMk/>
            <pc:sldMasterMk cId="0" sldId="2147483660"/>
            <ac:spMk id="7" creationId="{FD093569-08EB-1622-2A7D-47ACB5E1CA3A}"/>
          </ac:spMkLst>
        </pc:spChg>
      </pc:sldMasterChg>
      <pc:sldMasterChg chg="addSp modSp mod">
        <pc:chgData name="Goldman CIV Maryroi F" userId="b72c548d-6ac8-42cd-b93f-d95aa8d41cf5" providerId="ADAL" clId="{91F755DB-F7DB-41C4-862C-5CE3085415D6}" dt="2026-07-14T13:52:28.613" v="566"/>
        <pc:sldMasterMkLst>
          <pc:docMk/>
          <pc:sldMasterMk cId="3832619038" sldId="2147483714"/>
        </pc:sldMasterMkLst>
        <pc:spChg chg="mod">
          <ac:chgData name="Goldman CIV Maryroi F" userId="b72c548d-6ac8-42cd-b93f-d95aa8d41cf5" providerId="ADAL" clId="{91F755DB-F7DB-41C4-862C-5CE3085415D6}" dt="2026-07-14T13:52:24.497" v="565" actId="20577"/>
          <ac:spMkLst>
            <pc:docMk/>
            <pc:sldMasterMk cId="3832619038" sldId="2147483714"/>
            <ac:spMk id="7" creationId="{5826EB61-EBC0-149F-A6CF-96004B79C388}"/>
          </ac:spMkLst>
        </pc:spChg>
        <pc:spChg chg="add mod">
          <ac:chgData name="Goldman CIV Maryroi F" userId="b72c548d-6ac8-42cd-b93f-d95aa8d41cf5" providerId="ADAL" clId="{91F755DB-F7DB-41C4-862C-5CE3085415D6}" dt="2026-07-14T13:52:10.842" v="557"/>
          <ac:spMkLst>
            <pc:docMk/>
            <pc:sldMasterMk cId="3832619038" sldId="2147483714"/>
            <ac:spMk id="10" creationId="{6B331FE4-D344-1554-B660-733BF1C6D000}"/>
          </ac:spMkLst>
        </pc:spChg>
        <pc:spChg chg="add mod">
          <ac:chgData name="Goldman CIV Maryroi F" userId="b72c548d-6ac8-42cd-b93f-d95aa8d41cf5" providerId="ADAL" clId="{91F755DB-F7DB-41C4-862C-5CE3085415D6}" dt="2026-07-14T13:52:28.613" v="566"/>
          <ac:spMkLst>
            <pc:docMk/>
            <pc:sldMasterMk cId="3832619038" sldId="2147483714"/>
            <ac:spMk id="11" creationId="{7B527E76-98F5-3ABE-04C6-3E8FBF0E76EA}"/>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1" y="1"/>
            <a:ext cx="3044615" cy="466884"/>
          </a:xfrm>
          <a:prstGeom prst="rect">
            <a:avLst/>
          </a:prstGeom>
          <a:noFill/>
          <a:ln w="9525">
            <a:noFill/>
            <a:miter lim="800000"/>
            <a:headEnd/>
            <a:tailEnd/>
          </a:ln>
          <a:effectLst/>
        </p:spPr>
        <p:txBody>
          <a:bodyPr vert="horz" wrap="square" lIns="92685" tIns="46343" rIns="92685" bIns="46343" numCol="1" anchor="t" anchorCtr="0" compatLnSpc="1">
            <a:prstTxWarp prst="textNoShape">
              <a:avLst/>
            </a:prstTxWarp>
          </a:bodyPr>
          <a:lstStyle>
            <a:lvl1pPr defTabSz="927281">
              <a:defRPr sz="1200">
                <a:latin typeface="Times New Roman" pitchFamily="18" charset="0"/>
              </a:defRPr>
            </a:lvl1pPr>
          </a:lstStyle>
          <a:p>
            <a:endParaRPr lang="en-US" dirty="0"/>
          </a:p>
        </p:txBody>
      </p:sp>
      <p:sp>
        <p:nvSpPr>
          <p:cNvPr id="38915" name="Rectangle 3"/>
          <p:cNvSpPr>
            <a:spLocks noGrp="1" noChangeArrowheads="1"/>
          </p:cNvSpPr>
          <p:nvPr>
            <p:ph type="dt" sz="quarter" idx="1"/>
          </p:nvPr>
        </p:nvSpPr>
        <p:spPr bwMode="auto">
          <a:xfrm>
            <a:off x="3978487" y="1"/>
            <a:ext cx="3044614" cy="466884"/>
          </a:xfrm>
          <a:prstGeom prst="rect">
            <a:avLst/>
          </a:prstGeom>
          <a:noFill/>
          <a:ln w="9525">
            <a:noFill/>
            <a:miter lim="800000"/>
            <a:headEnd/>
            <a:tailEnd/>
          </a:ln>
          <a:effectLst/>
        </p:spPr>
        <p:txBody>
          <a:bodyPr vert="horz" wrap="square" lIns="92685" tIns="46343" rIns="92685" bIns="46343" numCol="1" anchor="t" anchorCtr="0" compatLnSpc="1">
            <a:prstTxWarp prst="textNoShape">
              <a:avLst/>
            </a:prstTxWarp>
          </a:bodyPr>
          <a:lstStyle>
            <a:lvl1pPr algn="r" defTabSz="927281">
              <a:defRPr sz="1200">
                <a:latin typeface="Times New Roman" pitchFamily="18" charset="0"/>
              </a:defRPr>
            </a:lvl1pPr>
          </a:lstStyle>
          <a:p>
            <a:endParaRPr lang="en-US" dirty="0"/>
          </a:p>
        </p:txBody>
      </p:sp>
      <p:sp>
        <p:nvSpPr>
          <p:cNvPr id="38916" name="Rectangle 4"/>
          <p:cNvSpPr>
            <a:spLocks noGrp="1" noChangeArrowheads="1"/>
          </p:cNvSpPr>
          <p:nvPr>
            <p:ph type="ftr" sz="quarter" idx="2"/>
          </p:nvPr>
        </p:nvSpPr>
        <p:spPr bwMode="auto">
          <a:xfrm>
            <a:off x="1" y="8842218"/>
            <a:ext cx="3044615" cy="466884"/>
          </a:xfrm>
          <a:prstGeom prst="rect">
            <a:avLst/>
          </a:prstGeom>
          <a:noFill/>
          <a:ln w="9525">
            <a:noFill/>
            <a:miter lim="800000"/>
            <a:headEnd/>
            <a:tailEnd/>
          </a:ln>
          <a:effectLst/>
        </p:spPr>
        <p:txBody>
          <a:bodyPr vert="horz" wrap="square" lIns="92685" tIns="46343" rIns="92685" bIns="46343" numCol="1" anchor="b" anchorCtr="0" compatLnSpc="1">
            <a:prstTxWarp prst="textNoShape">
              <a:avLst/>
            </a:prstTxWarp>
          </a:bodyPr>
          <a:lstStyle>
            <a:lvl1pPr defTabSz="927281">
              <a:defRPr sz="1200">
                <a:latin typeface="Times New Roman" pitchFamily="18" charset="0"/>
              </a:defRPr>
            </a:lvl1pPr>
          </a:lstStyle>
          <a:p>
            <a:endParaRPr lang="en-US" dirty="0"/>
          </a:p>
        </p:txBody>
      </p:sp>
      <p:sp>
        <p:nvSpPr>
          <p:cNvPr id="38917" name="Rectangle 5"/>
          <p:cNvSpPr>
            <a:spLocks noGrp="1" noChangeArrowheads="1"/>
          </p:cNvSpPr>
          <p:nvPr>
            <p:ph type="sldNum" sz="quarter" idx="3"/>
          </p:nvPr>
        </p:nvSpPr>
        <p:spPr bwMode="auto">
          <a:xfrm>
            <a:off x="3978487" y="8842218"/>
            <a:ext cx="3044614" cy="466884"/>
          </a:xfrm>
          <a:prstGeom prst="rect">
            <a:avLst/>
          </a:prstGeom>
          <a:noFill/>
          <a:ln w="9525">
            <a:noFill/>
            <a:miter lim="800000"/>
            <a:headEnd/>
            <a:tailEnd/>
          </a:ln>
          <a:effectLst/>
        </p:spPr>
        <p:txBody>
          <a:bodyPr vert="horz" wrap="square" lIns="92685" tIns="46343" rIns="92685" bIns="46343" numCol="1" anchor="b" anchorCtr="0" compatLnSpc="1">
            <a:prstTxWarp prst="textNoShape">
              <a:avLst/>
            </a:prstTxWarp>
          </a:bodyPr>
          <a:lstStyle>
            <a:lvl1pPr algn="r" defTabSz="927281">
              <a:defRPr sz="1200">
                <a:latin typeface="Times New Roman" pitchFamily="18" charset="0"/>
              </a:defRPr>
            </a:lvl1pPr>
          </a:lstStyle>
          <a:p>
            <a:fld id="{DFE0DF93-C91E-419B-9A44-4C93580CB60B}" type="slidenum">
              <a:rPr lang="en-US"/>
              <a:pPr/>
              <a:t>‹#›</a:t>
            </a:fld>
            <a:endParaRPr lang="en-US" dirty="0"/>
          </a:p>
        </p:txBody>
      </p:sp>
    </p:spTree>
    <p:extLst>
      <p:ext uri="{BB962C8B-B14F-4D97-AF65-F5344CB8AC3E}">
        <p14:creationId xmlns:p14="http://schemas.microsoft.com/office/powerpoint/2010/main" val="10131178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1" y="1"/>
            <a:ext cx="3044615" cy="462120"/>
          </a:xfrm>
          <a:prstGeom prst="rect">
            <a:avLst/>
          </a:prstGeom>
          <a:noFill/>
          <a:ln w="9525">
            <a:noFill/>
            <a:miter lim="800000"/>
            <a:headEnd/>
            <a:tailEnd/>
          </a:ln>
          <a:effectLst/>
        </p:spPr>
        <p:txBody>
          <a:bodyPr vert="horz" wrap="square" lIns="92685" tIns="46343" rIns="92685" bIns="46343" numCol="1" anchor="t" anchorCtr="0" compatLnSpc="1">
            <a:prstTxWarp prst="textNoShape">
              <a:avLst/>
            </a:prstTxWarp>
          </a:bodyPr>
          <a:lstStyle>
            <a:lvl1pPr defTabSz="927281">
              <a:defRPr sz="1200">
                <a:latin typeface="Times New Roman" pitchFamily="18" charset="0"/>
              </a:defRPr>
            </a:lvl1pPr>
          </a:lstStyle>
          <a:p>
            <a:endParaRPr lang="en-US" dirty="0"/>
          </a:p>
        </p:txBody>
      </p:sp>
      <p:sp>
        <p:nvSpPr>
          <p:cNvPr id="39939" name="Rectangle 3"/>
          <p:cNvSpPr>
            <a:spLocks noGrp="1" noChangeArrowheads="1"/>
          </p:cNvSpPr>
          <p:nvPr>
            <p:ph type="dt" idx="1"/>
          </p:nvPr>
        </p:nvSpPr>
        <p:spPr bwMode="auto">
          <a:xfrm>
            <a:off x="3978487" y="1"/>
            <a:ext cx="3044614" cy="462120"/>
          </a:xfrm>
          <a:prstGeom prst="rect">
            <a:avLst/>
          </a:prstGeom>
          <a:noFill/>
          <a:ln w="9525">
            <a:noFill/>
            <a:miter lim="800000"/>
            <a:headEnd/>
            <a:tailEnd/>
          </a:ln>
          <a:effectLst/>
        </p:spPr>
        <p:txBody>
          <a:bodyPr vert="horz" wrap="square" lIns="92685" tIns="46343" rIns="92685" bIns="46343" numCol="1" anchor="t" anchorCtr="0" compatLnSpc="1">
            <a:prstTxWarp prst="textNoShape">
              <a:avLst/>
            </a:prstTxWarp>
          </a:bodyPr>
          <a:lstStyle>
            <a:lvl1pPr algn="r" defTabSz="927281">
              <a:defRPr sz="1200">
                <a:latin typeface="Times New Roman" pitchFamily="18" charset="0"/>
              </a:defRPr>
            </a:lvl1pPr>
          </a:lstStyle>
          <a:p>
            <a:endParaRPr lang="en-US" dirty="0"/>
          </a:p>
        </p:txBody>
      </p:sp>
      <p:sp>
        <p:nvSpPr>
          <p:cNvPr id="39940" name="Rectangle 4"/>
          <p:cNvSpPr>
            <a:spLocks noGrp="1" noRot="1" noChangeAspect="1" noChangeArrowheads="1" noTextEdit="1"/>
          </p:cNvSpPr>
          <p:nvPr>
            <p:ph type="sldImg" idx="2"/>
          </p:nvPr>
        </p:nvSpPr>
        <p:spPr bwMode="auto">
          <a:xfrm>
            <a:off x="1157288" y="690563"/>
            <a:ext cx="4711700" cy="3533775"/>
          </a:xfrm>
          <a:prstGeom prst="rect">
            <a:avLst/>
          </a:prstGeom>
          <a:noFill/>
          <a:ln w="9525">
            <a:solidFill>
              <a:srgbClr val="000000"/>
            </a:solidFill>
            <a:miter lim="800000"/>
            <a:headEnd/>
            <a:tailEnd/>
          </a:ln>
          <a:effectLst/>
        </p:spPr>
      </p:sp>
      <p:sp>
        <p:nvSpPr>
          <p:cNvPr id="39941" name="Rectangle 5"/>
          <p:cNvSpPr>
            <a:spLocks noGrp="1" noChangeArrowheads="1"/>
          </p:cNvSpPr>
          <p:nvPr>
            <p:ph type="body" sz="quarter" idx="3"/>
          </p:nvPr>
        </p:nvSpPr>
        <p:spPr bwMode="auto">
          <a:xfrm>
            <a:off x="937050" y="4454460"/>
            <a:ext cx="5149003" cy="4149552"/>
          </a:xfrm>
          <a:prstGeom prst="rect">
            <a:avLst/>
          </a:prstGeom>
          <a:noFill/>
          <a:ln w="9525">
            <a:noFill/>
            <a:miter lim="800000"/>
            <a:headEnd/>
            <a:tailEnd/>
          </a:ln>
          <a:effectLst/>
        </p:spPr>
        <p:txBody>
          <a:bodyPr vert="horz" wrap="square" lIns="92685" tIns="46343" rIns="92685" bIns="4634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942" name="Rectangle 6"/>
          <p:cNvSpPr>
            <a:spLocks noGrp="1" noChangeArrowheads="1"/>
          </p:cNvSpPr>
          <p:nvPr>
            <p:ph type="ftr" sz="quarter" idx="4"/>
          </p:nvPr>
        </p:nvSpPr>
        <p:spPr bwMode="auto">
          <a:xfrm>
            <a:off x="1" y="8831102"/>
            <a:ext cx="3044615" cy="462119"/>
          </a:xfrm>
          <a:prstGeom prst="rect">
            <a:avLst/>
          </a:prstGeom>
          <a:noFill/>
          <a:ln w="9525">
            <a:noFill/>
            <a:miter lim="800000"/>
            <a:headEnd/>
            <a:tailEnd/>
          </a:ln>
          <a:effectLst/>
        </p:spPr>
        <p:txBody>
          <a:bodyPr vert="horz" wrap="square" lIns="92685" tIns="46343" rIns="92685" bIns="46343" numCol="1" anchor="b" anchorCtr="0" compatLnSpc="1">
            <a:prstTxWarp prst="textNoShape">
              <a:avLst/>
            </a:prstTxWarp>
          </a:bodyPr>
          <a:lstStyle>
            <a:lvl1pPr defTabSz="927281">
              <a:defRPr sz="1200">
                <a:latin typeface="Times New Roman" pitchFamily="18" charset="0"/>
              </a:defRPr>
            </a:lvl1pPr>
          </a:lstStyle>
          <a:p>
            <a:endParaRPr lang="en-US" dirty="0"/>
          </a:p>
        </p:txBody>
      </p:sp>
      <p:sp>
        <p:nvSpPr>
          <p:cNvPr id="39943" name="Rectangle 7"/>
          <p:cNvSpPr>
            <a:spLocks noGrp="1" noChangeArrowheads="1"/>
          </p:cNvSpPr>
          <p:nvPr>
            <p:ph type="sldNum" sz="quarter" idx="5"/>
          </p:nvPr>
        </p:nvSpPr>
        <p:spPr bwMode="auto">
          <a:xfrm>
            <a:off x="3978487" y="8831102"/>
            <a:ext cx="3044614" cy="462119"/>
          </a:xfrm>
          <a:prstGeom prst="rect">
            <a:avLst/>
          </a:prstGeom>
          <a:noFill/>
          <a:ln w="9525">
            <a:noFill/>
            <a:miter lim="800000"/>
            <a:headEnd/>
            <a:tailEnd/>
          </a:ln>
          <a:effectLst/>
        </p:spPr>
        <p:txBody>
          <a:bodyPr vert="horz" wrap="square" lIns="92685" tIns="46343" rIns="92685" bIns="46343" numCol="1" anchor="b" anchorCtr="0" compatLnSpc="1">
            <a:prstTxWarp prst="textNoShape">
              <a:avLst/>
            </a:prstTxWarp>
          </a:bodyPr>
          <a:lstStyle>
            <a:lvl1pPr algn="r" defTabSz="927281">
              <a:defRPr sz="1200">
                <a:latin typeface="Times New Roman" pitchFamily="18" charset="0"/>
              </a:defRPr>
            </a:lvl1pPr>
          </a:lstStyle>
          <a:p>
            <a:fld id="{11C4AF65-3DF6-4B6A-837A-98194FEB5BC1}" type="slidenum">
              <a:rPr lang="en-US"/>
              <a:pPr/>
              <a:t>‹#›</a:t>
            </a:fld>
            <a:endParaRPr lang="en-US" dirty="0"/>
          </a:p>
        </p:txBody>
      </p:sp>
    </p:spTree>
    <p:extLst>
      <p:ext uri="{BB962C8B-B14F-4D97-AF65-F5344CB8AC3E}">
        <p14:creationId xmlns:p14="http://schemas.microsoft.com/office/powerpoint/2010/main" val="1485697709"/>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7F30EC-2799-4976-BC0F-3D966FC0B36F}" type="slidenum">
              <a:rPr lang="en-US"/>
              <a:pPr/>
              <a:t>1</a:t>
            </a:fld>
            <a:endParaRPr lang="en-US" dirty="0"/>
          </a:p>
        </p:txBody>
      </p:sp>
      <p:sp>
        <p:nvSpPr>
          <p:cNvPr id="1247234" name="Rectangle 2"/>
          <p:cNvSpPr>
            <a:spLocks noGrp="1" noRot="1" noChangeAspect="1" noChangeArrowheads="1" noTextEdit="1"/>
          </p:cNvSpPr>
          <p:nvPr>
            <p:ph type="sldImg"/>
          </p:nvPr>
        </p:nvSpPr>
        <p:spPr>
          <a:xfrm>
            <a:off x="1157288" y="690563"/>
            <a:ext cx="4706937" cy="3532187"/>
          </a:xfrm>
          <a:ln/>
        </p:spPr>
      </p:sp>
      <p:sp>
        <p:nvSpPr>
          <p:cNvPr id="1247235" name="Rectangle 3"/>
          <p:cNvSpPr>
            <a:spLocks noGrp="1" noChangeArrowheads="1"/>
          </p:cNvSpPr>
          <p:nvPr>
            <p:ph type="body" idx="1"/>
          </p:nvPr>
        </p:nvSpPr>
        <p:spPr>
          <a:xfrm>
            <a:off x="1630365" y="4462464"/>
            <a:ext cx="3921125" cy="4146550"/>
          </a:xfrm>
        </p:spPr>
        <p:txBody>
          <a:bodyPr/>
          <a:lstStyle/>
          <a:p>
            <a:endParaRPr lang="en-US" sz="800" dirty="0"/>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4014540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11C4AF65-3DF6-4B6A-837A-98194FEB5BC1}" type="slidenum">
              <a:rPr lang="en-US" smtClean="0"/>
              <a:pPr/>
              <a:t>11</a:t>
            </a:fld>
            <a:endParaRPr lang="en-US" dirty="0"/>
          </a:p>
        </p:txBody>
      </p:sp>
    </p:spTree>
    <p:extLst>
      <p:ext uri="{BB962C8B-B14F-4D97-AF65-F5344CB8AC3E}">
        <p14:creationId xmlns:p14="http://schemas.microsoft.com/office/powerpoint/2010/main" val="2322560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2BCA94E-0F76-4E3C-AB2D-4B74EC97D9D8}" type="slidenum">
              <a:rPr lang="en-US"/>
              <a:pPr/>
              <a:t>12</a:t>
            </a:fld>
            <a:endParaRPr lang="en-US" dirty="0"/>
          </a:p>
        </p:txBody>
      </p:sp>
      <p:sp>
        <p:nvSpPr>
          <p:cNvPr id="1249282" name="Rectangle 7"/>
          <p:cNvSpPr txBox="1">
            <a:spLocks noGrp="1" noChangeArrowheads="1"/>
          </p:cNvSpPr>
          <p:nvPr/>
        </p:nvSpPr>
        <p:spPr bwMode="auto">
          <a:xfrm>
            <a:off x="3980076" y="8843808"/>
            <a:ext cx="3043026" cy="465296"/>
          </a:xfrm>
          <a:prstGeom prst="rect">
            <a:avLst/>
          </a:prstGeom>
          <a:noFill/>
          <a:ln w="9525">
            <a:noFill/>
            <a:miter lim="800000"/>
            <a:headEnd/>
            <a:tailEnd/>
          </a:ln>
        </p:spPr>
        <p:txBody>
          <a:bodyPr lIns="92415" tIns="46209" rIns="92415" bIns="46209" anchor="b"/>
          <a:lstStyle/>
          <a:p>
            <a:pPr algn="r" defTabSz="924001" eaLnBrk="1" hangingPunct="1"/>
            <a:fld id="{E4A9F7AE-B3F0-45C6-91E0-07E0DA276BEF}" type="slidenum">
              <a:rPr lang="en-US" sz="1200">
                <a:latin typeface="Times New Roman" pitchFamily="18" charset="0"/>
                <a:ea typeface="MS PGothic" pitchFamily="34" charset="-128"/>
              </a:rPr>
              <a:pPr algn="r" defTabSz="924001" eaLnBrk="1" hangingPunct="1"/>
              <a:t>12</a:t>
            </a:fld>
            <a:endParaRPr lang="en-US" sz="1200" dirty="0">
              <a:latin typeface="Times New Roman" pitchFamily="18" charset="0"/>
              <a:ea typeface="MS PGothic" pitchFamily="34" charset="-128"/>
            </a:endParaRPr>
          </a:p>
        </p:txBody>
      </p:sp>
      <p:sp>
        <p:nvSpPr>
          <p:cNvPr id="1249283" name="Rectangle 2"/>
          <p:cNvSpPr>
            <a:spLocks noGrp="1" noChangeArrowheads="1"/>
          </p:cNvSpPr>
          <p:nvPr>
            <p:ph type="body" idx="1"/>
          </p:nvPr>
        </p:nvSpPr>
        <p:spPr>
          <a:xfrm>
            <a:off x="937050" y="4421110"/>
            <a:ext cx="5147415" cy="4190842"/>
          </a:xfrm>
        </p:spPr>
        <p:txBody>
          <a:bodyPr lIns="93725" tIns="47657" rIns="93725" bIns="47657"/>
          <a:lstStyle/>
          <a:p>
            <a:pPr eaLnBrk="1" hangingPunct="1"/>
            <a:endParaRPr lang="en-US" dirty="0"/>
          </a:p>
        </p:txBody>
      </p:sp>
      <p:sp>
        <p:nvSpPr>
          <p:cNvPr id="1249284" name="Rectangle 3"/>
          <p:cNvSpPr>
            <a:spLocks noGrp="1" noRot="1" noChangeAspect="1" noChangeArrowheads="1" noTextEdit="1"/>
          </p:cNvSpPr>
          <p:nvPr>
            <p:ph type="sldImg"/>
          </p:nvPr>
        </p:nvSpPr>
        <p:spPr>
          <a:xfrm>
            <a:off x="1030288" y="584200"/>
            <a:ext cx="4959350" cy="3719513"/>
          </a:xfrm>
          <a:ln w="12700" cap="flat">
            <a:solidFill>
              <a:schemeClr val="tx1"/>
            </a:solidFill>
          </a:ln>
        </p:spPr>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657860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7652"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1642" indent="-285247" eaLnBrk="0" hangingPunct="0">
              <a:spcBef>
                <a:spcPct val="30000"/>
              </a:spcBef>
              <a:defRPr sz="1200">
                <a:solidFill>
                  <a:schemeClr val="tx1"/>
                </a:solidFill>
                <a:latin typeface="Arial" charset="0"/>
              </a:defRPr>
            </a:lvl2pPr>
            <a:lvl3pPr marL="1140989" indent="-228197" eaLnBrk="0" hangingPunct="0">
              <a:spcBef>
                <a:spcPct val="30000"/>
              </a:spcBef>
              <a:defRPr sz="1200">
                <a:solidFill>
                  <a:schemeClr val="tx1"/>
                </a:solidFill>
                <a:latin typeface="Arial" charset="0"/>
              </a:defRPr>
            </a:lvl3pPr>
            <a:lvl4pPr marL="1597384" indent="-228197" eaLnBrk="0" hangingPunct="0">
              <a:spcBef>
                <a:spcPct val="30000"/>
              </a:spcBef>
              <a:defRPr sz="1200">
                <a:solidFill>
                  <a:schemeClr val="tx1"/>
                </a:solidFill>
                <a:latin typeface="Arial" charset="0"/>
              </a:defRPr>
            </a:lvl4pPr>
            <a:lvl5pPr marL="2053780" indent="-228197" eaLnBrk="0" hangingPunct="0">
              <a:spcBef>
                <a:spcPct val="30000"/>
              </a:spcBef>
              <a:defRPr sz="1200">
                <a:solidFill>
                  <a:schemeClr val="tx1"/>
                </a:solidFill>
                <a:latin typeface="Arial" charset="0"/>
              </a:defRPr>
            </a:lvl5pPr>
            <a:lvl6pPr marL="2510176" indent="-228197" eaLnBrk="0" fontAlgn="base" hangingPunct="0">
              <a:spcBef>
                <a:spcPct val="30000"/>
              </a:spcBef>
              <a:spcAft>
                <a:spcPct val="0"/>
              </a:spcAft>
              <a:defRPr sz="1200">
                <a:solidFill>
                  <a:schemeClr val="tx1"/>
                </a:solidFill>
                <a:latin typeface="Arial" charset="0"/>
              </a:defRPr>
            </a:lvl6pPr>
            <a:lvl7pPr marL="2966571" indent="-228197" eaLnBrk="0" fontAlgn="base" hangingPunct="0">
              <a:spcBef>
                <a:spcPct val="30000"/>
              </a:spcBef>
              <a:spcAft>
                <a:spcPct val="0"/>
              </a:spcAft>
              <a:defRPr sz="1200">
                <a:solidFill>
                  <a:schemeClr val="tx1"/>
                </a:solidFill>
                <a:latin typeface="Arial" charset="0"/>
              </a:defRPr>
            </a:lvl7pPr>
            <a:lvl8pPr marL="3422965" indent="-228197" eaLnBrk="0" fontAlgn="base" hangingPunct="0">
              <a:spcBef>
                <a:spcPct val="30000"/>
              </a:spcBef>
              <a:spcAft>
                <a:spcPct val="0"/>
              </a:spcAft>
              <a:defRPr sz="1200">
                <a:solidFill>
                  <a:schemeClr val="tx1"/>
                </a:solidFill>
                <a:latin typeface="Arial" charset="0"/>
              </a:defRPr>
            </a:lvl8pPr>
            <a:lvl9pPr marL="3879362" indent="-228197" eaLnBrk="0" fontAlgn="base" hangingPunct="0">
              <a:spcBef>
                <a:spcPct val="30000"/>
              </a:spcBef>
              <a:spcAft>
                <a:spcPct val="0"/>
              </a:spcAft>
              <a:defRPr sz="1200">
                <a:solidFill>
                  <a:schemeClr val="tx1"/>
                </a:solidFill>
                <a:latin typeface="Arial" charset="0"/>
              </a:defRPr>
            </a:lvl9pPr>
          </a:lstStyle>
          <a:p>
            <a:pPr eaLnBrk="1" hangingPunct="1">
              <a:spcBef>
                <a:spcPct val="0"/>
              </a:spcBef>
            </a:pPr>
            <a:r>
              <a:rPr lang="en-US" altLang="en-US" dirty="0">
                <a:solidFill>
                  <a:prstClr val="black"/>
                </a:solidFill>
              </a:rPr>
              <a:t>DRAFT</a:t>
            </a:r>
          </a:p>
        </p:txBody>
      </p:sp>
      <p:sp>
        <p:nvSpPr>
          <p:cNvPr id="2765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1642" indent="-285247" eaLnBrk="0" hangingPunct="0">
              <a:spcBef>
                <a:spcPct val="30000"/>
              </a:spcBef>
              <a:defRPr sz="1200">
                <a:solidFill>
                  <a:schemeClr val="tx1"/>
                </a:solidFill>
                <a:latin typeface="Arial" charset="0"/>
              </a:defRPr>
            </a:lvl2pPr>
            <a:lvl3pPr marL="1140989" indent="-228197" eaLnBrk="0" hangingPunct="0">
              <a:spcBef>
                <a:spcPct val="30000"/>
              </a:spcBef>
              <a:defRPr sz="1200">
                <a:solidFill>
                  <a:schemeClr val="tx1"/>
                </a:solidFill>
                <a:latin typeface="Arial" charset="0"/>
              </a:defRPr>
            </a:lvl3pPr>
            <a:lvl4pPr marL="1597384" indent="-228197" eaLnBrk="0" hangingPunct="0">
              <a:spcBef>
                <a:spcPct val="30000"/>
              </a:spcBef>
              <a:defRPr sz="1200">
                <a:solidFill>
                  <a:schemeClr val="tx1"/>
                </a:solidFill>
                <a:latin typeface="Arial" charset="0"/>
              </a:defRPr>
            </a:lvl4pPr>
            <a:lvl5pPr marL="2053780" indent="-228197" eaLnBrk="0" hangingPunct="0">
              <a:spcBef>
                <a:spcPct val="30000"/>
              </a:spcBef>
              <a:defRPr sz="1200">
                <a:solidFill>
                  <a:schemeClr val="tx1"/>
                </a:solidFill>
                <a:latin typeface="Arial" charset="0"/>
              </a:defRPr>
            </a:lvl5pPr>
            <a:lvl6pPr marL="2510176" indent="-228197" eaLnBrk="0" fontAlgn="base" hangingPunct="0">
              <a:spcBef>
                <a:spcPct val="30000"/>
              </a:spcBef>
              <a:spcAft>
                <a:spcPct val="0"/>
              </a:spcAft>
              <a:defRPr sz="1200">
                <a:solidFill>
                  <a:schemeClr val="tx1"/>
                </a:solidFill>
                <a:latin typeface="Arial" charset="0"/>
              </a:defRPr>
            </a:lvl6pPr>
            <a:lvl7pPr marL="2966571" indent="-228197" eaLnBrk="0" fontAlgn="base" hangingPunct="0">
              <a:spcBef>
                <a:spcPct val="30000"/>
              </a:spcBef>
              <a:spcAft>
                <a:spcPct val="0"/>
              </a:spcAft>
              <a:defRPr sz="1200">
                <a:solidFill>
                  <a:schemeClr val="tx1"/>
                </a:solidFill>
                <a:latin typeface="Arial" charset="0"/>
              </a:defRPr>
            </a:lvl7pPr>
            <a:lvl8pPr marL="3422965" indent="-228197" eaLnBrk="0" fontAlgn="base" hangingPunct="0">
              <a:spcBef>
                <a:spcPct val="30000"/>
              </a:spcBef>
              <a:spcAft>
                <a:spcPct val="0"/>
              </a:spcAft>
              <a:defRPr sz="1200">
                <a:solidFill>
                  <a:schemeClr val="tx1"/>
                </a:solidFill>
                <a:latin typeface="Arial" charset="0"/>
              </a:defRPr>
            </a:lvl8pPr>
            <a:lvl9pPr marL="3879362" indent="-228197"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DC124C0-26D1-4E4D-94AB-B8C2F1B9C5ED}" type="slidenum">
              <a:rPr lang="en-US" altLang="en-US">
                <a:solidFill>
                  <a:prstClr val="black"/>
                </a:solidFill>
              </a:rPr>
              <a:pPr eaLnBrk="1" hangingPunct="1">
                <a:spcBef>
                  <a:spcPct val="0"/>
                </a:spcBef>
              </a:pPr>
              <a:t>13</a:t>
            </a:fld>
            <a:endParaRPr lang="en-US" altLang="en-US" dirty="0">
              <a:solidFill>
                <a:prstClr val="black"/>
              </a:solidFill>
            </a:endParaRPr>
          </a:p>
        </p:txBody>
      </p:sp>
    </p:spTree>
    <p:extLst>
      <p:ext uri="{BB962C8B-B14F-4D97-AF65-F5344CB8AC3E}">
        <p14:creationId xmlns:p14="http://schemas.microsoft.com/office/powerpoint/2010/main" val="3163131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425" eaLnBrk="0" hangingPunct="0">
              <a:spcBef>
                <a:spcPct val="30000"/>
              </a:spcBef>
              <a:defRPr sz="1200">
                <a:solidFill>
                  <a:schemeClr val="tx1"/>
                </a:solidFill>
                <a:latin typeface="Arial" charset="0"/>
                <a:cs typeface="Arial" charset="0"/>
              </a:defRPr>
            </a:lvl1pPr>
            <a:lvl2pPr marL="741710" indent="-284428" defTabSz="922425" eaLnBrk="0" hangingPunct="0">
              <a:spcBef>
                <a:spcPct val="30000"/>
              </a:spcBef>
              <a:defRPr sz="1200">
                <a:solidFill>
                  <a:schemeClr val="tx1"/>
                </a:solidFill>
                <a:latin typeface="Arial" charset="0"/>
                <a:cs typeface="Arial" charset="0"/>
              </a:defRPr>
            </a:lvl2pPr>
            <a:lvl3pPr marL="1142425" indent="-227858" defTabSz="922425" eaLnBrk="0" hangingPunct="0">
              <a:spcBef>
                <a:spcPct val="30000"/>
              </a:spcBef>
              <a:defRPr sz="1200">
                <a:solidFill>
                  <a:schemeClr val="tx1"/>
                </a:solidFill>
                <a:latin typeface="Arial" charset="0"/>
                <a:cs typeface="Arial" charset="0"/>
              </a:defRPr>
            </a:lvl3pPr>
            <a:lvl4pPr marL="1599709" indent="-227858" defTabSz="922425" eaLnBrk="0" hangingPunct="0">
              <a:spcBef>
                <a:spcPct val="30000"/>
              </a:spcBef>
              <a:defRPr sz="1200">
                <a:solidFill>
                  <a:schemeClr val="tx1"/>
                </a:solidFill>
                <a:latin typeface="Arial" charset="0"/>
                <a:cs typeface="Arial" charset="0"/>
              </a:defRPr>
            </a:lvl4pPr>
            <a:lvl5pPr marL="2056993" indent="-227858" defTabSz="922425" eaLnBrk="0" hangingPunct="0">
              <a:spcBef>
                <a:spcPct val="30000"/>
              </a:spcBef>
              <a:defRPr sz="1200">
                <a:solidFill>
                  <a:schemeClr val="tx1"/>
                </a:solidFill>
                <a:latin typeface="Arial" charset="0"/>
                <a:cs typeface="Arial" charset="0"/>
              </a:defRPr>
            </a:lvl5pPr>
            <a:lvl6pPr marL="2509564" indent="-227858" defTabSz="922425" eaLnBrk="0" fontAlgn="base" hangingPunct="0">
              <a:spcBef>
                <a:spcPct val="30000"/>
              </a:spcBef>
              <a:spcAft>
                <a:spcPct val="0"/>
              </a:spcAft>
              <a:defRPr sz="1200">
                <a:solidFill>
                  <a:schemeClr val="tx1"/>
                </a:solidFill>
                <a:latin typeface="Arial" charset="0"/>
                <a:cs typeface="Arial" charset="0"/>
              </a:defRPr>
            </a:lvl6pPr>
            <a:lvl7pPr marL="2962133" indent="-227858" defTabSz="922425" eaLnBrk="0" fontAlgn="base" hangingPunct="0">
              <a:spcBef>
                <a:spcPct val="30000"/>
              </a:spcBef>
              <a:spcAft>
                <a:spcPct val="0"/>
              </a:spcAft>
              <a:defRPr sz="1200">
                <a:solidFill>
                  <a:schemeClr val="tx1"/>
                </a:solidFill>
                <a:latin typeface="Arial" charset="0"/>
                <a:cs typeface="Arial" charset="0"/>
              </a:defRPr>
            </a:lvl7pPr>
            <a:lvl8pPr marL="3414702" indent="-227858" defTabSz="922425" eaLnBrk="0" fontAlgn="base" hangingPunct="0">
              <a:spcBef>
                <a:spcPct val="30000"/>
              </a:spcBef>
              <a:spcAft>
                <a:spcPct val="0"/>
              </a:spcAft>
              <a:defRPr sz="1200">
                <a:solidFill>
                  <a:schemeClr val="tx1"/>
                </a:solidFill>
                <a:latin typeface="Arial" charset="0"/>
                <a:cs typeface="Arial" charset="0"/>
              </a:defRPr>
            </a:lvl8pPr>
            <a:lvl9pPr marL="3867271" indent="-227858" defTabSz="922425"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r>
              <a:rPr lang="en-US" altLang="en-US" dirty="0">
                <a:solidFill>
                  <a:prstClr val="black"/>
                </a:solidFill>
              </a:rPr>
              <a:t>UNCLASSIFIED//For Official Use Only</a:t>
            </a:r>
          </a:p>
          <a:p>
            <a:pPr eaLnBrk="1" hangingPunct="1">
              <a:spcBef>
                <a:spcPct val="0"/>
              </a:spcBef>
            </a:pPr>
            <a:endParaRPr lang="en-US" altLang="en-US" dirty="0">
              <a:solidFill>
                <a:prstClr val="black"/>
              </a:solidFill>
            </a:endParaRPr>
          </a:p>
        </p:txBody>
      </p:sp>
      <p:sp>
        <p:nvSpPr>
          <p:cNvPr id="51203"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425" eaLnBrk="0" hangingPunct="0">
              <a:spcBef>
                <a:spcPct val="30000"/>
              </a:spcBef>
              <a:defRPr sz="1200">
                <a:solidFill>
                  <a:schemeClr val="tx1"/>
                </a:solidFill>
                <a:latin typeface="Arial" charset="0"/>
                <a:cs typeface="Arial" charset="0"/>
              </a:defRPr>
            </a:lvl1pPr>
            <a:lvl2pPr marL="741710" indent="-284428" defTabSz="922425" eaLnBrk="0" hangingPunct="0">
              <a:spcBef>
                <a:spcPct val="30000"/>
              </a:spcBef>
              <a:defRPr sz="1200">
                <a:solidFill>
                  <a:schemeClr val="tx1"/>
                </a:solidFill>
                <a:latin typeface="Arial" charset="0"/>
                <a:cs typeface="Arial" charset="0"/>
              </a:defRPr>
            </a:lvl2pPr>
            <a:lvl3pPr marL="1142425" indent="-227858" defTabSz="922425" eaLnBrk="0" hangingPunct="0">
              <a:spcBef>
                <a:spcPct val="30000"/>
              </a:spcBef>
              <a:defRPr sz="1200">
                <a:solidFill>
                  <a:schemeClr val="tx1"/>
                </a:solidFill>
                <a:latin typeface="Arial" charset="0"/>
                <a:cs typeface="Arial" charset="0"/>
              </a:defRPr>
            </a:lvl3pPr>
            <a:lvl4pPr marL="1599709" indent="-227858" defTabSz="922425" eaLnBrk="0" hangingPunct="0">
              <a:spcBef>
                <a:spcPct val="30000"/>
              </a:spcBef>
              <a:defRPr sz="1200">
                <a:solidFill>
                  <a:schemeClr val="tx1"/>
                </a:solidFill>
                <a:latin typeface="Arial" charset="0"/>
                <a:cs typeface="Arial" charset="0"/>
              </a:defRPr>
            </a:lvl4pPr>
            <a:lvl5pPr marL="2056993" indent="-227858" defTabSz="922425" eaLnBrk="0" hangingPunct="0">
              <a:spcBef>
                <a:spcPct val="30000"/>
              </a:spcBef>
              <a:defRPr sz="1200">
                <a:solidFill>
                  <a:schemeClr val="tx1"/>
                </a:solidFill>
                <a:latin typeface="Arial" charset="0"/>
                <a:cs typeface="Arial" charset="0"/>
              </a:defRPr>
            </a:lvl5pPr>
            <a:lvl6pPr marL="2509564" indent="-227858" defTabSz="922425" eaLnBrk="0" fontAlgn="base" hangingPunct="0">
              <a:spcBef>
                <a:spcPct val="30000"/>
              </a:spcBef>
              <a:spcAft>
                <a:spcPct val="0"/>
              </a:spcAft>
              <a:defRPr sz="1200">
                <a:solidFill>
                  <a:schemeClr val="tx1"/>
                </a:solidFill>
                <a:latin typeface="Arial" charset="0"/>
                <a:cs typeface="Arial" charset="0"/>
              </a:defRPr>
            </a:lvl6pPr>
            <a:lvl7pPr marL="2962133" indent="-227858" defTabSz="922425" eaLnBrk="0" fontAlgn="base" hangingPunct="0">
              <a:spcBef>
                <a:spcPct val="30000"/>
              </a:spcBef>
              <a:spcAft>
                <a:spcPct val="0"/>
              </a:spcAft>
              <a:defRPr sz="1200">
                <a:solidFill>
                  <a:schemeClr val="tx1"/>
                </a:solidFill>
                <a:latin typeface="Arial" charset="0"/>
                <a:cs typeface="Arial" charset="0"/>
              </a:defRPr>
            </a:lvl7pPr>
            <a:lvl8pPr marL="3414702" indent="-227858" defTabSz="922425" eaLnBrk="0" fontAlgn="base" hangingPunct="0">
              <a:spcBef>
                <a:spcPct val="30000"/>
              </a:spcBef>
              <a:spcAft>
                <a:spcPct val="0"/>
              </a:spcAft>
              <a:defRPr sz="1200">
                <a:solidFill>
                  <a:schemeClr val="tx1"/>
                </a:solidFill>
                <a:latin typeface="Arial" charset="0"/>
                <a:cs typeface="Arial" charset="0"/>
              </a:defRPr>
            </a:lvl8pPr>
            <a:lvl9pPr marL="3867271" indent="-227858" defTabSz="922425"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r>
              <a:rPr lang="en-US" altLang="en-US" dirty="0">
                <a:solidFill>
                  <a:prstClr val="black"/>
                </a:solidFill>
              </a:rPr>
              <a:t>UNCLASSIFIED//For Official Use Only</a:t>
            </a:r>
          </a:p>
          <a:p>
            <a:pPr eaLnBrk="1" hangingPunct="1">
              <a:spcBef>
                <a:spcPct val="0"/>
              </a:spcBef>
            </a:pPr>
            <a:endParaRPr lang="en-US" altLang="en-US" dirty="0">
              <a:solidFill>
                <a:prstClr val="black"/>
              </a:solidFill>
            </a:endParaRPr>
          </a:p>
        </p:txBody>
      </p:sp>
      <p:sp>
        <p:nvSpPr>
          <p:cNvPr id="5120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425" eaLnBrk="0" hangingPunct="0">
              <a:spcBef>
                <a:spcPct val="30000"/>
              </a:spcBef>
              <a:defRPr sz="1200">
                <a:solidFill>
                  <a:schemeClr val="tx1"/>
                </a:solidFill>
                <a:latin typeface="Arial" charset="0"/>
                <a:cs typeface="Arial" charset="0"/>
              </a:defRPr>
            </a:lvl1pPr>
            <a:lvl2pPr marL="741710" indent="-284428" defTabSz="922425" eaLnBrk="0" hangingPunct="0">
              <a:spcBef>
                <a:spcPct val="30000"/>
              </a:spcBef>
              <a:defRPr sz="1200">
                <a:solidFill>
                  <a:schemeClr val="tx1"/>
                </a:solidFill>
                <a:latin typeface="Arial" charset="0"/>
                <a:cs typeface="Arial" charset="0"/>
              </a:defRPr>
            </a:lvl2pPr>
            <a:lvl3pPr marL="1142425" indent="-227858" defTabSz="922425" eaLnBrk="0" hangingPunct="0">
              <a:spcBef>
                <a:spcPct val="30000"/>
              </a:spcBef>
              <a:defRPr sz="1200">
                <a:solidFill>
                  <a:schemeClr val="tx1"/>
                </a:solidFill>
                <a:latin typeface="Arial" charset="0"/>
                <a:cs typeface="Arial" charset="0"/>
              </a:defRPr>
            </a:lvl3pPr>
            <a:lvl4pPr marL="1599709" indent="-227858" defTabSz="922425" eaLnBrk="0" hangingPunct="0">
              <a:spcBef>
                <a:spcPct val="30000"/>
              </a:spcBef>
              <a:defRPr sz="1200">
                <a:solidFill>
                  <a:schemeClr val="tx1"/>
                </a:solidFill>
                <a:latin typeface="Arial" charset="0"/>
                <a:cs typeface="Arial" charset="0"/>
              </a:defRPr>
            </a:lvl4pPr>
            <a:lvl5pPr marL="2056993" indent="-227858" defTabSz="922425" eaLnBrk="0" hangingPunct="0">
              <a:spcBef>
                <a:spcPct val="30000"/>
              </a:spcBef>
              <a:defRPr sz="1200">
                <a:solidFill>
                  <a:schemeClr val="tx1"/>
                </a:solidFill>
                <a:latin typeface="Arial" charset="0"/>
                <a:cs typeface="Arial" charset="0"/>
              </a:defRPr>
            </a:lvl5pPr>
            <a:lvl6pPr marL="2509564" indent="-227858" defTabSz="922425" eaLnBrk="0" fontAlgn="base" hangingPunct="0">
              <a:spcBef>
                <a:spcPct val="30000"/>
              </a:spcBef>
              <a:spcAft>
                <a:spcPct val="0"/>
              </a:spcAft>
              <a:defRPr sz="1200">
                <a:solidFill>
                  <a:schemeClr val="tx1"/>
                </a:solidFill>
                <a:latin typeface="Arial" charset="0"/>
                <a:cs typeface="Arial" charset="0"/>
              </a:defRPr>
            </a:lvl6pPr>
            <a:lvl7pPr marL="2962133" indent="-227858" defTabSz="922425" eaLnBrk="0" fontAlgn="base" hangingPunct="0">
              <a:spcBef>
                <a:spcPct val="30000"/>
              </a:spcBef>
              <a:spcAft>
                <a:spcPct val="0"/>
              </a:spcAft>
              <a:defRPr sz="1200">
                <a:solidFill>
                  <a:schemeClr val="tx1"/>
                </a:solidFill>
                <a:latin typeface="Arial" charset="0"/>
                <a:cs typeface="Arial" charset="0"/>
              </a:defRPr>
            </a:lvl7pPr>
            <a:lvl8pPr marL="3414702" indent="-227858" defTabSz="922425" eaLnBrk="0" fontAlgn="base" hangingPunct="0">
              <a:spcBef>
                <a:spcPct val="30000"/>
              </a:spcBef>
              <a:spcAft>
                <a:spcPct val="0"/>
              </a:spcAft>
              <a:defRPr sz="1200">
                <a:solidFill>
                  <a:schemeClr val="tx1"/>
                </a:solidFill>
                <a:latin typeface="Arial" charset="0"/>
                <a:cs typeface="Arial" charset="0"/>
              </a:defRPr>
            </a:lvl8pPr>
            <a:lvl9pPr marL="3867271" indent="-227858" defTabSz="922425"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47721202-A08E-45AC-A577-98A16C065051}" type="slidenum">
              <a:rPr lang="en-US" altLang="en-US">
                <a:solidFill>
                  <a:prstClr val="black"/>
                </a:solidFill>
              </a:rPr>
              <a:pPr eaLnBrk="1" hangingPunct="1">
                <a:spcBef>
                  <a:spcPct val="0"/>
                </a:spcBef>
              </a:pPr>
              <a:t>17</a:t>
            </a:fld>
            <a:endParaRPr lang="en-US" altLang="en-US" dirty="0">
              <a:solidFill>
                <a:prstClr val="black"/>
              </a:solidFill>
            </a:endParaRPr>
          </a:p>
        </p:txBody>
      </p:sp>
      <p:sp>
        <p:nvSpPr>
          <p:cNvPr id="51205" name="Rectangle 2"/>
          <p:cNvSpPr>
            <a:spLocks noGrp="1" noRot="1" noChangeAspect="1" noChangeArrowheads="1" noTextEdit="1"/>
          </p:cNvSpPr>
          <p:nvPr>
            <p:ph type="sldImg"/>
          </p:nvPr>
        </p:nvSpPr>
        <p:spPr>
          <a:ln/>
        </p:spPr>
      </p:sp>
      <p:sp>
        <p:nvSpPr>
          <p:cNvPr id="5120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2668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B730D2-7A6B-4E4D-9306-1156AB742F23}" type="slidenum">
              <a:rPr lang="en-US"/>
              <a:pPr/>
              <a:t>20</a:t>
            </a:fld>
            <a:endParaRPr lang="en-US" dirty="0"/>
          </a:p>
        </p:txBody>
      </p:sp>
      <p:sp>
        <p:nvSpPr>
          <p:cNvPr id="1335298" name="Rectangle 2"/>
          <p:cNvSpPr>
            <a:spLocks noGrp="1" noRot="1" noChangeAspect="1" noChangeArrowheads="1" noTextEdit="1"/>
          </p:cNvSpPr>
          <p:nvPr>
            <p:ph type="sldImg"/>
          </p:nvPr>
        </p:nvSpPr>
        <p:spPr>
          <a:xfrm>
            <a:off x="1354138" y="784225"/>
            <a:ext cx="4319587" cy="3240088"/>
          </a:xfrm>
          <a:ln w="12700" cap="flat">
            <a:solidFill>
              <a:schemeClr val="tx1"/>
            </a:solidFill>
          </a:ln>
        </p:spPr>
      </p:sp>
      <p:sp>
        <p:nvSpPr>
          <p:cNvPr id="1335299" name="Rectangle 3"/>
          <p:cNvSpPr>
            <a:spLocks noGrp="1" noChangeArrowheads="1"/>
          </p:cNvSpPr>
          <p:nvPr>
            <p:ph type="body" idx="1"/>
          </p:nvPr>
        </p:nvSpPr>
        <p:spPr>
          <a:xfrm>
            <a:off x="935462" y="4422697"/>
            <a:ext cx="5152179" cy="4186078"/>
          </a:xfrm>
          <a:ln/>
        </p:spPr>
        <p:txBody>
          <a:bodyPr lIns="92899" tIns="45635" rIns="92899" bIns="45635"/>
          <a:lstStyle/>
          <a:p>
            <a:endParaRPr lang="en-US" dirty="0"/>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617419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2393">
              <a:defRPr/>
            </a:pPr>
            <a:fld id="{1A83EF23-282B-4096-A2FD-7AE6A9439867}" type="slidenum">
              <a:rPr lang="en-US">
                <a:solidFill>
                  <a:prstClr val="black"/>
                </a:solidFill>
                <a:latin typeface="Calibri" panose="020F0502020204030204"/>
              </a:rPr>
              <a:pPr defTabSz="932393">
                <a:defRPr/>
              </a:pPr>
              <a:t>24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145154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50D54-47E2-CCB9-3798-AFFC47F85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7B85F-2DB6-04FC-A954-E77CC9FA03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40B45-CCE6-D9CB-E394-2F9D915209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3A52ED-9E8D-63F0-091A-B28ED62A36B8}"/>
              </a:ext>
            </a:extLst>
          </p:cNvPr>
          <p:cNvSpPr>
            <a:spLocks noGrp="1"/>
          </p:cNvSpPr>
          <p:nvPr>
            <p:ph type="sldNum" sz="quarter" idx="10"/>
          </p:nvPr>
        </p:nvSpPr>
        <p:spPr/>
        <p:txBody>
          <a:bodyPr/>
          <a:lstStyle/>
          <a:p>
            <a:pPr defTabSz="932393">
              <a:defRPr/>
            </a:pPr>
            <a:fld id="{1A83EF23-282B-4096-A2FD-7AE6A9439867}" type="slidenum">
              <a:rPr lang="en-US">
                <a:solidFill>
                  <a:prstClr val="black"/>
                </a:solidFill>
                <a:latin typeface="Calibri" panose="020F0502020204030204"/>
              </a:rPr>
              <a:pPr defTabSz="932393">
                <a:defRPr/>
              </a:pPr>
              <a:t>25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68724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76204" lvl="1" indent="-298419" eaLnBrk="1" hangingPunct="1">
              <a:spcBef>
                <a:spcPct val="0"/>
              </a:spcBef>
            </a:pPr>
            <a:r>
              <a:rPr lang="en-US" sz="2000" b="1" dirty="0"/>
              <a:t>Measure the training required to produce the required task outputs under the selected task conditions</a:t>
            </a:r>
          </a:p>
          <a:p>
            <a:pPr marL="576204" lvl="1" indent="-298419" eaLnBrk="1" hangingPunct="1">
              <a:spcBef>
                <a:spcPct val="0"/>
              </a:spcBef>
            </a:pPr>
            <a:r>
              <a:rPr lang="en-US" sz="2000" b="1" dirty="0"/>
              <a:t>Link E-coded training events to METs</a:t>
            </a:r>
          </a:p>
          <a:p>
            <a:pPr marL="576204" lvl="1" indent="-298419" eaLnBrk="1" hangingPunct="1">
              <a:spcBef>
                <a:spcPct val="0"/>
              </a:spcBef>
            </a:pPr>
            <a:r>
              <a:rPr lang="en-US" sz="2000" b="1" dirty="0"/>
              <a:t>Use current T&amp;R as the starting point (May identify new requirements for the next T&amp;R cycle)</a:t>
            </a:r>
          </a:p>
          <a:p>
            <a:endParaRPr lang="en-US" altLang="en-US" dirty="0"/>
          </a:p>
        </p:txBody>
      </p:sp>
      <p:sp>
        <p:nvSpPr>
          <p:cNvPr id="27652"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734" indent="-285667" eaLnBrk="0" hangingPunct="0">
              <a:spcBef>
                <a:spcPct val="30000"/>
              </a:spcBef>
              <a:defRPr sz="1200">
                <a:solidFill>
                  <a:schemeClr val="tx1"/>
                </a:solidFill>
                <a:latin typeface="Arial" charset="0"/>
              </a:defRPr>
            </a:lvl2pPr>
            <a:lvl3pPr marL="1142668" indent="-228532" eaLnBrk="0" hangingPunct="0">
              <a:spcBef>
                <a:spcPct val="30000"/>
              </a:spcBef>
              <a:defRPr sz="1200">
                <a:solidFill>
                  <a:schemeClr val="tx1"/>
                </a:solidFill>
                <a:latin typeface="Arial" charset="0"/>
              </a:defRPr>
            </a:lvl3pPr>
            <a:lvl4pPr marL="1599735" indent="-228532" eaLnBrk="0" hangingPunct="0">
              <a:spcBef>
                <a:spcPct val="30000"/>
              </a:spcBef>
              <a:defRPr sz="1200">
                <a:solidFill>
                  <a:schemeClr val="tx1"/>
                </a:solidFill>
                <a:latin typeface="Arial" charset="0"/>
              </a:defRPr>
            </a:lvl4pPr>
            <a:lvl5pPr marL="2056803" indent="-228532" eaLnBrk="0" hangingPunct="0">
              <a:spcBef>
                <a:spcPct val="30000"/>
              </a:spcBef>
              <a:defRPr sz="1200">
                <a:solidFill>
                  <a:schemeClr val="tx1"/>
                </a:solidFill>
                <a:latin typeface="Arial" charset="0"/>
              </a:defRPr>
            </a:lvl5pPr>
            <a:lvl6pPr marL="2513870" indent="-228532" eaLnBrk="0" fontAlgn="base" hangingPunct="0">
              <a:spcBef>
                <a:spcPct val="30000"/>
              </a:spcBef>
              <a:spcAft>
                <a:spcPct val="0"/>
              </a:spcAft>
              <a:defRPr sz="1200">
                <a:solidFill>
                  <a:schemeClr val="tx1"/>
                </a:solidFill>
                <a:latin typeface="Arial" charset="0"/>
              </a:defRPr>
            </a:lvl6pPr>
            <a:lvl7pPr marL="2970936" indent="-228532" eaLnBrk="0" fontAlgn="base" hangingPunct="0">
              <a:spcBef>
                <a:spcPct val="30000"/>
              </a:spcBef>
              <a:spcAft>
                <a:spcPct val="0"/>
              </a:spcAft>
              <a:defRPr sz="1200">
                <a:solidFill>
                  <a:schemeClr val="tx1"/>
                </a:solidFill>
                <a:latin typeface="Arial" charset="0"/>
              </a:defRPr>
            </a:lvl7pPr>
            <a:lvl8pPr marL="3428003" indent="-228532" eaLnBrk="0" fontAlgn="base" hangingPunct="0">
              <a:spcBef>
                <a:spcPct val="30000"/>
              </a:spcBef>
              <a:spcAft>
                <a:spcPct val="0"/>
              </a:spcAft>
              <a:defRPr sz="1200">
                <a:solidFill>
                  <a:schemeClr val="tx1"/>
                </a:solidFill>
                <a:latin typeface="Arial" charset="0"/>
              </a:defRPr>
            </a:lvl8pPr>
            <a:lvl9pPr marL="3885070" indent="-228532" eaLnBrk="0" fontAlgn="base" hangingPunct="0">
              <a:spcBef>
                <a:spcPct val="30000"/>
              </a:spcBef>
              <a:spcAft>
                <a:spcPct val="0"/>
              </a:spcAft>
              <a:defRPr sz="1200">
                <a:solidFill>
                  <a:schemeClr val="tx1"/>
                </a:solidFill>
                <a:latin typeface="Arial" charset="0"/>
              </a:defRPr>
            </a:lvl9pPr>
          </a:lstStyle>
          <a:p>
            <a:pPr eaLnBrk="1" hangingPunct="1">
              <a:spcBef>
                <a:spcPct val="0"/>
              </a:spcBef>
            </a:pPr>
            <a:r>
              <a:rPr lang="en-US" altLang="en-US" dirty="0">
                <a:solidFill>
                  <a:prstClr val="black"/>
                </a:solidFill>
              </a:rPr>
              <a:t>DRAFT</a:t>
            </a:r>
          </a:p>
        </p:txBody>
      </p:sp>
      <p:sp>
        <p:nvSpPr>
          <p:cNvPr id="2765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734" indent="-285667" eaLnBrk="0" hangingPunct="0">
              <a:spcBef>
                <a:spcPct val="30000"/>
              </a:spcBef>
              <a:defRPr sz="1200">
                <a:solidFill>
                  <a:schemeClr val="tx1"/>
                </a:solidFill>
                <a:latin typeface="Arial" charset="0"/>
              </a:defRPr>
            </a:lvl2pPr>
            <a:lvl3pPr marL="1142668" indent="-228532" eaLnBrk="0" hangingPunct="0">
              <a:spcBef>
                <a:spcPct val="30000"/>
              </a:spcBef>
              <a:defRPr sz="1200">
                <a:solidFill>
                  <a:schemeClr val="tx1"/>
                </a:solidFill>
                <a:latin typeface="Arial" charset="0"/>
              </a:defRPr>
            </a:lvl3pPr>
            <a:lvl4pPr marL="1599735" indent="-228532" eaLnBrk="0" hangingPunct="0">
              <a:spcBef>
                <a:spcPct val="30000"/>
              </a:spcBef>
              <a:defRPr sz="1200">
                <a:solidFill>
                  <a:schemeClr val="tx1"/>
                </a:solidFill>
                <a:latin typeface="Arial" charset="0"/>
              </a:defRPr>
            </a:lvl4pPr>
            <a:lvl5pPr marL="2056803" indent="-228532" eaLnBrk="0" hangingPunct="0">
              <a:spcBef>
                <a:spcPct val="30000"/>
              </a:spcBef>
              <a:defRPr sz="1200">
                <a:solidFill>
                  <a:schemeClr val="tx1"/>
                </a:solidFill>
                <a:latin typeface="Arial" charset="0"/>
              </a:defRPr>
            </a:lvl5pPr>
            <a:lvl6pPr marL="2513870" indent="-228532" eaLnBrk="0" fontAlgn="base" hangingPunct="0">
              <a:spcBef>
                <a:spcPct val="30000"/>
              </a:spcBef>
              <a:spcAft>
                <a:spcPct val="0"/>
              </a:spcAft>
              <a:defRPr sz="1200">
                <a:solidFill>
                  <a:schemeClr val="tx1"/>
                </a:solidFill>
                <a:latin typeface="Arial" charset="0"/>
              </a:defRPr>
            </a:lvl6pPr>
            <a:lvl7pPr marL="2970936" indent="-228532" eaLnBrk="0" fontAlgn="base" hangingPunct="0">
              <a:spcBef>
                <a:spcPct val="30000"/>
              </a:spcBef>
              <a:spcAft>
                <a:spcPct val="0"/>
              </a:spcAft>
              <a:defRPr sz="1200">
                <a:solidFill>
                  <a:schemeClr val="tx1"/>
                </a:solidFill>
                <a:latin typeface="Arial" charset="0"/>
              </a:defRPr>
            </a:lvl7pPr>
            <a:lvl8pPr marL="3428003" indent="-228532" eaLnBrk="0" fontAlgn="base" hangingPunct="0">
              <a:spcBef>
                <a:spcPct val="30000"/>
              </a:spcBef>
              <a:spcAft>
                <a:spcPct val="0"/>
              </a:spcAft>
              <a:defRPr sz="1200">
                <a:solidFill>
                  <a:schemeClr val="tx1"/>
                </a:solidFill>
                <a:latin typeface="Arial" charset="0"/>
              </a:defRPr>
            </a:lvl8pPr>
            <a:lvl9pPr marL="3885070" indent="-228532"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DC124C0-26D1-4E4D-94AB-B8C2F1B9C5ED}" type="slidenum">
              <a:rPr lang="en-US" altLang="en-US">
                <a:solidFill>
                  <a:prstClr val="black"/>
                </a:solidFill>
              </a:rPr>
              <a:pPr eaLnBrk="1" hangingPunct="1">
                <a:spcBef>
                  <a:spcPct val="0"/>
                </a:spcBef>
              </a:pPr>
              <a:t>27</a:t>
            </a:fld>
            <a:endParaRPr lang="en-US" altLang="en-US" dirty="0">
              <a:solidFill>
                <a:prstClr val="black"/>
              </a:solidFill>
            </a:endParaRPr>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414720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11C4AF65-3DF6-4B6A-837A-98194FEB5BC1}" type="slidenum">
              <a:rPr lang="en-US" smtClean="0"/>
              <a:pPr/>
              <a:t>30</a:t>
            </a:fld>
            <a:endParaRPr lang="en-US" dirty="0"/>
          </a:p>
        </p:txBody>
      </p:sp>
    </p:spTree>
    <p:extLst>
      <p:ext uri="{BB962C8B-B14F-4D97-AF65-F5344CB8AC3E}">
        <p14:creationId xmlns:p14="http://schemas.microsoft.com/office/powerpoint/2010/main" val="42575600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8FDF75B-FDE0-4426-B546-982E9533CCFF}" type="slidenum">
              <a:rPr lang="en-US">
                <a:solidFill>
                  <a:srgbClr val="000000"/>
                </a:solidFill>
              </a:rPr>
              <a:pPr>
                <a:defRPr/>
              </a:pPr>
              <a:t>31</a:t>
            </a:fld>
            <a:endParaRPr lang="en-US" dirty="0">
              <a:solidFill>
                <a:srgbClr val="000000"/>
              </a:solidFill>
            </a:endParaRPr>
          </a:p>
        </p:txBody>
      </p:sp>
      <p:sp>
        <p:nvSpPr>
          <p:cNvPr id="3993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265" tIns="46632" rIns="93265" bIns="46632" numCol="1" anchor="t" anchorCtr="0" compatLnSpc="1">
            <a:prstTxWarp prst="textNoShape">
              <a:avLst/>
            </a:prstTxWarp>
          </a:bodyPr>
          <a:lstStyle/>
          <a:p>
            <a:pPr eaLnBrk="1" hangingPunct="1">
              <a:lnSpc>
                <a:spcPct val="80000"/>
              </a:lnSpc>
              <a:spcBef>
                <a:spcPct val="0"/>
              </a:spcBef>
            </a:pPr>
            <a:r>
              <a:rPr lang="en-US" sz="800" b="1" dirty="0"/>
              <a:t>  </a:t>
            </a:r>
            <a:endParaRPr lang="en-US" sz="800" dirty="0"/>
          </a:p>
          <a:p>
            <a:pPr eaLnBrk="1" hangingPunct="1">
              <a:lnSpc>
                <a:spcPct val="80000"/>
              </a:lnSpc>
              <a:spcBef>
                <a:spcPct val="0"/>
              </a:spcBef>
            </a:pPr>
            <a:endParaRPr lang="en-US" sz="800" dirty="0"/>
          </a:p>
          <a:p>
            <a:pPr eaLnBrk="1" hangingPunct="1">
              <a:lnSpc>
                <a:spcPct val="80000"/>
              </a:lnSpc>
              <a:spcBef>
                <a:spcPct val="0"/>
              </a:spcBef>
            </a:pPr>
            <a:endParaRPr lang="en-US" sz="800" b="1" dirty="0"/>
          </a:p>
          <a:p>
            <a:pPr eaLnBrk="1" hangingPunct="1">
              <a:lnSpc>
                <a:spcPct val="80000"/>
              </a:lnSpc>
              <a:spcBef>
                <a:spcPct val="0"/>
              </a:spcBef>
            </a:pPr>
            <a:endParaRPr lang="en-US" sz="800" dirty="0"/>
          </a:p>
        </p:txBody>
      </p:sp>
      <p:sp>
        <p:nvSpPr>
          <p:cNvPr id="39941" name="Slide Number Placeholder 3"/>
          <p:cNvSpPr txBox="1">
            <a:spLocks noGrp="1"/>
          </p:cNvSpPr>
          <p:nvPr/>
        </p:nvSpPr>
        <p:spPr bwMode="auto">
          <a:xfrm>
            <a:off x="3978135" y="8842033"/>
            <a:ext cx="3043343" cy="465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5" tIns="46632" rIns="93265" bIns="46632" anchor="b"/>
          <a:lstStyle>
            <a:lvl1pPr defTabSz="896938" eaLnBrk="0" hangingPunct="0">
              <a:defRPr>
                <a:solidFill>
                  <a:schemeClr val="tx1"/>
                </a:solidFill>
                <a:latin typeface="Arial" charset="0"/>
              </a:defRPr>
            </a:lvl1pPr>
            <a:lvl2pPr marL="742950" indent="-285750" defTabSz="896938" eaLnBrk="0" hangingPunct="0">
              <a:defRPr>
                <a:solidFill>
                  <a:schemeClr val="tx1"/>
                </a:solidFill>
                <a:latin typeface="Arial" charset="0"/>
              </a:defRPr>
            </a:lvl2pPr>
            <a:lvl3pPr marL="1143000" indent="-228600" defTabSz="896938" eaLnBrk="0" hangingPunct="0">
              <a:defRPr>
                <a:solidFill>
                  <a:schemeClr val="tx1"/>
                </a:solidFill>
                <a:latin typeface="Arial" charset="0"/>
              </a:defRPr>
            </a:lvl3pPr>
            <a:lvl4pPr marL="1600200" indent="-228600" defTabSz="896938" eaLnBrk="0" hangingPunct="0">
              <a:defRPr>
                <a:solidFill>
                  <a:schemeClr val="tx1"/>
                </a:solidFill>
                <a:latin typeface="Arial" charset="0"/>
              </a:defRPr>
            </a:lvl4pPr>
            <a:lvl5pPr marL="2057400" indent="-228600" defTabSz="896938" eaLnBrk="0" hangingPunct="0">
              <a:defRPr>
                <a:solidFill>
                  <a:schemeClr val="tx1"/>
                </a:solidFill>
                <a:latin typeface="Arial" charset="0"/>
              </a:defRPr>
            </a:lvl5pPr>
            <a:lvl6pPr marL="2514600" indent="-228600" defTabSz="896938" eaLnBrk="0" fontAlgn="base" hangingPunct="0">
              <a:spcBef>
                <a:spcPct val="0"/>
              </a:spcBef>
              <a:spcAft>
                <a:spcPct val="0"/>
              </a:spcAft>
              <a:defRPr>
                <a:solidFill>
                  <a:schemeClr val="tx1"/>
                </a:solidFill>
                <a:latin typeface="Arial" charset="0"/>
              </a:defRPr>
            </a:lvl6pPr>
            <a:lvl7pPr marL="2971800" indent="-228600" defTabSz="896938" eaLnBrk="0" fontAlgn="base" hangingPunct="0">
              <a:spcBef>
                <a:spcPct val="0"/>
              </a:spcBef>
              <a:spcAft>
                <a:spcPct val="0"/>
              </a:spcAft>
              <a:defRPr>
                <a:solidFill>
                  <a:schemeClr val="tx1"/>
                </a:solidFill>
                <a:latin typeface="Arial" charset="0"/>
              </a:defRPr>
            </a:lvl7pPr>
            <a:lvl8pPr marL="3429000" indent="-228600" defTabSz="896938" eaLnBrk="0" fontAlgn="base" hangingPunct="0">
              <a:spcBef>
                <a:spcPct val="0"/>
              </a:spcBef>
              <a:spcAft>
                <a:spcPct val="0"/>
              </a:spcAft>
              <a:defRPr>
                <a:solidFill>
                  <a:schemeClr val="tx1"/>
                </a:solidFill>
                <a:latin typeface="Arial" charset="0"/>
              </a:defRPr>
            </a:lvl8pPr>
            <a:lvl9pPr marL="3886200" indent="-228600" defTabSz="896938" eaLnBrk="0" fontAlgn="base" hangingPunct="0">
              <a:spcBef>
                <a:spcPct val="0"/>
              </a:spcBef>
              <a:spcAft>
                <a:spcPct val="0"/>
              </a:spcAft>
              <a:defRPr>
                <a:solidFill>
                  <a:schemeClr val="tx1"/>
                </a:solidFill>
                <a:latin typeface="Arial" charset="0"/>
              </a:defRPr>
            </a:lvl9pPr>
          </a:lstStyle>
          <a:p>
            <a:pPr algn="r" eaLnBrk="1" hangingPunct="1"/>
            <a:fld id="{3E7E8D3C-89FF-4DFB-8A8D-7B190F49463C}" type="slidenum">
              <a:rPr lang="en-US" sz="1200">
                <a:solidFill>
                  <a:srgbClr val="000000"/>
                </a:solidFill>
              </a:rPr>
              <a:pPr algn="r" eaLnBrk="1" hangingPunct="1"/>
              <a:t>31</a:t>
            </a:fld>
            <a:endParaRPr lang="en-US" sz="1200" dirty="0">
              <a:solidFill>
                <a:srgbClr val="000000"/>
              </a:solidFill>
            </a:endParaRPr>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988147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446B47-ED30-45DA-B4CB-B936B396D7A9}" type="slidenum">
              <a:rPr lang="en-US"/>
              <a:pPr/>
              <a:t>2</a:t>
            </a:fld>
            <a:endParaRPr lang="en-US" dirty="0"/>
          </a:p>
        </p:txBody>
      </p:sp>
      <p:sp>
        <p:nvSpPr>
          <p:cNvPr id="1312770" name="Rectangle 2"/>
          <p:cNvSpPr>
            <a:spLocks noGrp="1" noRot="1" noChangeAspect="1" noChangeArrowheads="1" noTextEdit="1"/>
          </p:cNvSpPr>
          <p:nvPr>
            <p:ph type="sldImg"/>
          </p:nvPr>
        </p:nvSpPr>
        <p:spPr>
          <a:xfrm>
            <a:off x="1155700" y="690563"/>
            <a:ext cx="4711700" cy="3533775"/>
          </a:xfrm>
          <a:ln/>
        </p:spPr>
      </p:sp>
      <p:sp>
        <p:nvSpPr>
          <p:cNvPr id="1312771" name="Rectangle 3"/>
          <p:cNvSpPr>
            <a:spLocks noGrp="1" noChangeArrowheads="1"/>
          </p:cNvSpPr>
          <p:nvPr>
            <p:ph type="body" idx="1"/>
          </p:nvPr>
        </p:nvSpPr>
        <p:spPr/>
        <p:txBody>
          <a:bodyPr/>
          <a:lstStyle/>
          <a:p>
            <a:endParaRPr lang="en-US" dirty="0"/>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4107865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C4AF65-3DF6-4B6A-837A-98194FEB5BC1}" type="slidenum">
              <a:rPr lang="en-US" smtClean="0"/>
              <a:pPr/>
              <a:t>33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851909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0" fontAlgn="base" hangingPunct="0"/>
            <a:r>
              <a:rPr lang="en-US" b="1" dirty="0"/>
              <a:t>AMSRR: </a:t>
            </a:r>
            <a:r>
              <a:rPr lang="en-US" dirty="0"/>
              <a:t>Aviation Management Supply and Readiness Reporting (CLASSIFIED)</a:t>
            </a:r>
          </a:p>
          <a:p>
            <a:pPr eaLnBrk="0" fontAlgn="base" hangingPunct="0"/>
            <a:r>
              <a:rPr lang="en-US" b="1" dirty="0"/>
              <a:t>SERMIS:  </a:t>
            </a:r>
            <a:r>
              <a:rPr lang="en-US" dirty="0"/>
              <a:t>Support Equipment Resources Management Information System (UNCLASS). SERMIS is the primary automated management </a:t>
            </a:r>
            <a:br>
              <a:rPr lang="en-US" dirty="0"/>
            </a:br>
            <a:r>
              <a:rPr lang="en-US" dirty="0"/>
              <a:t>information system supporting the Aviation maintenance material readiness List (AMMRL) program, as well as, Navy and Marine Supporting equipment. </a:t>
            </a:r>
          </a:p>
          <a:p>
            <a:pPr eaLnBrk="0" fontAlgn="base" hangingPunct="0"/>
            <a:r>
              <a:rPr lang="fr-FR" b="1" dirty="0"/>
              <a:t>NALCOMIS</a:t>
            </a:r>
            <a:r>
              <a:rPr lang="fr-FR" dirty="0"/>
              <a:t>: Naval Aviation Logistics Command Management Information System</a:t>
            </a:r>
            <a:endParaRPr lang="en-US" dirty="0"/>
          </a:p>
          <a:p>
            <a:pPr eaLnBrk="0" fontAlgn="base" hangingPunct="0"/>
            <a:r>
              <a:rPr lang="fr-FR" b="1" dirty="0"/>
              <a:t>OOMA: </a:t>
            </a:r>
            <a:r>
              <a:rPr lang="en-US" dirty="0"/>
              <a:t>Optimized Organizational Maintenance Activity</a:t>
            </a:r>
          </a:p>
          <a:p>
            <a:r>
              <a:rPr lang="en-US" dirty="0"/>
              <a:t> </a:t>
            </a:r>
          </a:p>
          <a:p>
            <a:endParaRPr lang="fr-FR" sz="1600" dirty="0"/>
          </a:p>
        </p:txBody>
      </p:sp>
      <p:sp>
        <p:nvSpPr>
          <p:cNvPr id="4" name="Slide Number Placeholder 3"/>
          <p:cNvSpPr>
            <a:spLocks noGrp="1"/>
          </p:cNvSpPr>
          <p:nvPr>
            <p:ph type="sldNum" sz="quarter" idx="10"/>
          </p:nvPr>
        </p:nvSpPr>
        <p:spPr/>
        <p:txBody>
          <a:bodyPr/>
          <a:lstStyle/>
          <a:p>
            <a:fld id="{11C4AF65-3DF6-4B6A-837A-98194FEB5BC1}" type="slidenum">
              <a:rPr lang="en-US" smtClean="0"/>
              <a:pPr/>
              <a:t>34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41033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281" rtl="0" eaLnBrk="0" fontAlgn="base" latinLnBrk="0" hangingPunct="0">
              <a:lnSpc>
                <a:spcPct val="100000"/>
              </a:lnSpc>
              <a:spcBef>
                <a:spcPct val="0"/>
              </a:spcBef>
              <a:spcAft>
                <a:spcPct val="0"/>
              </a:spcAft>
              <a:buClrTx/>
              <a:buSzTx/>
              <a:buFontTx/>
              <a:buNone/>
              <a:tabLst/>
              <a:defRPr/>
            </a:pPr>
            <a:fld id="{91B10A9C-436A-4B07-B168-4D228D861BFD}" type="slidenum">
              <a:rPr kumimoji="0" lang="en-US"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27281" rtl="0" eaLnBrk="0" fontAlgn="base" latinLnBrk="0" hangingPunct="0">
                <a:lnSpc>
                  <a:spcPct val="100000"/>
                </a:lnSpc>
                <a:spcBef>
                  <a:spcPct val="0"/>
                </a:spcBef>
                <a:spcAft>
                  <a:spcPct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1285122" name="Rectangle 2"/>
          <p:cNvSpPr>
            <a:spLocks noGrp="1" noRot="1" noChangeAspect="1" noChangeArrowheads="1" noTextEdit="1"/>
          </p:cNvSpPr>
          <p:nvPr>
            <p:ph type="sldImg"/>
          </p:nvPr>
        </p:nvSpPr>
        <p:spPr>
          <a:xfrm>
            <a:off x="1155700" y="690563"/>
            <a:ext cx="4711700" cy="3533775"/>
          </a:xfrm>
          <a:ln/>
        </p:spPr>
      </p:sp>
      <p:sp>
        <p:nvSpPr>
          <p:cNvPr id="1285123" name="Rectangle 3"/>
          <p:cNvSpPr>
            <a:spLocks noGrp="1" noChangeArrowheads="1"/>
          </p:cNvSpPr>
          <p:nvPr>
            <p:ph type="body" idx="1"/>
          </p:nvPr>
        </p:nvSpPr>
        <p:spPr>
          <a:xfrm>
            <a:off x="1402397" y="4454461"/>
            <a:ext cx="4477186" cy="4149552"/>
          </a:xfrm>
        </p:spPr>
        <p:txBody>
          <a:bodyPr/>
          <a:lstStyle/>
          <a:p>
            <a:pPr eaLnBrk="1" hangingPunct="1">
              <a:spcBef>
                <a:spcPct val="50000"/>
              </a:spcBef>
              <a:buFontTx/>
              <a:buNone/>
            </a:pPr>
            <a:r>
              <a:rPr lang="en-US" dirty="0">
                <a:latin typeface="Arial" charset="0"/>
                <a:cs typeface="Times New Roman" pitchFamily="18" charset="0"/>
              </a:rPr>
              <a:t> </a:t>
            </a:r>
            <a:endParaRPr lang="en-US" dirty="0"/>
          </a:p>
        </p:txBody>
      </p:sp>
    </p:spTree>
    <p:extLst>
      <p:ext uri="{BB962C8B-B14F-4D97-AF65-F5344CB8AC3E}">
        <p14:creationId xmlns:p14="http://schemas.microsoft.com/office/powerpoint/2010/main" val="2008123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CE09FB-3D3A-4F3C-B0B6-89DCE1FE91B8}" type="slidenum">
              <a:rPr lang="en-US"/>
              <a:pPr/>
              <a:t>38</a:t>
            </a:fld>
            <a:endParaRPr lang="en-US" dirty="0"/>
          </a:p>
        </p:txBody>
      </p:sp>
      <p:sp>
        <p:nvSpPr>
          <p:cNvPr id="1229826" name="Rectangle 2"/>
          <p:cNvSpPr>
            <a:spLocks noGrp="1" noRot="1" noChangeAspect="1" noChangeArrowheads="1" noTextEdit="1"/>
          </p:cNvSpPr>
          <p:nvPr>
            <p:ph type="sldImg"/>
          </p:nvPr>
        </p:nvSpPr>
        <p:spPr>
          <a:ln/>
        </p:spPr>
      </p:sp>
      <p:sp>
        <p:nvSpPr>
          <p:cNvPr id="122982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583973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28" eaLnBrk="0" hangingPunct="0">
              <a:defRPr sz="2400">
                <a:solidFill>
                  <a:schemeClr val="tx1"/>
                </a:solidFill>
                <a:latin typeface="Times New Roman" pitchFamily="18" charset="0"/>
                <a:cs typeface="Times New Roman" pitchFamily="18" charset="0"/>
              </a:defRPr>
            </a:lvl1pPr>
            <a:lvl2pPr marL="743171" indent="-285835" defTabSz="933728" eaLnBrk="0" hangingPunct="0">
              <a:defRPr sz="2400">
                <a:solidFill>
                  <a:schemeClr val="tx1"/>
                </a:solidFill>
                <a:latin typeface="Times New Roman" pitchFamily="18" charset="0"/>
                <a:cs typeface="Times New Roman" pitchFamily="18" charset="0"/>
              </a:defRPr>
            </a:lvl2pPr>
            <a:lvl3pPr marL="1143340" indent="-228668" defTabSz="933728" eaLnBrk="0" hangingPunct="0">
              <a:defRPr sz="2400">
                <a:solidFill>
                  <a:schemeClr val="tx1"/>
                </a:solidFill>
                <a:latin typeface="Times New Roman" pitchFamily="18" charset="0"/>
                <a:cs typeface="Times New Roman" pitchFamily="18" charset="0"/>
              </a:defRPr>
            </a:lvl3pPr>
            <a:lvl4pPr marL="1600677" indent="-228668" defTabSz="933728" eaLnBrk="0" hangingPunct="0">
              <a:defRPr sz="2400">
                <a:solidFill>
                  <a:schemeClr val="tx1"/>
                </a:solidFill>
                <a:latin typeface="Times New Roman" pitchFamily="18" charset="0"/>
                <a:cs typeface="Times New Roman" pitchFamily="18" charset="0"/>
              </a:defRPr>
            </a:lvl4pPr>
            <a:lvl5pPr marL="2058013" indent="-228668" defTabSz="933728" eaLnBrk="0" hangingPunct="0">
              <a:defRPr sz="2400">
                <a:solidFill>
                  <a:schemeClr val="tx1"/>
                </a:solidFill>
                <a:latin typeface="Times New Roman" pitchFamily="18" charset="0"/>
                <a:cs typeface="Times New Roman" pitchFamily="18" charset="0"/>
              </a:defRPr>
            </a:lvl5pPr>
            <a:lvl6pPr marL="2515349" indent="-228668" defTabSz="933728"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2686" indent="-228668" defTabSz="933728"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30022" indent="-228668" defTabSz="933728"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7359" indent="-228668" defTabSz="933728"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fld id="{26437C8E-9D2F-4586-A1DD-6B0959AAD5D9}" type="slidenum">
              <a:rPr lang="en-US" altLang="en-US" sz="1200"/>
              <a:pPr eaLnBrk="1" hangingPunct="1"/>
              <a:t>3</a:t>
            </a:fld>
            <a:endParaRPr lang="en-US" altLang="en-US" sz="1200" dirty="0"/>
          </a:p>
        </p:txBody>
      </p:sp>
      <p:sp>
        <p:nvSpPr>
          <p:cNvPr id="18435" name="Rectangle 2"/>
          <p:cNvSpPr>
            <a:spLocks noGrp="1" noRot="1" noChangeAspect="1" noChangeArrowheads="1" noTextEdit="1"/>
          </p:cNvSpPr>
          <p:nvPr>
            <p:ph type="sldImg"/>
          </p:nvPr>
        </p:nvSpPr>
        <p:spPr>
          <a:xfrm>
            <a:off x="1155700" y="690563"/>
            <a:ext cx="4711700" cy="3533775"/>
          </a:xfrm>
          <a:ln/>
        </p:spPr>
      </p:sp>
      <p:sp>
        <p:nvSpPr>
          <p:cNvPr id="18436" name="Rectangle 3"/>
          <p:cNvSpPr>
            <a:spLocks noGrp="1" noChangeArrowheads="1"/>
          </p:cNvSpPr>
          <p:nvPr>
            <p:ph type="body" idx="1"/>
          </p:nvPr>
        </p:nvSpPr>
        <p:spPr>
          <a:xfrm>
            <a:off x="1402397" y="4454459"/>
            <a:ext cx="4477186" cy="41495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buFontTx/>
              <a:buChar char="•"/>
            </a:pPr>
            <a:endParaRPr lang="en-US" altLang="en-US" dirty="0"/>
          </a:p>
        </p:txBody>
      </p:sp>
    </p:spTree>
    <p:extLst>
      <p:ext uri="{BB962C8B-B14F-4D97-AF65-F5344CB8AC3E}">
        <p14:creationId xmlns:p14="http://schemas.microsoft.com/office/powerpoint/2010/main" val="4117279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4246" y="4421825"/>
            <a:ext cx="5577840" cy="4189095"/>
          </a:xfrm>
        </p:spPr>
        <p:txBody>
          <a:bodyPr>
            <a:normAutofit/>
          </a:bodyPr>
          <a:lstStyle/>
          <a:p>
            <a:endParaRPr lang="en-US" sz="1100" dirty="0"/>
          </a:p>
        </p:txBody>
      </p:sp>
      <p:sp>
        <p:nvSpPr>
          <p:cNvPr id="4" name="Slide Number Placeholder 3"/>
          <p:cNvSpPr>
            <a:spLocks noGrp="1"/>
          </p:cNvSpPr>
          <p:nvPr>
            <p:ph type="sldNum" sz="quarter" idx="10"/>
          </p:nvPr>
        </p:nvSpPr>
        <p:spPr/>
        <p:txBody>
          <a:bodyPr/>
          <a:lstStyle/>
          <a:p>
            <a:pPr>
              <a:defRPr/>
            </a:pPr>
            <a:fld id="{1A25E3BE-D56E-4FD0-BD6F-9CE3599102B0}" type="slidenum">
              <a:rPr lang="en-US" smtClean="0"/>
              <a:pPr>
                <a:defRPr/>
              </a:pPr>
              <a:t>4</a:t>
            </a:fld>
            <a:endParaRPr lang="en-US" dirty="0"/>
          </a:p>
        </p:txBody>
      </p:sp>
      <p:sp>
        <p:nvSpPr>
          <p:cNvPr id="7" name="Footer Placeholder 4"/>
          <p:cNvSpPr>
            <a:spLocks noGrp="1"/>
          </p:cNvSpPr>
          <p:nvPr>
            <p:ph type="ftr" sz="quarter" idx="4"/>
          </p:nvPr>
        </p:nvSpPr>
        <p:spPr>
          <a:xfrm>
            <a:off x="0" y="8842032"/>
            <a:ext cx="7023100" cy="465455"/>
          </a:xfrm>
        </p:spPr>
        <p:txBody>
          <a:bodyPr/>
          <a:lstStyle/>
          <a:p>
            <a:pPr algn="ctr">
              <a:defRPr/>
            </a:pPr>
            <a:r>
              <a:rPr lang="en-US" b="1" dirty="0">
                <a:solidFill>
                  <a:srgbClr val="FF0000"/>
                </a:solidFill>
              </a:rPr>
              <a:t>FOUO // SEE DISTRIBUTION STATEMENT</a:t>
            </a:r>
          </a:p>
        </p:txBody>
      </p:sp>
      <p:sp>
        <p:nvSpPr>
          <p:cNvPr id="8" name="Header Placeholder 5"/>
          <p:cNvSpPr>
            <a:spLocks noGrp="1"/>
          </p:cNvSpPr>
          <p:nvPr>
            <p:ph type="hdr" sz="quarter"/>
          </p:nvPr>
        </p:nvSpPr>
        <p:spPr>
          <a:xfrm>
            <a:off x="0" y="2"/>
            <a:ext cx="7023100" cy="465455"/>
          </a:xfrm>
        </p:spPr>
        <p:txBody>
          <a:bodyPr/>
          <a:lstStyle/>
          <a:p>
            <a:pPr algn="ctr">
              <a:defRPr/>
            </a:pPr>
            <a:r>
              <a:rPr lang="en-US" b="1" dirty="0">
                <a:solidFill>
                  <a:srgbClr val="FF0000"/>
                </a:solidFill>
              </a:rPr>
              <a:t>FOUO // SEE DISTRIBUTION STATEMENT</a:t>
            </a:r>
          </a:p>
        </p:txBody>
      </p:sp>
    </p:spTree>
    <p:extLst>
      <p:ext uri="{BB962C8B-B14F-4D97-AF65-F5344CB8AC3E}">
        <p14:creationId xmlns:p14="http://schemas.microsoft.com/office/powerpoint/2010/main" val="2977602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8CB8CE-996C-43E1-98CD-757A8C737307}" type="slidenum">
              <a:rPr lang="en-US">
                <a:solidFill>
                  <a:srgbClr val="000000"/>
                </a:solidFill>
              </a:rPr>
              <a:pPr/>
              <a:t>6</a:t>
            </a:fld>
            <a:endParaRPr lang="en-US" dirty="0">
              <a:solidFill>
                <a:srgbClr val="000000"/>
              </a:solidFill>
            </a:endParaRPr>
          </a:p>
        </p:txBody>
      </p:sp>
      <p:sp>
        <p:nvSpPr>
          <p:cNvPr id="1111042" name="Rectangle 2"/>
          <p:cNvSpPr>
            <a:spLocks noGrp="1" noRot="1" noChangeAspect="1" noChangeArrowheads="1" noTextEdit="1"/>
          </p:cNvSpPr>
          <p:nvPr>
            <p:ph type="sldImg"/>
          </p:nvPr>
        </p:nvSpPr>
        <p:spPr>
          <a:xfrm>
            <a:off x="1350963" y="784225"/>
            <a:ext cx="4316412" cy="3236913"/>
          </a:xfrm>
          <a:ln w="12700" cap="flat">
            <a:solidFill>
              <a:schemeClr val="tx1"/>
            </a:solidFill>
          </a:ln>
        </p:spPr>
      </p:sp>
      <p:sp>
        <p:nvSpPr>
          <p:cNvPr id="1111043" name="Rectangle 3"/>
          <p:cNvSpPr>
            <a:spLocks noGrp="1" noChangeArrowheads="1"/>
          </p:cNvSpPr>
          <p:nvPr>
            <p:ph type="body" idx="1"/>
          </p:nvPr>
        </p:nvSpPr>
        <p:spPr>
          <a:xfrm>
            <a:off x="934618" y="4419683"/>
            <a:ext cx="5147522" cy="4183223"/>
          </a:xfrm>
        </p:spPr>
        <p:txBody>
          <a:bodyPr lIns="92799" tIns="45584" rIns="92799" bIns="45584"/>
          <a:lstStyle/>
          <a:p>
            <a:endParaRPr lang="en-US" dirty="0"/>
          </a:p>
        </p:txBody>
      </p:sp>
      <p:sp>
        <p:nvSpPr>
          <p:cNvPr id="2" name="Footer Placeholder 1"/>
          <p:cNvSpPr>
            <a:spLocks noGrp="1"/>
          </p:cNvSpPr>
          <p:nvPr>
            <p:ph type="ftr" sz="quarter" idx="10"/>
          </p:nvPr>
        </p:nvSpPr>
        <p:spPr/>
        <p:txBody>
          <a:bodyPr/>
          <a:lstStyle/>
          <a:p>
            <a:endParaRPr lang="en-US" dirty="0">
              <a:solidFill>
                <a:srgbClr val="000000"/>
              </a:solidFill>
            </a:endParaRPr>
          </a:p>
        </p:txBody>
      </p:sp>
    </p:spTree>
    <p:extLst>
      <p:ext uri="{BB962C8B-B14F-4D97-AF65-F5344CB8AC3E}">
        <p14:creationId xmlns:p14="http://schemas.microsoft.com/office/powerpoint/2010/main" val="828403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760E07-D8A4-4EDB-AC7F-9C5CEDD3A6DF}" type="slidenum">
              <a:rPr lang="en-US"/>
              <a:pPr/>
              <a:t>7</a:t>
            </a:fld>
            <a:endParaRPr lang="en-US" dirty="0"/>
          </a:p>
        </p:txBody>
      </p:sp>
      <p:sp>
        <p:nvSpPr>
          <p:cNvPr id="1170434" name="Rectangle 2"/>
          <p:cNvSpPr>
            <a:spLocks noGrp="1" noRot="1" noChangeAspect="1" noChangeArrowheads="1" noTextEdit="1"/>
          </p:cNvSpPr>
          <p:nvPr>
            <p:ph type="sldImg"/>
          </p:nvPr>
        </p:nvSpPr>
        <p:spPr>
          <a:xfrm>
            <a:off x="1155700" y="690563"/>
            <a:ext cx="4711700" cy="3533775"/>
          </a:xfrm>
          <a:ln/>
        </p:spPr>
      </p:sp>
      <p:sp>
        <p:nvSpPr>
          <p:cNvPr id="1170435" name="Rectangle 3"/>
          <p:cNvSpPr>
            <a:spLocks noGrp="1" noChangeArrowheads="1"/>
          </p:cNvSpPr>
          <p:nvPr>
            <p:ph type="body" idx="1"/>
          </p:nvPr>
        </p:nvSpPr>
        <p:spPr>
          <a:xfrm>
            <a:off x="1402397" y="4454460"/>
            <a:ext cx="4477186" cy="4149552"/>
          </a:xfrm>
        </p:spPr>
        <p:txBody>
          <a:bodyPr/>
          <a:lstStyle/>
          <a:p>
            <a:pPr eaLnBrk="1" hangingPunct="1">
              <a:spcBef>
                <a:spcPct val="50000"/>
              </a:spcBef>
              <a:buFontTx/>
              <a:buChar char="•"/>
            </a:pPr>
            <a:endParaRPr lang="en-US" dirty="0"/>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571203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531FA11D-8F36-4D4A-8262-E8299997E496}" type="slidenum">
              <a:rPr lang="en-US"/>
              <a:pPr/>
              <a:t>8</a:t>
            </a:fld>
            <a:endParaRPr lang="en-US" dirty="0"/>
          </a:p>
        </p:txBody>
      </p:sp>
      <p:sp>
        <p:nvSpPr>
          <p:cNvPr id="1310722" name="Rectangle 7"/>
          <p:cNvSpPr txBox="1">
            <a:spLocks noGrp="1" noChangeArrowheads="1"/>
          </p:cNvSpPr>
          <p:nvPr/>
        </p:nvSpPr>
        <p:spPr bwMode="auto">
          <a:xfrm>
            <a:off x="3978487" y="8831102"/>
            <a:ext cx="3044614" cy="462119"/>
          </a:xfrm>
          <a:prstGeom prst="rect">
            <a:avLst/>
          </a:prstGeom>
          <a:noFill/>
          <a:ln w="9525">
            <a:noFill/>
            <a:miter lim="800000"/>
            <a:headEnd/>
            <a:tailEnd/>
          </a:ln>
        </p:spPr>
        <p:txBody>
          <a:bodyPr lIns="92692" tIns="46347" rIns="92692" bIns="46347" anchor="b"/>
          <a:lstStyle/>
          <a:p>
            <a:pPr algn="r" defTabSz="927281"/>
            <a:fld id="{95D8B4F2-F0A6-46B9-9FC4-B587C65E7C75}" type="slidenum">
              <a:rPr lang="en-US" sz="1200">
                <a:latin typeface="Times New Roman" pitchFamily="18" charset="0"/>
                <a:cs typeface="Arial" charset="0"/>
              </a:rPr>
              <a:pPr algn="r" defTabSz="927281"/>
              <a:t>8</a:t>
            </a:fld>
            <a:endParaRPr lang="en-US" sz="1200" dirty="0">
              <a:latin typeface="Times New Roman" pitchFamily="18" charset="0"/>
              <a:cs typeface="Arial" charset="0"/>
            </a:endParaRPr>
          </a:p>
        </p:txBody>
      </p:sp>
      <p:sp>
        <p:nvSpPr>
          <p:cNvPr id="1310723" name="Rectangle 2"/>
          <p:cNvSpPr>
            <a:spLocks noGrp="1" noRot="1" noChangeAspect="1" noChangeArrowheads="1" noTextEdit="1"/>
          </p:cNvSpPr>
          <p:nvPr>
            <p:ph type="sldImg"/>
          </p:nvPr>
        </p:nvSpPr>
        <p:spPr>
          <a:xfrm>
            <a:off x="1157288" y="692150"/>
            <a:ext cx="4710112" cy="3532188"/>
          </a:xfrm>
          <a:ln/>
        </p:spPr>
      </p:sp>
      <p:sp>
        <p:nvSpPr>
          <p:cNvPr id="1310724" name="Rectangle 3"/>
          <p:cNvSpPr>
            <a:spLocks noGrp="1" noChangeArrowheads="1"/>
          </p:cNvSpPr>
          <p:nvPr>
            <p:ph type="body" idx="1"/>
          </p:nvPr>
        </p:nvSpPr>
        <p:spPr>
          <a:xfrm>
            <a:off x="1240399" y="4416345"/>
            <a:ext cx="4778948" cy="4147965"/>
          </a:xfrm>
        </p:spPr>
        <p:txBody>
          <a:bodyPr lIns="92692" tIns="46347" rIns="92692" bIns="46347"/>
          <a:lstStyle/>
          <a:p>
            <a:endParaRPr lang="en-US" sz="800" dirty="0"/>
          </a:p>
        </p:txBody>
      </p:sp>
    </p:spTree>
    <p:extLst>
      <p:ext uri="{BB962C8B-B14F-4D97-AF65-F5344CB8AC3E}">
        <p14:creationId xmlns:p14="http://schemas.microsoft.com/office/powerpoint/2010/main" val="3340126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11C4AF65-3DF6-4B6A-837A-98194FEB5BC1}" type="slidenum">
              <a:rPr lang="en-US" smtClean="0"/>
              <a:pPr/>
              <a:t>9</a:t>
            </a:fld>
            <a:endParaRPr lang="en-US" dirty="0"/>
          </a:p>
        </p:txBody>
      </p:sp>
    </p:spTree>
    <p:extLst>
      <p:ext uri="{BB962C8B-B14F-4D97-AF65-F5344CB8AC3E}">
        <p14:creationId xmlns:p14="http://schemas.microsoft.com/office/powerpoint/2010/main" val="1427752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446B47-ED30-45DA-B4CB-B936B396D7A9}" type="slidenum">
              <a:rPr lang="en-US"/>
              <a:pPr/>
              <a:t>10</a:t>
            </a:fld>
            <a:endParaRPr lang="en-US" dirty="0"/>
          </a:p>
        </p:txBody>
      </p:sp>
      <p:sp>
        <p:nvSpPr>
          <p:cNvPr id="1312770" name="Rectangle 2"/>
          <p:cNvSpPr>
            <a:spLocks noGrp="1" noRot="1" noChangeAspect="1" noChangeArrowheads="1" noTextEdit="1"/>
          </p:cNvSpPr>
          <p:nvPr>
            <p:ph type="sldImg"/>
          </p:nvPr>
        </p:nvSpPr>
        <p:spPr>
          <a:xfrm>
            <a:off x="1155700" y="690563"/>
            <a:ext cx="4711700" cy="3533775"/>
          </a:xfrm>
          <a:ln/>
        </p:spPr>
      </p:sp>
      <p:sp>
        <p:nvSpPr>
          <p:cNvPr id="1312771" name="Rectangle 3"/>
          <p:cNvSpPr>
            <a:spLocks noGrp="1" noChangeArrowheads="1"/>
          </p:cNvSpPr>
          <p:nvPr>
            <p:ph type="body" idx="1"/>
          </p:nvPr>
        </p:nvSpPr>
        <p:spPr/>
        <p:txBody>
          <a:bodyPr/>
          <a:lstStyle/>
          <a:p>
            <a:endParaRPr lang="en-US" dirty="0"/>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41879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A0D4884A-CE21-4E55-A96E-A3B1543389FA}" type="slidenum">
              <a:rPr lang="en-US" smtClean="0"/>
              <a:pPr/>
              <a:t>‹#›</a:t>
            </a:fld>
            <a:r>
              <a:rPr lang="en-US" dirty="0"/>
              <a:t> of 23</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EA527E2C-040F-433B-9B22-DA431EE7D6D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16B2246A-22D3-4298-A5BC-7845B719B97E}"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a:prstGeom prst="rect">
            <a:avLst/>
          </a:prstGeom>
        </p:spPr>
        <p:txBody>
          <a:bodyPr/>
          <a:lstStyle/>
          <a:p>
            <a:r>
              <a:rPr lang="en-US"/>
              <a:t>Click to edit Master title style</a:t>
            </a:r>
          </a:p>
        </p:txBody>
      </p:sp>
      <p:sp>
        <p:nvSpPr>
          <p:cNvPr id="7" name="Footer Placeholder 4"/>
          <p:cNvSpPr>
            <a:spLocks noGrp="1"/>
          </p:cNvSpPr>
          <p:nvPr>
            <p:ph type="ftr" sz="quarter" idx="3"/>
          </p:nvPr>
        </p:nvSpPr>
        <p:spPr>
          <a:xfrm>
            <a:off x="3124200" y="6492875"/>
            <a:ext cx="2895600" cy="365125"/>
          </a:xfrm>
          <a:prstGeom prst="rect">
            <a:avLst/>
          </a:prstGeom>
        </p:spPr>
        <p:txBody>
          <a:bodyPr/>
          <a:lstStyle>
            <a:lvl1pPr algn="ctr">
              <a:defRPr sz="1600" b="1">
                <a:solidFill>
                  <a:schemeClr val="tx1"/>
                </a:solidFill>
              </a:defRPr>
            </a:lvl1pPr>
          </a:lstStyle>
          <a:p>
            <a:r>
              <a:rPr lang="en-US" dirty="0"/>
              <a:t>JUN 2026</a:t>
            </a:r>
          </a:p>
        </p:txBody>
      </p:sp>
      <p:sp>
        <p:nvSpPr>
          <p:cNvPr id="9" name="Date Placeholder 3"/>
          <p:cNvSpPr>
            <a:spLocks noGrp="1"/>
          </p:cNvSpPr>
          <p:nvPr>
            <p:ph type="dt" sz="half" idx="2"/>
          </p:nvPr>
        </p:nvSpPr>
        <p:spPr>
          <a:xfrm>
            <a:off x="0" y="6324600"/>
            <a:ext cx="2362200" cy="365125"/>
          </a:xfrm>
          <a:prstGeom prst="rect">
            <a:avLst/>
          </a:prstGeom>
        </p:spPr>
        <p:txBody>
          <a:bodyPr/>
          <a:lstStyle>
            <a:lvl1pPr>
              <a:defRPr sz="1050"/>
            </a:lvl1pPr>
          </a:lstStyle>
          <a:p>
            <a:endParaRPr lang="en-US" sz="1000" dirty="0">
              <a:solidFill>
                <a:prstClr val="black"/>
              </a:solidFill>
            </a:endParaRPr>
          </a:p>
        </p:txBody>
      </p:sp>
      <p:sp>
        <p:nvSpPr>
          <p:cNvPr id="10" name="Slide Number Placeholder 5"/>
          <p:cNvSpPr>
            <a:spLocks noGrp="1"/>
          </p:cNvSpPr>
          <p:nvPr>
            <p:ph type="sldNum" sz="quarter" idx="4"/>
          </p:nvPr>
        </p:nvSpPr>
        <p:spPr>
          <a:xfrm>
            <a:off x="7010400" y="6484408"/>
            <a:ext cx="2133600" cy="365125"/>
          </a:xfrm>
          <a:prstGeom prst="rect">
            <a:avLst/>
          </a:prstGeom>
        </p:spPr>
        <p:txBody>
          <a:bodyPr/>
          <a:lstStyle>
            <a:lvl1pPr>
              <a:defRPr sz="1050"/>
            </a:lvl1pPr>
          </a:lstStyle>
          <a:p>
            <a:pPr algn="r"/>
            <a:r>
              <a:rPr lang="nl-NL" sz="1000" dirty="0">
                <a:solidFill>
                  <a:prstClr val="black"/>
                </a:solidFill>
              </a:rPr>
              <a:t>(0700 30 Jan 2015) USG</a:t>
            </a:r>
            <a:endParaRPr lang="en-US" sz="1000" dirty="0">
              <a:solidFill>
                <a:prstClr val="black"/>
              </a:solidFill>
            </a:endParaRPr>
          </a:p>
          <a:p>
            <a:pPr algn="r"/>
            <a:fld id="{E9C289BC-E7EE-423C-B466-17F570A21970}" type="slidenum">
              <a:rPr lang="en-US" sz="1000" smtClean="0">
                <a:solidFill>
                  <a:prstClr val="black"/>
                </a:solidFill>
              </a:rPr>
              <a:pPr algn="r"/>
              <a:t>‹#›</a:t>
            </a:fld>
            <a:endParaRPr lang="en-US" sz="1000" dirty="0">
              <a:solidFill>
                <a:prstClr val="black"/>
              </a:solidFill>
            </a:endParaRPr>
          </a:p>
        </p:txBody>
      </p:sp>
      <p:sp>
        <p:nvSpPr>
          <p:cNvPr id="11" name="Content Placeholder 2"/>
          <p:cNvSpPr>
            <a:spLocks noGrp="1"/>
          </p:cNvSpPr>
          <p:nvPr>
            <p:ph idx="1"/>
          </p:nvPr>
        </p:nvSpPr>
        <p:spPr>
          <a:xfrm>
            <a:off x="457200" y="1143000"/>
            <a:ext cx="82296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4462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0666" y="0"/>
            <a:ext cx="6768269" cy="914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8049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A0D4884A-CE21-4E55-A96E-A3B1543389FA}" type="slidenum">
              <a:rPr lang="en-US" smtClean="0"/>
              <a:pPr/>
              <a:t>‹#›</a:t>
            </a:fld>
            <a:r>
              <a:rPr lang="en-US" dirty="0"/>
              <a:t> of 23</a:t>
            </a:r>
          </a:p>
        </p:txBody>
      </p:sp>
    </p:spTree>
    <p:extLst>
      <p:ext uri="{BB962C8B-B14F-4D97-AF65-F5344CB8AC3E}">
        <p14:creationId xmlns:p14="http://schemas.microsoft.com/office/powerpoint/2010/main" val="2643240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8E4EDD86-0069-4FE8-945C-33E393EACC8C}" type="slidenum">
              <a:rPr lang="en-US" smtClean="0"/>
              <a:pPr/>
              <a:t>‹#›</a:t>
            </a:fld>
            <a:endParaRPr lang="en-US" dirty="0"/>
          </a:p>
        </p:txBody>
      </p:sp>
    </p:spTree>
    <p:extLst>
      <p:ext uri="{BB962C8B-B14F-4D97-AF65-F5344CB8AC3E}">
        <p14:creationId xmlns:p14="http://schemas.microsoft.com/office/powerpoint/2010/main" val="2589866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38DEFBFD-0AC4-4BE8-8E96-27C5AE55E0E8}" type="slidenum">
              <a:rPr lang="en-US" smtClean="0"/>
              <a:pPr/>
              <a:t>‹#›</a:t>
            </a:fld>
            <a:endParaRPr lang="en-US" dirty="0"/>
          </a:p>
        </p:txBody>
      </p:sp>
    </p:spTree>
    <p:extLst>
      <p:ext uri="{BB962C8B-B14F-4D97-AF65-F5344CB8AC3E}">
        <p14:creationId xmlns:p14="http://schemas.microsoft.com/office/powerpoint/2010/main" val="2907734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JUN 2026</a:t>
            </a:r>
          </a:p>
        </p:txBody>
      </p:sp>
      <p:sp>
        <p:nvSpPr>
          <p:cNvPr id="7" name="Slide Number Placeholder 6"/>
          <p:cNvSpPr>
            <a:spLocks noGrp="1"/>
          </p:cNvSpPr>
          <p:nvPr>
            <p:ph type="sldNum" sz="quarter" idx="12"/>
          </p:nvPr>
        </p:nvSpPr>
        <p:spPr/>
        <p:txBody>
          <a:bodyPr/>
          <a:lstStyle/>
          <a:p>
            <a:fld id="{449A9843-16A9-4D57-9804-0F54A8CB2524}" type="slidenum">
              <a:rPr lang="en-US" smtClean="0"/>
              <a:pPr/>
              <a:t>‹#›</a:t>
            </a:fld>
            <a:endParaRPr lang="en-US" dirty="0"/>
          </a:p>
        </p:txBody>
      </p:sp>
    </p:spTree>
    <p:extLst>
      <p:ext uri="{BB962C8B-B14F-4D97-AF65-F5344CB8AC3E}">
        <p14:creationId xmlns:p14="http://schemas.microsoft.com/office/powerpoint/2010/main" val="712319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a:t>JUN 2026</a:t>
            </a:r>
          </a:p>
        </p:txBody>
      </p:sp>
      <p:sp>
        <p:nvSpPr>
          <p:cNvPr id="9" name="Slide Number Placeholder 8"/>
          <p:cNvSpPr>
            <a:spLocks noGrp="1"/>
          </p:cNvSpPr>
          <p:nvPr>
            <p:ph type="sldNum" sz="quarter" idx="12"/>
          </p:nvPr>
        </p:nvSpPr>
        <p:spPr/>
        <p:txBody>
          <a:bodyPr/>
          <a:lstStyle/>
          <a:p>
            <a:fld id="{22920511-90C8-41D3-9640-EBF965E563FE}" type="slidenum">
              <a:rPr lang="en-US" smtClean="0"/>
              <a:pPr/>
              <a:t>‹#›</a:t>
            </a:fld>
            <a:endParaRPr lang="en-US" dirty="0"/>
          </a:p>
        </p:txBody>
      </p:sp>
    </p:spTree>
    <p:extLst>
      <p:ext uri="{BB962C8B-B14F-4D97-AF65-F5344CB8AC3E}">
        <p14:creationId xmlns:p14="http://schemas.microsoft.com/office/powerpoint/2010/main" val="1302437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JUN 2026</a:t>
            </a:r>
          </a:p>
        </p:txBody>
      </p:sp>
      <p:sp>
        <p:nvSpPr>
          <p:cNvPr id="5" name="Slide Number Placeholder 4"/>
          <p:cNvSpPr>
            <a:spLocks noGrp="1"/>
          </p:cNvSpPr>
          <p:nvPr>
            <p:ph type="sldNum" sz="quarter" idx="12"/>
          </p:nvPr>
        </p:nvSpPr>
        <p:spPr/>
        <p:txBody>
          <a:bodyPr/>
          <a:lstStyle/>
          <a:p>
            <a:fld id="{985C703B-B137-4667-BB6F-5EBD133D1EF9}" type="slidenum">
              <a:rPr lang="en-US" smtClean="0"/>
              <a:pPr/>
              <a:t>‹#›</a:t>
            </a:fld>
            <a:endParaRPr lang="en-US" dirty="0"/>
          </a:p>
        </p:txBody>
      </p:sp>
    </p:spTree>
    <p:extLst>
      <p:ext uri="{BB962C8B-B14F-4D97-AF65-F5344CB8AC3E}">
        <p14:creationId xmlns:p14="http://schemas.microsoft.com/office/powerpoint/2010/main" val="2645079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8E4EDD86-0069-4FE8-945C-33E393EACC8C}"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endParaRPr lang="en-US" dirty="0"/>
          </a:p>
        </p:txBody>
      </p:sp>
      <p:sp>
        <p:nvSpPr>
          <p:cNvPr id="3" name="Footer Placeholder 2"/>
          <p:cNvSpPr>
            <a:spLocks noGrp="1"/>
          </p:cNvSpPr>
          <p:nvPr>
            <p:ph type="ftr" sz="quarter" idx="11"/>
          </p:nvPr>
        </p:nvSpPr>
        <p:spPr/>
        <p:txBody>
          <a:bodyPr/>
          <a:lstStyle/>
          <a:p>
            <a:r>
              <a:rPr lang="en-US" dirty="0">
                <a:solidFill>
                  <a:schemeClr val="tx1"/>
                </a:solidFill>
              </a:rPr>
              <a:t>JUN 2026</a:t>
            </a:r>
          </a:p>
        </p:txBody>
      </p:sp>
      <p:sp>
        <p:nvSpPr>
          <p:cNvPr id="4" name="Slide Number Placeholder 3"/>
          <p:cNvSpPr>
            <a:spLocks noGrp="1"/>
          </p:cNvSpPr>
          <p:nvPr>
            <p:ph type="sldNum" sz="quarter" idx="12"/>
          </p:nvPr>
        </p:nvSpPr>
        <p:spPr/>
        <p:txBody>
          <a:bodyPr/>
          <a:lstStyle/>
          <a:p>
            <a:fld id="{57D7F152-42F7-4C0B-ACE2-8696607C202E}" type="slidenum">
              <a:rPr lang="en-US" smtClean="0"/>
              <a:pPr/>
              <a:t>‹#›</a:t>
            </a:fld>
            <a:endParaRPr lang="en-US" dirty="0"/>
          </a:p>
        </p:txBody>
      </p:sp>
    </p:spTree>
    <p:extLst>
      <p:ext uri="{BB962C8B-B14F-4D97-AF65-F5344CB8AC3E}">
        <p14:creationId xmlns:p14="http://schemas.microsoft.com/office/powerpoint/2010/main" val="5677292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JUN 2026</a:t>
            </a:r>
          </a:p>
        </p:txBody>
      </p:sp>
      <p:sp>
        <p:nvSpPr>
          <p:cNvPr id="7" name="Slide Number Placeholder 6"/>
          <p:cNvSpPr>
            <a:spLocks noGrp="1"/>
          </p:cNvSpPr>
          <p:nvPr>
            <p:ph type="sldNum" sz="quarter" idx="12"/>
          </p:nvPr>
        </p:nvSpPr>
        <p:spPr/>
        <p:txBody>
          <a:bodyPr/>
          <a:lstStyle/>
          <a:p>
            <a:fld id="{8B60ED39-BA75-4D64-886B-586D84BBD21D}" type="slidenum">
              <a:rPr lang="en-US" smtClean="0"/>
              <a:pPr/>
              <a:t>‹#›</a:t>
            </a:fld>
            <a:endParaRPr lang="en-US" dirty="0"/>
          </a:p>
        </p:txBody>
      </p:sp>
    </p:spTree>
    <p:extLst>
      <p:ext uri="{BB962C8B-B14F-4D97-AF65-F5344CB8AC3E}">
        <p14:creationId xmlns:p14="http://schemas.microsoft.com/office/powerpoint/2010/main" val="1148699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JUN 2026</a:t>
            </a:r>
          </a:p>
        </p:txBody>
      </p:sp>
      <p:sp>
        <p:nvSpPr>
          <p:cNvPr id="7" name="Slide Number Placeholder 6"/>
          <p:cNvSpPr>
            <a:spLocks noGrp="1"/>
          </p:cNvSpPr>
          <p:nvPr>
            <p:ph type="sldNum" sz="quarter" idx="12"/>
          </p:nvPr>
        </p:nvSpPr>
        <p:spPr/>
        <p:txBody>
          <a:bodyPr/>
          <a:lstStyle/>
          <a:p>
            <a:fld id="{1B15DC99-9E1F-41E0-AFC1-EB2880D2D91F}" type="slidenum">
              <a:rPr lang="en-US" smtClean="0"/>
              <a:pPr/>
              <a:t>‹#›</a:t>
            </a:fld>
            <a:endParaRPr lang="en-US" dirty="0"/>
          </a:p>
        </p:txBody>
      </p:sp>
    </p:spTree>
    <p:extLst>
      <p:ext uri="{BB962C8B-B14F-4D97-AF65-F5344CB8AC3E}">
        <p14:creationId xmlns:p14="http://schemas.microsoft.com/office/powerpoint/2010/main" val="28412168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EA527E2C-040F-433B-9B22-DA431EE7D6D7}" type="slidenum">
              <a:rPr lang="en-US" smtClean="0"/>
              <a:pPr/>
              <a:t>‹#›</a:t>
            </a:fld>
            <a:endParaRPr lang="en-US" dirty="0"/>
          </a:p>
        </p:txBody>
      </p:sp>
    </p:spTree>
    <p:extLst>
      <p:ext uri="{BB962C8B-B14F-4D97-AF65-F5344CB8AC3E}">
        <p14:creationId xmlns:p14="http://schemas.microsoft.com/office/powerpoint/2010/main" val="1155155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16B2246A-22D3-4298-A5BC-7845B719B97E}" type="slidenum">
              <a:rPr lang="en-US" smtClean="0"/>
              <a:pPr/>
              <a:t>‹#›</a:t>
            </a:fld>
            <a:endParaRPr lang="en-US" dirty="0"/>
          </a:p>
        </p:txBody>
      </p:sp>
    </p:spTree>
    <p:extLst>
      <p:ext uri="{BB962C8B-B14F-4D97-AF65-F5344CB8AC3E}">
        <p14:creationId xmlns:p14="http://schemas.microsoft.com/office/powerpoint/2010/main" val="1537821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JUN 2026</a:t>
            </a:r>
          </a:p>
        </p:txBody>
      </p:sp>
      <p:sp>
        <p:nvSpPr>
          <p:cNvPr id="6" name="Slide Number Placeholder 5"/>
          <p:cNvSpPr>
            <a:spLocks noGrp="1"/>
          </p:cNvSpPr>
          <p:nvPr>
            <p:ph type="sldNum" sz="quarter" idx="12"/>
          </p:nvPr>
        </p:nvSpPr>
        <p:spPr/>
        <p:txBody>
          <a:bodyPr/>
          <a:lstStyle/>
          <a:p>
            <a:fld id="{38DEFBFD-0AC4-4BE8-8E96-27C5AE55E0E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JUN 2026</a:t>
            </a:r>
          </a:p>
        </p:txBody>
      </p:sp>
      <p:sp>
        <p:nvSpPr>
          <p:cNvPr id="7" name="Slide Number Placeholder 6"/>
          <p:cNvSpPr>
            <a:spLocks noGrp="1"/>
          </p:cNvSpPr>
          <p:nvPr>
            <p:ph type="sldNum" sz="quarter" idx="12"/>
          </p:nvPr>
        </p:nvSpPr>
        <p:spPr/>
        <p:txBody>
          <a:bodyPr/>
          <a:lstStyle/>
          <a:p>
            <a:fld id="{449A9843-16A9-4D57-9804-0F54A8CB252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a:t>JUN 2026</a:t>
            </a:r>
          </a:p>
        </p:txBody>
      </p:sp>
      <p:sp>
        <p:nvSpPr>
          <p:cNvPr id="9" name="Slide Number Placeholder 8"/>
          <p:cNvSpPr>
            <a:spLocks noGrp="1"/>
          </p:cNvSpPr>
          <p:nvPr>
            <p:ph type="sldNum" sz="quarter" idx="12"/>
          </p:nvPr>
        </p:nvSpPr>
        <p:spPr/>
        <p:txBody>
          <a:bodyPr/>
          <a:lstStyle/>
          <a:p>
            <a:fld id="{22920511-90C8-41D3-9640-EBF965E563F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JUN 2026</a:t>
            </a:r>
          </a:p>
        </p:txBody>
      </p:sp>
      <p:sp>
        <p:nvSpPr>
          <p:cNvPr id="5" name="Slide Number Placeholder 4"/>
          <p:cNvSpPr>
            <a:spLocks noGrp="1"/>
          </p:cNvSpPr>
          <p:nvPr>
            <p:ph type="sldNum" sz="quarter" idx="12"/>
          </p:nvPr>
        </p:nvSpPr>
        <p:spPr/>
        <p:txBody>
          <a:bodyPr/>
          <a:lstStyle/>
          <a:p>
            <a:fld id="{985C703B-B137-4667-BB6F-5EBD133D1EF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endParaRPr lang="en-US" dirty="0"/>
          </a:p>
        </p:txBody>
      </p:sp>
      <p:sp>
        <p:nvSpPr>
          <p:cNvPr id="3" name="Footer Placeholder 2"/>
          <p:cNvSpPr>
            <a:spLocks noGrp="1"/>
          </p:cNvSpPr>
          <p:nvPr>
            <p:ph type="ftr" sz="quarter" idx="11"/>
          </p:nvPr>
        </p:nvSpPr>
        <p:spPr/>
        <p:txBody>
          <a:bodyPr/>
          <a:lstStyle/>
          <a:p>
            <a:r>
              <a:rPr lang="en-US" dirty="0">
                <a:solidFill>
                  <a:schemeClr val="tx1"/>
                </a:solidFill>
              </a:rPr>
              <a:t>JUN 2026</a:t>
            </a:r>
          </a:p>
        </p:txBody>
      </p:sp>
      <p:sp>
        <p:nvSpPr>
          <p:cNvPr id="4" name="Slide Number Placeholder 3"/>
          <p:cNvSpPr>
            <a:spLocks noGrp="1"/>
          </p:cNvSpPr>
          <p:nvPr>
            <p:ph type="sldNum" sz="quarter" idx="12"/>
          </p:nvPr>
        </p:nvSpPr>
        <p:spPr/>
        <p:txBody>
          <a:bodyPr/>
          <a:lstStyle/>
          <a:p>
            <a:fld id="{57D7F152-42F7-4C0B-ACE2-8696607C202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JUN 2026</a:t>
            </a:r>
          </a:p>
        </p:txBody>
      </p:sp>
      <p:sp>
        <p:nvSpPr>
          <p:cNvPr id="7" name="Slide Number Placeholder 6"/>
          <p:cNvSpPr>
            <a:spLocks noGrp="1"/>
          </p:cNvSpPr>
          <p:nvPr>
            <p:ph type="sldNum" sz="quarter" idx="12"/>
          </p:nvPr>
        </p:nvSpPr>
        <p:spPr/>
        <p:txBody>
          <a:bodyPr/>
          <a:lstStyle/>
          <a:p>
            <a:fld id="{8B60ED39-BA75-4D64-886B-586D84BBD21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JUN 2026</a:t>
            </a:r>
          </a:p>
        </p:txBody>
      </p:sp>
      <p:sp>
        <p:nvSpPr>
          <p:cNvPr id="7" name="Slide Number Placeholder 6"/>
          <p:cNvSpPr>
            <a:spLocks noGrp="1"/>
          </p:cNvSpPr>
          <p:nvPr>
            <p:ph type="sldNum" sz="quarter" idx="12"/>
          </p:nvPr>
        </p:nvSpPr>
        <p:spPr/>
        <p:txBody>
          <a:bodyPr/>
          <a:lstStyle/>
          <a:p>
            <a:fld id="{1B15DC99-9E1F-41E0-AFC1-EB2880D2D91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w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JUN 2026</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5C531-1C0A-4738-ABC5-F3E8B2DFE6A7}" type="slidenum">
              <a:rPr lang="en-US" smtClean="0"/>
              <a:pPr/>
              <a:t>‹#›</a:t>
            </a:fld>
            <a:endParaRPr lang="en-US" dirty="0"/>
          </a:p>
        </p:txBody>
      </p:sp>
      <p:sp>
        <p:nvSpPr>
          <p:cNvPr id="8" name="TextBox 7">
            <a:extLst>
              <a:ext uri="{FF2B5EF4-FFF2-40B4-BE49-F238E27FC236}">
                <a16:creationId xmlns:a16="http://schemas.microsoft.com/office/drawing/2014/main" id="{D6F4517E-89B5-9BFB-2235-1B30E87E57BF}"/>
              </a:ext>
            </a:extLst>
          </p:cNvPr>
          <p:cNvSpPr txBox="1"/>
          <p:nvPr userDrawn="1">
            <p:extLst>
              <p:ext uri="{1162E1C5-73C7-4A58-AE30-91384D911F3F}">
                <p184:classification xmlns:p184="http://schemas.microsoft.com/office/powerpoint/2018/4/main" val="ftr"/>
              </p:ext>
            </p:extLst>
          </p:nvPr>
        </p:nvSpPr>
        <p:spPr>
          <a:xfrm>
            <a:off x="63500" y="6642100"/>
            <a:ext cx="2081213" cy="152400"/>
          </a:xfrm>
          <a:prstGeom prst="rect">
            <a:avLst/>
          </a:prstGeom>
        </p:spPr>
        <p:txBody>
          <a:bodyPr horzOverflow="overflow" lIns="0" tIns="0" rIns="0" bIns="0">
            <a:spAutoFit/>
          </a:bodyPr>
          <a:lstStyle/>
          <a:p>
            <a:pPr algn="l"/>
            <a:r>
              <a:rPr lang="en-US" sz="1000" dirty="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DISTRIBUTION: DoD COMMUNITY ONLY</a:t>
            </a:r>
          </a:p>
        </p:txBody>
      </p:sp>
      <p:pic>
        <p:nvPicPr>
          <p:cNvPr id="12" name="Picture 7" descr="HQRTS_CD&amp;I">
            <a:extLst>
              <a:ext uri="{FF2B5EF4-FFF2-40B4-BE49-F238E27FC236}">
                <a16:creationId xmlns:a16="http://schemas.microsoft.com/office/drawing/2014/main" id="{BC1D069B-8DBE-62B2-7AB6-C299ABF298B8}"/>
              </a:ext>
            </a:extLst>
          </p:cNvPr>
          <p:cNvPicPr>
            <a:picLocks noChangeAspect="1" noChangeArrowheads="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63500" y="44451"/>
            <a:ext cx="1225141" cy="1143000"/>
          </a:xfrm>
          <a:prstGeom prst="rect">
            <a:avLst/>
          </a:prstGeom>
          <a:noFill/>
          <a:ln w="9525">
            <a:noFill/>
            <a:miter lim="800000"/>
            <a:headEnd/>
            <a:tailEnd/>
          </a:ln>
        </p:spPr>
      </p:pic>
      <p:pic>
        <p:nvPicPr>
          <p:cNvPr id="14" name="Picture 13">
            <a:extLst>
              <a:ext uri="{FF2B5EF4-FFF2-40B4-BE49-F238E27FC236}">
                <a16:creationId xmlns:a16="http://schemas.microsoft.com/office/drawing/2014/main" id="{B47570EC-C6C0-DD7F-6F42-CA5A3CE3DBD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902292" y="22620"/>
            <a:ext cx="1178208" cy="1186661"/>
          </a:xfrm>
          <a:prstGeom prst="rect">
            <a:avLst/>
          </a:prstGeom>
        </p:spPr>
      </p:pic>
      <p:sp>
        <p:nvSpPr>
          <p:cNvPr id="7" name="Footer Placeholder 6">
            <a:extLst>
              <a:ext uri="{FF2B5EF4-FFF2-40B4-BE49-F238E27FC236}">
                <a16:creationId xmlns:a16="http://schemas.microsoft.com/office/drawing/2014/main" id="{FD093569-08EB-1622-2A7D-47ACB5E1CA3A}"/>
              </a:ext>
            </a:extLst>
          </p:cNvPr>
          <p:cNvSpPr txBox="1">
            <a:spLocks/>
          </p:cNvSpPr>
          <p:nvPr userDrawn="1"/>
        </p:nvSpPr>
        <p:spPr>
          <a:xfrm>
            <a:off x="0" y="6492875"/>
            <a:ext cx="2144713"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r>
              <a:rPr lang="en-US" dirty="0"/>
              <a:t>JUL 2026 - UNCLASSIFIED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26" r:id="rId12"/>
    <p:sldLayoutId id="2147483727"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JUN 2026</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5C531-1C0A-4738-ABC5-F3E8B2DFE6A7}" type="slidenum">
              <a:rPr lang="en-US" smtClean="0"/>
              <a:pPr/>
              <a:t>‹#›</a:t>
            </a:fld>
            <a:endParaRPr lang="en-US" dirty="0"/>
          </a:p>
        </p:txBody>
      </p:sp>
      <p:sp>
        <p:nvSpPr>
          <p:cNvPr id="8" name="TextBox 7">
            <a:extLst>
              <a:ext uri="{FF2B5EF4-FFF2-40B4-BE49-F238E27FC236}">
                <a16:creationId xmlns:a16="http://schemas.microsoft.com/office/drawing/2014/main" id="{69020A08-B5C7-195C-3AD2-F42458822B1B}"/>
              </a:ext>
            </a:extLst>
          </p:cNvPr>
          <p:cNvSpPr txBox="1"/>
          <p:nvPr userDrawn="1">
            <p:extLst>
              <p:ext uri="{1162E1C5-73C7-4A58-AE30-91384D911F3F}">
                <p184:classification xmlns:p184="http://schemas.microsoft.com/office/powerpoint/2018/4/main" val="ftr"/>
              </p:ext>
            </p:extLst>
          </p:nvPr>
        </p:nvSpPr>
        <p:spPr>
          <a:xfrm>
            <a:off x="63500" y="6642100"/>
            <a:ext cx="2081213" cy="152400"/>
          </a:xfrm>
          <a:prstGeom prst="rect">
            <a:avLst/>
          </a:prstGeom>
        </p:spPr>
        <p:txBody>
          <a:bodyPr horzOverflow="overflow" lIns="0" tIns="0" rIns="0" bIns="0">
            <a:spAutoFit/>
          </a:bodyPr>
          <a:lstStyle/>
          <a:p>
            <a:pPr algn="l"/>
            <a:r>
              <a:rPr lang="en-US" sz="1000" dirty="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DISTRIBUTION: DoD COMMUNITY ONLY</a:t>
            </a:r>
          </a:p>
        </p:txBody>
      </p:sp>
      <p:sp>
        <p:nvSpPr>
          <p:cNvPr id="7" name="Footer Placeholder 6">
            <a:extLst>
              <a:ext uri="{FF2B5EF4-FFF2-40B4-BE49-F238E27FC236}">
                <a16:creationId xmlns:a16="http://schemas.microsoft.com/office/drawing/2014/main" id="{5826EB61-EBC0-149F-A6CF-96004B79C388}"/>
              </a:ext>
            </a:extLst>
          </p:cNvPr>
          <p:cNvSpPr txBox="1">
            <a:spLocks/>
          </p:cNvSpPr>
          <p:nvPr userDrawn="1"/>
        </p:nvSpPr>
        <p:spPr>
          <a:xfrm>
            <a:off x="-13872" y="6469262"/>
            <a:ext cx="1694927"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endParaRPr lang="en-US" dirty="0"/>
          </a:p>
        </p:txBody>
      </p:sp>
      <p:pic>
        <p:nvPicPr>
          <p:cNvPr id="9" name="Picture 7" descr="HQRTS_CD&amp;I">
            <a:extLst>
              <a:ext uri="{FF2B5EF4-FFF2-40B4-BE49-F238E27FC236}">
                <a16:creationId xmlns:a16="http://schemas.microsoft.com/office/drawing/2014/main" id="{13DFDF61-F429-4643-4BC8-03FF0117C818}"/>
              </a:ext>
            </a:extLst>
          </p:cNvPr>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63500" y="44451"/>
            <a:ext cx="1225141" cy="1143000"/>
          </a:xfrm>
          <a:prstGeom prst="rect">
            <a:avLst/>
          </a:prstGeom>
          <a:noFill/>
          <a:ln w="9525">
            <a:noFill/>
            <a:miter lim="800000"/>
            <a:headEnd/>
            <a:tailEnd/>
          </a:ln>
        </p:spPr>
      </p:pic>
      <p:pic>
        <p:nvPicPr>
          <p:cNvPr id="12" name="Picture 11">
            <a:extLst>
              <a:ext uri="{FF2B5EF4-FFF2-40B4-BE49-F238E27FC236}">
                <a16:creationId xmlns:a16="http://schemas.microsoft.com/office/drawing/2014/main" id="{EE4CBE6D-78F6-0C22-B477-98641455E42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902292" y="22620"/>
            <a:ext cx="1178208" cy="1186661"/>
          </a:xfrm>
          <a:prstGeom prst="rect">
            <a:avLst/>
          </a:prstGeom>
        </p:spPr>
      </p:pic>
      <p:sp>
        <p:nvSpPr>
          <p:cNvPr id="11" name="Footer Placeholder 6">
            <a:extLst>
              <a:ext uri="{FF2B5EF4-FFF2-40B4-BE49-F238E27FC236}">
                <a16:creationId xmlns:a16="http://schemas.microsoft.com/office/drawing/2014/main" id="{7B527E76-98F5-3ABE-04C6-3E8FBF0E76EA}"/>
              </a:ext>
            </a:extLst>
          </p:cNvPr>
          <p:cNvSpPr txBox="1">
            <a:spLocks/>
          </p:cNvSpPr>
          <p:nvPr userDrawn="1"/>
        </p:nvSpPr>
        <p:spPr>
          <a:xfrm>
            <a:off x="0" y="6492875"/>
            <a:ext cx="2144713"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r>
              <a:rPr lang="en-US" dirty="0"/>
              <a:t>JUL 2026 - UNCLASSIFIED</a:t>
            </a:r>
          </a:p>
        </p:txBody>
      </p:sp>
    </p:spTree>
    <p:extLst>
      <p:ext uri="{BB962C8B-B14F-4D97-AF65-F5344CB8AC3E}">
        <p14:creationId xmlns:p14="http://schemas.microsoft.com/office/powerpoint/2010/main" val="383261903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jpe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5" Type="http://schemas.openxmlformats.org/officeDocument/2006/relationships/image" Target="../media/image1.wmf"/><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3" Type="http://schemas.openxmlformats.org/officeDocument/2006/relationships/image" Target="../media/image35.gif"/><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7.png"/><Relationship Id="rId5" Type="http://schemas.openxmlformats.org/officeDocument/2006/relationships/image" Target="../media/image24.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39.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hyperlink" Target="mailto:marsha.harris@usmc.mil" TargetMode="External"/><Relationship Id="rId3" Type="http://schemas.openxmlformats.org/officeDocument/2006/relationships/hyperlink" Target="mailto:robert.r.grusky@usmc.mil" TargetMode="External"/><Relationship Id="rId7" Type="http://schemas.openxmlformats.org/officeDocument/2006/relationships/hyperlink" Target="mailto:maryroi.goldman@usmc.mil" TargetMode="External"/><Relationship Id="rId2" Type="http://schemas.openxmlformats.org/officeDocument/2006/relationships/hyperlink" Target="mailto:ramon.sanchez@usmc.mil" TargetMode="External"/><Relationship Id="rId1" Type="http://schemas.openxmlformats.org/officeDocument/2006/relationships/slideLayout" Target="../slideLayouts/slideLayout13.xml"/><Relationship Id="rId6" Type="http://schemas.openxmlformats.org/officeDocument/2006/relationships/hyperlink" Target="mailto:daniel.s.green@usmc.mil" TargetMode="External"/><Relationship Id="rId11" Type="http://schemas.openxmlformats.org/officeDocument/2006/relationships/hyperlink" Target="mailto:jason.darby1@usmc.mil" TargetMode="External"/><Relationship Id="rId5" Type="http://schemas.openxmlformats.org/officeDocument/2006/relationships/hyperlink" Target="mailto:thomas.gilbert@usmc.mil" TargetMode="External"/><Relationship Id="rId10" Type="http://schemas.openxmlformats.org/officeDocument/2006/relationships/hyperlink" Target="mailto:anthony.mcclendon@usmc.mil" TargetMode="External"/><Relationship Id="rId4" Type="http://schemas.openxmlformats.org/officeDocument/2006/relationships/hyperlink" Target="mailto:joseph.d.smith@usmc.mil" TargetMode="External"/><Relationship Id="rId9" Type="http://schemas.openxmlformats.org/officeDocument/2006/relationships/hyperlink" Target="mailto:edmund.romagnoli@usmc.mi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6.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1.wmf"/><Relationship Id="rId7" Type="http://schemas.openxmlformats.org/officeDocument/2006/relationships/image" Target="../media/image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21.xml"/><Relationship Id="rId16" Type="http://schemas.openxmlformats.org/officeDocument/2006/relationships/image" Target="../media/image54.png"/><Relationship Id="rId1" Type="http://schemas.openxmlformats.org/officeDocument/2006/relationships/slideLayout" Target="../slideLayouts/slideLayout13.xml"/><Relationship Id="rId6" Type="http://schemas.openxmlformats.org/officeDocument/2006/relationships/image" Target="../media/image45.png"/><Relationship Id="rId11" Type="http://schemas.openxmlformats.org/officeDocument/2006/relationships/image" Target="../media/image49.png"/><Relationship Id="rId5" Type="http://schemas.openxmlformats.org/officeDocument/2006/relationships/image" Target="../media/image44.png"/><Relationship Id="rId15" Type="http://schemas.openxmlformats.org/officeDocument/2006/relationships/image" Target="../media/image53.png"/><Relationship Id="rId10" Type="http://schemas.openxmlformats.org/officeDocument/2006/relationships/image" Target="../media/image48.png"/><Relationship Id="rId4" Type="http://schemas.openxmlformats.org/officeDocument/2006/relationships/image" Target="../media/image35.gif"/><Relationship Id="rId9" Type="http://schemas.openxmlformats.org/officeDocument/2006/relationships/image" Target="../media/image47.jpeg"/><Relationship Id="rId14" Type="http://schemas.openxmlformats.org/officeDocument/2006/relationships/image" Target="../media/image52.png"/></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hyperlink" Target="https://mctims2.usmc.mil/" TargetMode="External"/><Relationship Id="rId13" Type="http://schemas.openxmlformats.org/officeDocument/2006/relationships/hyperlink" Target="mailto:James.e.martin@usmc.mil" TargetMode="External"/><Relationship Id="rId18" Type="http://schemas.openxmlformats.org/officeDocument/2006/relationships/image" Target="../media/image58.png"/><Relationship Id="rId3" Type="http://schemas.openxmlformats.org/officeDocument/2006/relationships/hyperlink" Target="mailto:Maryroi.goldman@usmc.mil" TargetMode="External"/><Relationship Id="rId7" Type="http://schemas.openxmlformats.org/officeDocument/2006/relationships/hyperlink" Target="https://mctims.usmc.mil/TNRManual" TargetMode="External"/><Relationship Id="rId12" Type="http://schemas.openxmlformats.org/officeDocument/2006/relationships/hyperlink" Target="mailto:ario.Martinez@usmc.smil.mil" TargetMode="External"/><Relationship Id="rId17" Type="http://schemas.openxmlformats.org/officeDocument/2006/relationships/hyperlink" Target="mailto:guirre.civ@usmc.smil.mil" TargetMode="External"/><Relationship Id="rId2" Type="http://schemas.openxmlformats.org/officeDocument/2006/relationships/notesSlide" Target="../notesSlides/notesSlide22.xml"/><Relationship Id="rId16" Type="http://schemas.openxmlformats.org/officeDocument/2006/relationships/hyperlink" Target="mailto:ichael.a.Aguirre.civ@usmc.smil.mil" TargetMode="External"/><Relationship Id="rId1" Type="http://schemas.openxmlformats.org/officeDocument/2006/relationships/slideLayout" Target="../slideLayouts/slideLayout7.xml"/><Relationship Id="rId6" Type="http://schemas.openxmlformats.org/officeDocument/2006/relationships/image" Target="../media/image57.jpeg"/><Relationship Id="rId11" Type="http://schemas.openxmlformats.org/officeDocument/2006/relationships/hyperlink" Target="mailto:Mario.a.martinez2@usmc.mil" TargetMode="External"/><Relationship Id="rId5" Type="http://schemas.openxmlformats.org/officeDocument/2006/relationships/hyperlink" Target="mailto:Michael.a.Aguirre.civ@usmc.smil.mil" TargetMode="External"/><Relationship Id="rId15" Type="http://schemas.openxmlformats.org/officeDocument/2006/relationships/hyperlink" Target="mailto:ichael.a.aguirre.civ@usmc.mil" TargetMode="External"/><Relationship Id="rId10" Type="http://schemas.openxmlformats.org/officeDocument/2006/relationships/hyperlink" Target="https://tfsms.mceits.usmc.mil/TFSMSPortal/faces/Home" TargetMode="External"/><Relationship Id="rId4" Type="http://schemas.openxmlformats.org/officeDocument/2006/relationships/hyperlink" Target="mailto:aryroi.Goldman@usmc.smil.mil" TargetMode="External"/><Relationship Id="rId9" Type="http://schemas.openxmlformats.org/officeDocument/2006/relationships/hyperlink" Target="https://www.cdi.marines.mil/Units/CDD/Marine-Corps-Task-List/" TargetMode="External"/><Relationship Id="rId14" Type="http://schemas.openxmlformats.org/officeDocument/2006/relationships/hyperlink" Target="mailto:James.e.martin@usmc.smil.mi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23.png"/><Relationship Id="rId12"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22.png"/><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30.png"/></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74.png"/><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6210" name="Picture 2" descr="Rapid"/>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3175">
            <a:solidFill>
              <a:schemeClr val="tx1"/>
            </a:solidFill>
          </a:ln>
          <a:effectLst>
            <a:outerShdw dir="2700000" algn="ctr" rotWithShape="0">
              <a:schemeClr val="tx1"/>
            </a:outerShdw>
          </a:effectLst>
        </p:spPr>
      </p:pic>
      <p:sp>
        <p:nvSpPr>
          <p:cNvPr id="19" name="Slide Number Placeholder 3"/>
          <p:cNvSpPr>
            <a:spLocks noGrp="1"/>
          </p:cNvSpPr>
          <p:nvPr>
            <p:ph type="sldNum" sz="quarter" idx="12"/>
          </p:nvPr>
        </p:nvSpPr>
        <p:spPr/>
        <p:txBody>
          <a:bodyPr/>
          <a:lstStyle/>
          <a:p>
            <a:fld id="{E87BEB59-69CE-47B8-9D46-804BA88181CC}" type="slidenum">
              <a:rPr lang="en-US"/>
              <a:pPr/>
              <a:t>1</a:t>
            </a:fld>
            <a:endParaRPr lang="en-US" dirty="0"/>
          </a:p>
        </p:txBody>
      </p:sp>
      <p:sp>
        <p:nvSpPr>
          <p:cNvPr id="1246211" name="Text Box 3"/>
          <p:cNvSpPr txBox="1">
            <a:spLocks noChangeArrowheads="1"/>
          </p:cNvSpPr>
          <p:nvPr/>
        </p:nvSpPr>
        <p:spPr bwMode="auto">
          <a:xfrm>
            <a:off x="148277" y="497104"/>
            <a:ext cx="4165754" cy="1938992"/>
          </a:xfrm>
          <a:prstGeom prst="rect">
            <a:avLst/>
          </a:prstGeom>
          <a:noFill/>
          <a:ln w="9525">
            <a:noFill/>
            <a:miter lim="800000"/>
            <a:headEnd/>
            <a:tailEnd/>
          </a:ln>
          <a:effectLst/>
        </p:spPr>
        <p:txBody>
          <a:bodyPr wrap="square">
            <a:spAutoFit/>
          </a:bodyPr>
          <a:lstStyle/>
          <a:p>
            <a:pPr algn="ctr" eaLnBrk="1" hangingPunct="1"/>
            <a:r>
              <a:rPr lang="en-US" sz="2400" b="1" dirty="0">
                <a:solidFill>
                  <a:srgbClr val="FFCC00"/>
                </a:solidFill>
                <a:cs typeface="Times New Roman" pitchFamily="18" charset="0"/>
              </a:rPr>
              <a:t>Marine Corps Task List </a:t>
            </a:r>
          </a:p>
          <a:p>
            <a:pPr algn="ctr" eaLnBrk="1" hangingPunct="1"/>
            <a:r>
              <a:rPr lang="en-US" sz="2400" b="1" dirty="0">
                <a:solidFill>
                  <a:srgbClr val="FFCC00"/>
                </a:solidFill>
                <a:cs typeface="Times New Roman" pitchFamily="18" charset="0"/>
              </a:rPr>
              <a:t>Mission Essential Task List </a:t>
            </a:r>
          </a:p>
          <a:p>
            <a:pPr algn="ctr" eaLnBrk="1" hangingPunct="1"/>
            <a:r>
              <a:rPr lang="en-US" sz="2400" b="1" dirty="0">
                <a:solidFill>
                  <a:srgbClr val="FFCC00"/>
                </a:solidFill>
                <a:cs typeface="Times New Roman" pitchFamily="18" charset="0"/>
              </a:rPr>
              <a:t>MCTL / MET / METL</a:t>
            </a:r>
          </a:p>
          <a:p>
            <a:pPr algn="ctr" eaLnBrk="1" hangingPunct="1"/>
            <a:r>
              <a:rPr lang="en-US" sz="2400" b="1" dirty="0">
                <a:solidFill>
                  <a:srgbClr val="FFCC00"/>
                </a:solidFill>
                <a:cs typeface="Times New Roman" pitchFamily="18" charset="0"/>
              </a:rPr>
              <a:t> Life Cycle Development</a:t>
            </a:r>
          </a:p>
          <a:p>
            <a:pPr algn="ctr" eaLnBrk="1" hangingPunct="1"/>
            <a:r>
              <a:rPr lang="en-US" sz="2400" b="1" dirty="0">
                <a:solidFill>
                  <a:srgbClr val="FFCC00"/>
                </a:solidFill>
                <a:cs typeface="Times New Roman" pitchFamily="18" charset="0"/>
              </a:rPr>
              <a:t>Process</a:t>
            </a:r>
          </a:p>
        </p:txBody>
      </p:sp>
      <p:sp>
        <p:nvSpPr>
          <p:cNvPr id="1246212" name="Text Box 4"/>
          <p:cNvSpPr txBox="1">
            <a:spLocks noChangeArrowheads="1"/>
          </p:cNvSpPr>
          <p:nvPr/>
        </p:nvSpPr>
        <p:spPr bwMode="auto">
          <a:xfrm>
            <a:off x="238249" y="5607547"/>
            <a:ext cx="3222017" cy="830997"/>
          </a:xfrm>
          <a:prstGeom prst="rect">
            <a:avLst/>
          </a:prstGeom>
          <a:noFill/>
          <a:ln w="9525">
            <a:noFill/>
            <a:miter lim="800000"/>
            <a:headEnd/>
            <a:tailEnd/>
          </a:ln>
          <a:effectLst/>
        </p:spPr>
        <p:txBody>
          <a:bodyPr wrap="square">
            <a:spAutoFit/>
          </a:bodyPr>
          <a:lstStyle/>
          <a:p>
            <a:pPr eaLnBrk="1" hangingPunct="1">
              <a:spcBef>
                <a:spcPts val="0"/>
              </a:spcBef>
            </a:pPr>
            <a:r>
              <a:rPr lang="en-US" sz="1200" b="1" dirty="0">
                <a:solidFill>
                  <a:schemeClr val="bg1"/>
                </a:solidFill>
                <a:cs typeface="Times New Roman" pitchFamily="18" charset="0"/>
              </a:rPr>
              <a:t>HQMC CD&amp;I</a:t>
            </a:r>
          </a:p>
          <a:p>
            <a:pPr eaLnBrk="1" hangingPunct="1">
              <a:spcBef>
                <a:spcPts val="0"/>
              </a:spcBef>
            </a:pPr>
            <a:r>
              <a:rPr lang="en-US" sz="1200" b="1" dirty="0">
                <a:solidFill>
                  <a:schemeClr val="bg1"/>
                </a:solidFill>
                <a:cs typeface="Times New Roman" pitchFamily="18" charset="0"/>
              </a:rPr>
              <a:t>Capabilities Development Directorate</a:t>
            </a:r>
          </a:p>
          <a:p>
            <a:pPr eaLnBrk="1" hangingPunct="1">
              <a:spcBef>
                <a:spcPts val="0"/>
              </a:spcBef>
            </a:pPr>
            <a:r>
              <a:rPr lang="en-US" sz="1200" b="1" dirty="0">
                <a:solidFill>
                  <a:schemeClr val="bg1"/>
                </a:solidFill>
                <a:cs typeface="Times New Roman" pitchFamily="18" charset="0"/>
              </a:rPr>
              <a:t>Total Force Structure Division</a:t>
            </a:r>
          </a:p>
          <a:p>
            <a:pPr eaLnBrk="1" hangingPunct="1">
              <a:spcBef>
                <a:spcPts val="0"/>
              </a:spcBef>
            </a:pPr>
            <a:r>
              <a:rPr lang="en-US" sz="1200" b="1" dirty="0">
                <a:solidFill>
                  <a:schemeClr val="bg1"/>
                </a:solidFill>
                <a:cs typeface="Times New Roman" pitchFamily="18" charset="0"/>
              </a:rPr>
              <a:t>MCTL Branch</a:t>
            </a:r>
          </a:p>
        </p:txBody>
      </p:sp>
      <p:sp>
        <p:nvSpPr>
          <p:cNvPr id="46" name="Text Box 3"/>
          <p:cNvSpPr txBox="1">
            <a:spLocks noChangeArrowheads="1"/>
          </p:cNvSpPr>
          <p:nvPr/>
        </p:nvSpPr>
        <p:spPr bwMode="auto">
          <a:xfrm>
            <a:off x="238249" y="2677992"/>
            <a:ext cx="2480256" cy="461665"/>
          </a:xfrm>
          <a:prstGeom prst="rect">
            <a:avLst/>
          </a:prstGeom>
          <a:noFill/>
          <a:ln w="9525">
            <a:noFill/>
            <a:miter lim="800000"/>
            <a:headEnd/>
            <a:tailEnd/>
          </a:ln>
          <a:effectLst/>
        </p:spPr>
        <p:txBody>
          <a:bodyPr wrap="square">
            <a:spAutoFit/>
          </a:bodyPr>
          <a:lstStyle/>
          <a:p>
            <a:pPr algn="ctr" eaLnBrk="1" hangingPunct="1">
              <a:spcBef>
                <a:spcPct val="50000"/>
              </a:spcBef>
            </a:pPr>
            <a:r>
              <a:rPr lang="en-US" sz="2400" b="1" dirty="0">
                <a:solidFill>
                  <a:srgbClr val="FFC000"/>
                </a:solidFill>
                <a:cs typeface="Times New Roman" pitchFamily="18" charset="0"/>
              </a:rPr>
              <a:t>JUL 2026</a:t>
            </a:r>
          </a:p>
        </p:txBody>
      </p:sp>
      <p:sp>
        <p:nvSpPr>
          <p:cNvPr id="2" name="Curved Right Arrow 25">
            <a:extLst>
              <a:ext uri="{FF2B5EF4-FFF2-40B4-BE49-F238E27FC236}">
                <a16:creationId xmlns:a16="http://schemas.microsoft.com/office/drawing/2014/main" id="{B9EF9DFD-1E66-9248-876C-4640B3AE2638}"/>
              </a:ext>
            </a:extLst>
          </p:cNvPr>
          <p:cNvSpPr/>
          <p:nvPr/>
        </p:nvSpPr>
        <p:spPr>
          <a:xfrm flipH="1">
            <a:off x="6377050" y="1733797"/>
            <a:ext cx="2356226" cy="4453246"/>
          </a:xfrm>
          <a:prstGeom prst="curvedRightArrow">
            <a:avLst>
              <a:gd name="adj1" fmla="val 19879"/>
              <a:gd name="adj2" fmla="val 50000"/>
              <a:gd name="adj3" fmla="val 25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Curved Right Arrow 36">
            <a:extLst>
              <a:ext uri="{FF2B5EF4-FFF2-40B4-BE49-F238E27FC236}">
                <a16:creationId xmlns:a16="http://schemas.microsoft.com/office/drawing/2014/main" id="{1119FAC3-5A8F-2C69-FF98-9B08CDA10BED}"/>
              </a:ext>
            </a:extLst>
          </p:cNvPr>
          <p:cNvSpPr/>
          <p:nvPr/>
        </p:nvSpPr>
        <p:spPr>
          <a:xfrm rot="10800000" flipH="1">
            <a:off x="3135086" y="2458191"/>
            <a:ext cx="2624446" cy="3408217"/>
          </a:xfrm>
          <a:prstGeom prst="curvedRightArrow">
            <a:avLst>
              <a:gd name="adj1" fmla="val 19879"/>
              <a:gd name="adj2" fmla="val 50000"/>
              <a:gd name="adj3" fmla="val 2862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Left-Right-Up Arrow 43">
            <a:extLst>
              <a:ext uri="{FF2B5EF4-FFF2-40B4-BE49-F238E27FC236}">
                <a16:creationId xmlns:a16="http://schemas.microsoft.com/office/drawing/2014/main" id="{E792D674-55EB-24DA-B2C9-A88142868F9E}"/>
              </a:ext>
            </a:extLst>
          </p:cNvPr>
          <p:cNvSpPr/>
          <p:nvPr/>
        </p:nvSpPr>
        <p:spPr>
          <a:xfrm rot="10800000">
            <a:off x="5493012" y="4983776"/>
            <a:ext cx="425213" cy="515992"/>
          </a:xfrm>
          <a:prstGeom prst="leftRightUpArrow">
            <a:avLst>
              <a:gd name="adj1" fmla="val 25000"/>
              <a:gd name="adj2" fmla="val 25000"/>
              <a:gd name="adj3" fmla="val 25000"/>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5" descr="seal">
            <a:extLst>
              <a:ext uri="{FF2B5EF4-FFF2-40B4-BE49-F238E27FC236}">
                <a16:creationId xmlns:a16="http://schemas.microsoft.com/office/drawing/2014/main" id="{F12713F2-FE84-4166-FFB8-7270137E893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04130" y="777273"/>
            <a:ext cx="1528418" cy="1527863"/>
          </a:xfrm>
          <a:prstGeom prst="rect">
            <a:avLst/>
          </a:prstGeom>
          <a:noFill/>
        </p:spPr>
      </p:pic>
      <p:pic>
        <p:nvPicPr>
          <p:cNvPr id="10" name="Picture 7" descr="HQRTS_CD&amp;I">
            <a:extLst>
              <a:ext uri="{FF2B5EF4-FFF2-40B4-BE49-F238E27FC236}">
                <a16:creationId xmlns:a16="http://schemas.microsoft.com/office/drawing/2014/main" id="{AE67D7D5-1902-90C8-7D55-2C356979003B}"/>
              </a:ext>
            </a:extLst>
          </p:cNvPr>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29566" y="2647381"/>
            <a:ext cx="1152144" cy="1152144"/>
          </a:xfrm>
          <a:prstGeom prst="rect">
            <a:avLst/>
          </a:prstGeom>
          <a:noFill/>
          <a:ln w="9525">
            <a:noFill/>
            <a:miter lim="800000"/>
            <a:headEnd/>
            <a:tailEnd/>
          </a:ln>
        </p:spPr>
      </p:pic>
      <p:pic>
        <p:nvPicPr>
          <p:cNvPr id="12" name="Picture 4" descr="D:\Documents and Settings\maryroi.goldman\My Documents\My Pictures\hqmc-aviation-logo.png">
            <a:extLst>
              <a:ext uri="{FF2B5EF4-FFF2-40B4-BE49-F238E27FC236}">
                <a16:creationId xmlns:a16="http://schemas.microsoft.com/office/drawing/2014/main" id="{2B614757-F5F5-6CDF-D0A1-C450EF58632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60266" y="5087011"/>
            <a:ext cx="1466833" cy="1299454"/>
          </a:xfrm>
          <a:prstGeom prst="rect">
            <a:avLst/>
          </a:prstGeom>
          <a:noFill/>
        </p:spPr>
      </p:pic>
      <p:pic>
        <p:nvPicPr>
          <p:cNvPr id="14" name="Picture 13" descr="Logo&#10;&#10;Description automatically generated">
            <a:extLst>
              <a:ext uri="{FF2B5EF4-FFF2-40B4-BE49-F238E27FC236}">
                <a16:creationId xmlns:a16="http://schemas.microsoft.com/office/drawing/2014/main" id="{B9FB33CD-5DD1-2367-6EAD-26101C5E7F3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49823" y="5527245"/>
            <a:ext cx="1116088" cy="1038013"/>
          </a:xfrm>
          <a:prstGeom prst="rect">
            <a:avLst/>
          </a:prstGeom>
        </p:spPr>
      </p:pic>
      <p:pic>
        <p:nvPicPr>
          <p:cNvPr id="16" name="Picture 15" descr="A picture containing text, soup, food, dish&#10;&#10;Description automatically generated">
            <a:extLst>
              <a:ext uri="{FF2B5EF4-FFF2-40B4-BE49-F238E27FC236}">
                <a16:creationId xmlns:a16="http://schemas.microsoft.com/office/drawing/2014/main" id="{57118B5D-4F86-3D6D-84A4-EDFA7B0AB8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72733" y="4602748"/>
            <a:ext cx="1117573" cy="1117573"/>
          </a:xfrm>
          <a:prstGeom prst="rect">
            <a:avLst/>
          </a:prstGeom>
        </p:spPr>
      </p:pic>
      <p:pic>
        <p:nvPicPr>
          <p:cNvPr id="18" name="Picture 17" descr="Logo&#10;&#10;Description automatically generated">
            <a:extLst>
              <a:ext uri="{FF2B5EF4-FFF2-40B4-BE49-F238E27FC236}">
                <a16:creationId xmlns:a16="http://schemas.microsoft.com/office/drawing/2014/main" id="{18896C06-3068-681E-1C84-B1125D970C2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27982" y="1397219"/>
            <a:ext cx="717414" cy="717414"/>
          </a:xfrm>
          <a:prstGeom prst="rect">
            <a:avLst/>
          </a:prstGeom>
        </p:spPr>
      </p:pic>
      <p:pic>
        <p:nvPicPr>
          <p:cNvPr id="21" name="Picture 20" descr="A picture containing logo&#10;&#10;Description automatically generated">
            <a:extLst>
              <a:ext uri="{FF2B5EF4-FFF2-40B4-BE49-F238E27FC236}">
                <a16:creationId xmlns:a16="http://schemas.microsoft.com/office/drawing/2014/main" id="{DE49E939-B70A-388E-F27C-77FF36C3419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41270" y="1459542"/>
            <a:ext cx="755902" cy="754115"/>
          </a:xfrm>
          <a:prstGeom prst="rect">
            <a:avLst/>
          </a:prstGeom>
        </p:spPr>
      </p:pic>
      <p:pic>
        <p:nvPicPr>
          <p:cNvPr id="23" name="Graphic 22">
            <a:extLst>
              <a:ext uri="{FF2B5EF4-FFF2-40B4-BE49-F238E27FC236}">
                <a16:creationId xmlns:a16="http://schemas.microsoft.com/office/drawing/2014/main" id="{BADC4AEB-4E87-D29F-C598-2D6D1DE20E9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812164" y="2401613"/>
            <a:ext cx="1587420" cy="1587420"/>
          </a:xfrm>
          <a:prstGeom prst="rect">
            <a:avLst/>
          </a:prstGeom>
        </p:spPr>
      </p:pic>
      <p:pic>
        <p:nvPicPr>
          <p:cNvPr id="28" name="Picture 27" descr="A picture containing text, room, gambling house, scene&#10;&#10;Description automatically generated">
            <a:extLst>
              <a:ext uri="{FF2B5EF4-FFF2-40B4-BE49-F238E27FC236}">
                <a16:creationId xmlns:a16="http://schemas.microsoft.com/office/drawing/2014/main" id="{48E15B46-E129-EE15-F3FE-E5C5B281E01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99775" y="1652523"/>
            <a:ext cx="755902" cy="749213"/>
          </a:xfrm>
          <a:prstGeom prst="rect">
            <a:avLst/>
          </a:prstGeom>
        </p:spPr>
      </p:pic>
      <p:pic>
        <p:nvPicPr>
          <p:cNvPr id="29" name="Picture 28" descr="Logo&#10;&#10;Description automatically generated">
            <a:extLst>
              <a:ext uri="{FF2B5EF4-FFF2-40B4-BE49-F238E27FC236}">
                <a16:creationId xmlns:a16="http://schemas.microsoft.com/office/drawing/2014/main" id="{72850228-9402-2A08-4785-D2A6FA5ED76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54221" y="1866155"/>
            <a:ext cx="784793" cy="794603"/>
          </a:xfrm>
          <a:prstGeom prst="rect">
            <a:avLst/>
          </a:prstGeom>
        </p:spPr>
      </p:pic>
      <p:pic>
        <p:nvPicPr>
          <p:cNvPr id="30" name="Picture 29" descr="A picture containing text, gambling house, room&#10;&#10;Description automatically generated">
            <a:extLst>
              <a:ext uri="{FF2B5EF4-FFF2-40B4-BE49-F238E27FC236}">
                <a16:creationId xmlns:a16="http://schemas.microsoft.com/office/drawing/2014/main" id="{FF8B9808-4724-7F57-C1D5-3BB443C5DEE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17826" y="2203145"/>
            <a:ext cx="730049" cy="730049"/>
          </a:xfrm>
          <a:prstGeom prst="rect">
            <a:avLst/>
          </a:prstGeom>
        </p:spPr>
      </p:pic>
      <p:pic>
        <p:nvPicPr>
          <p:cNvPr id="33" name="Picture 32" descr="Logo&#10;&#10;Description automatically generated">
            <a:extLst>
              <a:ext uri="{FF2B5EF4-FFF2-40B4-BE49-F238E27FC236}">
                <a16:creationId xmlns:a16="http://schemas.microsoft.com/office/drawing/2014/main" id="{77C8F3AF-1D1D-A7AA-E0EC-C6C74F433F7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386506" y="2661965"/>
            <a:ext cx="718965" cy="720406"/>
          </a:xfrm>
          <a:prstGeom prst="rect">
            <a:avLst/>
          </a:prstGeom>
        </p:spPr>
      </p:pic>
      <p:pic>
        <p:nvPicPr>
          <p:cNvPr id="34" name="Picture 33">
            <a:extLst>
              <a:ext uri="{FF2B5EF4-FFF2-40B4-BE49-F238E27FC236}">
                <a16:creationId xmlns:a16="http://schemas.microsoft.com/office/drawing/2014/main" id="{F96BBE89-151B-5B6E-B229-B86235DF005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372956" y="3315057"/>
            <a:ext cx="762000" cy="752475"/>
          </a:xfrm>
          <a:prstGeom prst="rect">
            <a:avLst/>
          </a:prstGeom>
        </p:spPr>
      </p:pic>
      <p:pic>
        <p:nvPicPr>
          <p:cNvPr id="35" name="Picture 34" descr="Logo&#10;&#10;Description automatically generated">
            <a:extLst>
              <a:ext uri="{FF2B5EF4-FFF2-40B4-BE49-F238E27FC236}">
                <a16:creationId xmlns:a16="http://schemas.microsoft.com/office/drawing/2014/main" id="{93CCF4B4-3517-2062-E0B0-718B2021DBE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386506" y="4045189"/>
            <a:ext cx="675435" cy="675435"/>
          </a:xfrm>
          <a:prstGeom prst="rect">
            <a:avLst/>
          </a:prstGeom>
        </p:spPr>
      </p:pic>
      <p:pic>
        <p:nvPicPr>
          <p:cNvPr id="36" name="Picture 35" descr="Logo&#10;&#10;Description automatically generated">
            <a:extLst>
              <a:ext uri="{FF2B5EF4-FFF2-40B4-BE49-F238E27FC236}">
                <a16:creationId xmlns:a16="http://schemas.microsoft.com/office/drawing/2014/main" id="{4B5AEFAD-01E0-1C95-03A6-83A63166D8E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162117" y="4602414"/>
            <a:ext cx="682298" cy="685815"/>
          </a:xfrm>
          <a:prstGeom prst="rect">
            <a:avLst/>
          </a:prstGeom>
        </p:spPr>
      </p:pic>
      <p:pic>
        <p:nvPicPr>
          <p:cNvPr id="38" name="Picture 37" descr="A picture containing text, sign&#10;&#10;Description automatically generated">
            <a:extLst>
              <a:ext uri="{FF2B5EF4-FFF2-40B4-BE49-F238E27FC236}">
                <a16:creationId xmlns:a16="http://schemas.microsoft.com/office/drawing/2014/main" id="{CF16024D-12C7-539F-D01C-DFF7D447A86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829880" y="4968836"/>
            <a:ext cx="651002" cy="646983"/>
          </a:xfrm>
          <a:prstGeom prst="rect">
            <a:avLst/>
          </a:prstGeom>
        </p:spPr>
      </p:pic>
      <p:pic>
        <p:nvPicPr>
          <p:cNvPr id="39" name="Picture 38" descr="A picture containing text, room, gambling house, scene&#10;&#10;Description automatically generated">
            <a:extLst>
              <a:ext uri="{FF2B5EF4-FFF2-40B4-BE49-F238E27FC236}">
                <a16:creationId xmlns:a16="http://schemas.microsoft.com/office/drawing/2014/main" id="{8A0728EE-8324-6B2E-4E0C-963D463119B4}"/>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454583" y="5158947"/>
            <a:ext cx="687097" cy="685800"/>
          </a:xfrm>
          <a:prstGeom prst="rect">
            <a:avLst/>
          </a:prstGeom>
        </p:spPr>
      </p:pic>
      <p:pic>
        <p:nvPicPr>
          <p:cNvPr id="40" name="Picture 39" descr="Logo&#10;&#10;Description automatically generated">
            <a:extLst>
              <a:ext uri="{FF2B5EF4-FFF2-40B4-BE49-F238E27FC236}">
                <a16:creationId xmlns:a16="http://schemas.microsoft.com/office/drawing/2014/main" id="{B978F751-4CC3-16AB-3BE1-0993E12F319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030040" y="5316203"/>
            <a:ext cx="736343" cy="730049"/>
          </a:xfrm>
          <a:prstGeom prst="rect">
            <a:avLst/>
          </a:prstGeom>
        </p:spPr>
      </p:pic>
      <p:pic>
        <p:nvPicPr>
          <p:cNvPr id="41" name="Picture 40" descr="A picture containing logo&#10;&#10;Description automatically generated">
            <a:extLst>
              <a:ext uri="{FF2B5EF4-FFF2-40B4-BE49-F238E27FC236}">
                <a16:creationId xmlns:a16="http://schemas.microsoft.com/office/drawing/2014/main" id="{96240D16-C7C3-B31D-31AC-8BA55C4AF01E}"/>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6509821" y="5410176"/>
            <a:ext cx="802167" cy="802167"/>
          </a:xfrm>
          <a:prstGeom prst="rect">
            <a:avLst/>
          </a:prstGeom>
        </p:spPr>
      </p:pic>
      <p:pic>
        <p:nvPicPr>
          <p:cNvPr id="42" name="Picture 41">
            <a:extLst>
              <a:ext uri="{FF2B5EF4-FFF2-40B4-BE49-F238E27FC236}">
                <a16:creationId xmlns:a16="http://schemas.microsoft.com/office/drawing/2014/main" id="{A3FBD3E2-4E1F-54D7-986A-D9F93D7A860A}"/>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225739" y="3651743"/>
            <a:ext cx="1238548" cy="1103188"/>
          </a:xfrm>
          <a:prstGeom prst="rect">
            <a:avLst/>
          </a:prstGeom>
        </p:spPr>
      </p:pic>
      <p:sp>
        <p:nvSpPr>
          <p:cNvPr id="4" name="Oval 3">
            <a:extLst>
              <a:ext uri="{FF2B5EF4-FFF2-40B4-BE49-F238E27FC236}">
                <a16:creationId xmlns:a16="http://schemas.microsoft.com/office/drawing/2014/main" id="{19DCAF92-1228-F195-6F6B-1850DBC2CC3A}"/>
              </a:ext>
            </a:extLst>
          </p:cNvPr>
          <p:cNvSpPr/>
          <p:nvPr/>
        </p:nvSpPr>
        <p:spPr>
          <a:xfrm>
            <a:off x="4667844" y="4936529"/>
            <a:ext cx="693364" cy="63728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Logo&#10;&#10;Description automatically generated">
            <a:extLst>
              <a:ext uri="{FF2B5EF4-FFF2-40B4-BE49-F238E27FC236}">
                <a16:creationId xmlns:a16="http://schemas.microsoft.com/office/drawing/2014/main" id="{B57B10C4-F7D0-EAC7-D8DA-B2C6382DF471}"/>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526118" y="4747004"/>
            <a:ext cx="937474" cy="941053"/>
          </a:xfrm>
          <a:prstGeom prst="rect">
            <a:avLst/>
          </a:prstGeom>
        </p:spPr>
      </p:pic>
      <p:pic>
        <p:nvPicPr>
          <p:cNvPr id="11" name="Picture 10">
            <a:extLst>
              <a:ext uri="{FF2B5EF4-FFF2-40B4-BE49-F238E27FC236}">
                <a16:creationId xmlns:a16="http://schemas.microsoft.com/office/drawing/2014/main" id="{76FE8ABA-A62A-8CF9-8189-C631F83A42E9}"/>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946050" y="4805876"/>
            <a:ext cx="751378" cy="586075"/>
          </a:xfrm>
          <a:prstGeom prst="rect">
            <a:avLst/>
          </a:prstGeom>
        </p:spPr>
      </p:pic>
      <p:pic>
        <p:nvPicPr>
          <p:cNvPr id="15" name="Picture 14">
            <a:extLst>
              <a:ext uri="{FF2B5EF4-FFF2-40B4-BE49-F238E27FC236}">
                <a16:creationId xmlns:a16="http://schemas.microsoft.com/office/drawing/2014/main" id="{FAB72245-54B1-A77A-9245-7227736B27E9}"/>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002310" y="2110996"/>
            <a:ext cx="1185126" cy="1183150"/>
          </a:xfrm>
          <a:prstGeom prst="rect">
            <a:avLst/>
          </a:prstGeom>
        </p:spPr>
      </p:pic>
    </p:spTree>
    <p:extLst>
      <p:ext uri="{BB962C8B-B14F-4D97-AF65-F5344CB8AC3E}">
        <p14:creationId xmlns:p14="http://schemas.microsoft.com/office/powerpoint/2010/main" val="3331605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1746" name="Text Box 2"/>
          <p:cNvSpPr txBox="1">
            <a:spLocks noChangeArrowheads="1"/>
          </p:cNvSpPr>
          <p:nvPr/>
        </p:nvSpPr>
        <p:spPr bwMode="auto">
          <a:xfrm>
            <a:off x="1575975" y="1873429"/>
            <a:ext cx="7435576" cy="4832092"/>
          </a:xfrm>
          <a:prstGeom prst="rect">
            <a:avLst/>
          </a:prstGeom>
          <a:noFill/>
          <a:ln w="9525">
            <a:noFill/>
            <a:miter lim="800000"/>
            <a:headEnd/>
            <a:tailEnd/>
          </a:ln>
          <a:effectLst/>
        </p:spPr>
        <p:txBody>
          <a:bodyPr wrap="square">
            <a:spAutoFit/>
          </a:bodyPr>
          <a:lstStyle/>
          <a:p>
            <a:pPr algn="just"/>
            <a:r>
              <a:rPr lang="en-US" altLang="en-US" sz="1400" dirty="0"/>
              <a:t>Policy validates integration between CD&amp;I, TECOM, Stakeholder and FMF COI. </a:t>
            </a:r>
          </a:p>
          <a:p>
            <a:pPr algn="just"/>
            <a:endParaRPr lang="en-US" altLang="en-US" sz="1400" dirty="0"/>
          </a:p>
          <a:p>
            <a:pPr algn="just"/>
            <a:r>
              <a:rPr lang="en-US" sz="1400" b="1" dirty="0">
                <a:solidFill>
                  <a:srgbClr val="FF0000"/>
                </a:solidFill>
              </a:rPr>
              <a:t>Calling MSG</a:t>
            </a:r>
            <a:r>
              <a:rPr lang="en-US" sz="1400" b="1" dirty="0"/>
              <a:t> </a:t>
            </a:r>
            <a:r>
              <a:rPr lang="en-US" sz="1400" b="1" dirty="0">
                <a:solidFill>
                  <a:srgbClr val="FF0000"/>
                </a:solidFill>
              </a:rPr>
              <a:t>via NIPR DON-ETMS2 </a:t>
            </a:r>
            <a:r>
              <a:rPr lang="en-US" sz="1400" dirty="0"/>
              <a:t>announces COI review and participation details.</a:t>
            </a:r>
          </a:p>
          <a:p>
            <a:endParaRPr lang="en-US" sz="1400" dirty="0"/>
          </a:p>
          <a:p>
            <a:r>
              <a:rPr lang="en-US" sz="1400" b="1" dirty="0">
                <a:solidFill>
                  <a:srgbClr val="FF0000"/>
                </a:solidFill>
              </a:rPr>
              <a:t>Mission Statement:  </a:t>
            </a:r>
            <a:r>
              <a:rPr lang="en-US" sz="1400" dirty="0"/>
              <a:t>Ensures organizational capability and mission intent can be met. Aligns to chosen METs.  </a:t>
            </a:r>
            <a:r>
              <a:rPr lang="en-US" sz="1400" b="1" dirty="0"/>
              <a:t>(Updates are aligned to METs, implemented by TFSD)</a:t>
            </a:r>
          </a:p>
          <a:p>
            <a:r>
              <a:rPr lang="en-US" sz="1400" dirty="0"/>
              <a:t> </a:t>
            </a:r>
          </a:p>
          <a:p>
            <a:r>
              <a:rPr lang="en-US" sz="1400" b="1" dirty="0">
                <a:solidFill>
                  <a:srgbClr val="FF0000"/>
                </a:solidFill>
              </a:rPr>
              <a:t>Marine Corps Tasks (MCTs): </a:t>
            </a:r>
            <a:r>
              <a:rPr lang="en-US" sz="1400" dirty="0"/>
              <a:t>Do defined capabilities/actions/activities continue to satisfy the organizational mission intent? </a:t>
            </a:r>
            <a:r>
              <a:rPr lang="en-US" sz="1400" b="1" dirty="0"/>
              <a:t>(New MCT recommendations/modifications captured during MET/METL review)</a:t>
            </a:r>
          </a:p>
          <a:p>
            <a:endParaRPr lang="en-US" sz="1400" dirty="0"/>
          </a:p>
          <a:p>
            <a:r>
              <a:rPr lang="en-US" sz="1400" b="1" dirty="0">
                <a:solidFill>
                  <a:srgbClr val="FF0000"/>
                </a:solidFill>
              </a:rPr>
              <a:t>T/O&amp;E:</a:t>
            </a:r>
            <a:r>
              <a:rPr lang="en-US" sz="1400" dirty="0">
                <a:solidFill>
                  <a:srgbClr val="FF0000"/>
                </a:solidFill>
              </a:rPr>
              <a:t>  </a:t>
            </a:r>
            <a:r>
              <a:rPr lang="en-US" sz="1400" dirty="0"/>
              <a:t>Current data resident within TFSMS aligns to METs/METL. </a:t>
            </a:r>
          </a:p>
          <a:p>
            <a:r>
              <a:rPr lang="en-US" sz="1400" b="1" dirty="0"/>
              <a:t> (MEE and CMOS captured during MET/METL Review. TOECR process ICW COI Principal Advisor and TFSD)</a:t>
            </a:r>
          </a:p>
          <a:p>
            <a:endParaRPr lang="en-US" sz="1400" dirty="0"/>
          </a:p>
          <a:p>
            <a:r>
              <a:rPr lang="en-US" sz="1400" b="1" dirty="0">
                <a:solidFill>
                  <a:srgbClr val="FF0000"/>
                </a:solidFill>
              </a:rPr>
              <a:t>T&amp;R Manual:  </a:t>
            </a:r>
            <a:r>
              <a:rPr lang="en-US" sz="1400" dirty="0"/>
              <a:t>Training standards, training events/exercises aligned to METs.</a:t>
            </a:r>
          </a:p>
          <a:p>
            <a:r>
              <a:rPr lang="en-US" sz="1400" dirty="0"/>
              <a:t> </a:t>
            </a:r>
            <a:r>
              <a:rPr lang="en-US" sz="1400" b="1" dirty="0"/>
              <a:t>(NEW or modified training recommendations captured during MET/METL review)</a:t>
            </a:r>
          </a:p>
          <a:p>
            <a:pPr marL="228600" indent="-228600">
              <a:buFont typeface="+mj-lt"/>
              <a:buAutoNum type="arabicPeriod"/>
            </a:pPr>
            <a:endParaRPr lang="en-US" sz="1400" dirty="0"/>
          </a:p>
          <a:p>
            <a:r>
              <a:rPr lang="en-US" sz="1400" b="1" dirty="0">
                <a:solidFill>
                  <a:srgbClr val="FF0000"/>
                </a:solidFill>
              </a:rPr>
              <a:t>METL Development MCO aligns to:</a:t>
            </a:r>
          </a:p>
          <a:p>
            <a:pPr marL="285750" indent="-285750">
              <a:buFont typeface="Wingdings" panose="05000000000000000000" pitchFamily="2" charset="2"/>
              <a:buChar char="Ø"/>
            </a:pPr>
            <a:r>
              <a:rPr lang="en-US" sz="1400" b="1" dirty="0">
                <a:solidFill>
                  <a:srgbClr val="FF0000"/>
                </a:solidFill>
              </a:rPr>
              <a:t>MCTL (MCO 3500.26)</a:t>
            </a:r>
          </a:p>
          <a:p>
            <a:pPr marL="285750" indent="-285750">
              <a:buFont typeface="Wingdings" panose="05000000000000000000" pitchFamily="2" charset="2"/>
              <a:buChar char="Ø"/>
            </a:pPr>
            <a:r>
              <a:rPr lang="en-US" sz="1400" b="1" dirty="0">
                <a:solidFill>
                  <a:srgbClr val="FF0000"/>
                </a:solidFill>
              </a:rPr>
              <a:t>Total Force Structure Process (MCO .1E)</a:t>
            </a:r>
          </a:p>
          <a:p>
            <a:pPr marL="285750" indent="-285750">
              <a:buFont typeface="Wingdings" panose="05000000000000000000" pitchFamily="2" charset="2"/>
              <a:buChar char="Ø"/>
            </a:pPr>
            <a:r>
              <a:rPr lang="en-US" sz="1400" b="1" dirty="0">
                <a:solidFill>
                  <a:srgbClr val="FF0000"/>
                </a:solidFill>
              </a:rPr>
              <a:t>MC Readiness Reporting (MCO 3000.13B); GFM policies and processes.</a:t>
            </a:r>
          </a:p>
        </p:txBody>
      </p:sp>
      <p:sp>
        <p:nvSpPr>
          <p:cNvPr id="6" name="Text Box 3"/>
          <p:cNvSpPr txBox="1">
            <a:spLocks noChangeArrowheads="1"/>
          </p:cNvSpPr>
          <p:nvPr/>
        </p:nvSpPr>
        <p:spPr bwMode="auto">
          <a:xfrm>
            <a:off x="301450" y="209550"/>
            <a:ext cx="8842549" cy="769441"/>
          </a:xfrm>
          <a:prstGeom prst="rect">
            <a:avLst/>
          </a:prstGeom>
          <a:noFill/>
          <a:ln w="9525">
            <a:noFill/>
            <a:miter lim="800000"/>
            <a:headEnd/>
            <a:tailEnd/>
          </a:ln>
          <a:effectLst/>
        </p:spPr>
        <p:txBody>
          <a:bodyPr wrap="square">
            <a:spAutoFit/>
          </a:bodyPr>
          <a:lstStyle/>
          <a:p>
            <a:pPr algn="ctr"/>
            <a:r>
              <a:rPr lang="en-US" sz="2400" b="1" dirty="0"/>
              <a:t>MET / METL Review Workshops Process</a:t>
            </a:r>
          </a:p>
          <a:p>
            <a:pPr algn="ctr"/>
            <a:r>
              <a:rPr lang="en-US" sz="2000" b="1" dirty="0"/>
              <a:t>(MCO 3500.110**) </a:t>
            </a:r>
          </a:p>
        </p:txBody>
      </p:sp>
      <p:pic>
        <p:nvPicPr>
          <p:cNvPr id="8" name="Picture 124" descr="C:\Users\maryroi.GOLDMAN\Desktop\LOGOS\tfsms_logo_large.g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6555" y="1493657"/>
            <a:ext cx="1384356" cy="12507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BB0B793-6CCD-C979-8701-0ACA861D1BB6}"/>
              </a:ext>
            </a:extLst>
          </p:cNvPr>
          <p:cNvSpPr/>
          <p:nvPr/>
        </p:nvSpPr>
        <p:spPr>
          <a:xfrm>
            <a:off x="1798090" y="984411"/>
            <a:ext cx="5849268" cy="646331"/>
          </a:xfrm>
          <a:prstGeom prst="rect">
            <a:avLst/>
          </a:prstGeom>
          <a:solidFill>
            <a:srgbClr val="FFFF00"/>
          </a:solidFill>
          <a:ln>
            <a:solidFill>
              <a:schemeClr val="tx1"/>
            </a:solidFill>
          </a:ln>
        </p:spPr>
        <p:txBody>
          <a:bodyPr wrap="square">
            <a:spAutoFit/>
          </a:bodyPr>
          <a:lstStyle/>
          <a:p>
            <a:pPr algn="ctr"/>
            <a:r>
              <a:rPr lang="en-US" sz="1200" b="1" dirty="0"/>
              <a:t>**2024-2027 MCO Revision:  Modifies 2011 MCO language to address changing roles/responsibilities, required METL development support, and evolving training and readiness reporting advancements.</a:t>
            </a:r>
            <a:endParaRPr lang="en-US" sz="1200" b="1" i="1" dirty="0"/>
          </a:p>
        </p:txBody>
      </p:sp>
      <p:sp>
        <p:nvSpPr>
          <p:cNvPr id="4" name="Slide Number Placeholder 3">
            <a:extLst>
              <a:ext uri="{FF2B5EF4-FFF2-40B4-BE49-F238E27FC236}">
                <a16:creationId xmlns:a16="http://schemas.microsoft.com/office/drawing/2014/main" id="{F4288306-5CE3-785C-D7EF-43AE66586783}"/>
              </a:ext>
            </a:extLst>
          </p:cNvPr>
          <p:cNvSpPr>
            <a:spLocks noGrp="1"/>
          </p:cNvSpPr>
          <p:nvPr>
            <p:ph type="sldNum" sz="quarter" idx="12"/>
          </p:nvPr>
        </p:nvSpPr>
        <p:spPr>
          <a:xfrm>
            <a:off x="6877951" y="6362142"/>
            <a:ext cx="2133600" cy="365125"/>
          </a:xfrm>
        </p:spPr>
        <p:txBody>
          <a:bodyPr/>
          <a:lstStyle/>
          <a:p>
            <a:fld id="{57D7F152-42F7-4C0B-ACE2-8696607C202E}" type="slidenum">
              <a:rPr lang="en-US" smtClean="0">
                <a:solidFill>
                  <a:schemeClr val="tx1"/>
                </a:solidFill>
              </a:rPr>
              <a:pPr/>
              <a:t>10</a:t>
            </a:fld>
            <a:endParaRPr lang="en-US" dirty="0">
              <a:solidFill>
                <a:schemeClr val="tx1"/>
              </a:solidFill>
            </a:endParaRPr>
          </a:p>
        </p:txBody>
      </p:sp>
      <p:pic>
        <p:nvPicPr>
          <p:cNvPr id="5" name="Picture 4">
            <a:extLst>
              <a:ext uri="{FF2B5EF4-FFF2-40B4-BE49-F238E27FC236}">
                <a16:creationId xmlns:a16="http://schemas.microsoft.com/office/drawing/2014/main" id="{0D98A05E-744D-0484-CB8C-8062C85F6820}"/>
              </a:ext>
            </a:extLst>
          </p:cNvPr>
          <p:cNvPicPr>
            <a:picLocks noChangeAspect="1"/>
          </p:cNvPicPr>
          <p:nvPr/>
        </p:nvPicPr>
        <p:blipFill>
          <a:blip r:embed="rId4"/>
          <a:stretch>
            <a:fillRect/>
          </a:stretch>
        </p:blipFill>
        <p:spPr>
          <a:xfrm>
            <a:off x="49127" y="3910973"/>
            <a:ext cx="798645" cy="804742"/>
          </a:xfrm>
          <a:prstGeom prst="rect">
            <a:avLst/>
          </a:prstGeom>
        </p:spPr>
      </p:pic>
      <p:pic>
        <p:nvPicPr>
          <p:cNvPr id="14" name="Picture 13">
            <a:extLst>
              <a:ext uri="{FF2B5EF4-FFF2-40B4-BE49-F238E27FC236}">
                <a16:creationId xmlns:a16="http://schemas.microsoft.com/office/drawing/2014/main" id="{78D769F6-A969-7267-153F-FA2B2999EC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133" y="3999082"/>
            <a:ext cx="751378" cy="586075"/>
          </a:xfrm>
          <a:prstGeom prst="rect">
            <a:avLst/>
          </a:prstGeom>
        </p:spPr>
      </p:pic>
      <p:pic>
        <p:nvPicPr>
          <p:cNvPr id="15" name="Picture 14">
            <a:extLst>
              <a:ext uri="{FF2B5EF4-FFF2-40B4-BE49-F238E27FC236}">
                <a16:creationId xmlns:a16="http://schemas.microsoft.com/office/drawing/2014/main" id="{40274074-8A93-04FE-1E35-BB8A10C94B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325" y="4898742"/>
            <a:ext cx="1227536" cy="1225490"/>
          </a:xfrm>
          <a:prstGeom prst="rect">
            <a:avLst/>
          </a:prstGeom>
        </p:spPr>
      </p:pic>
      <p:pic>
        <p:nvPicPr>
          <p:cNvPr id="16" name="Picture 15" descr="Logo&#10;&#10;Description automatically generated">
            <a:extLst>
              <a:ext uri="{FF2B5EF4-FFF2-40B4-BE49-F238E27FC236}">
                <a16:creationId xmlns:a16="http://schemas.microsoft.com/office/drawing/2014/main" id="{68ACC08C-3D23-1C6E-9410-7FCF10E4C0D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8258" y="2794049"/>
            <a:ext cx="1227536" cy="1141665"/>
          </a:xfrm>
          <a:prstGeom prst="rect">
            <a:avLst/>
          </a:prstGeom>
        </p:spPr>
      </p:pic>
    </p:spTree>
    <p:extLst>
      <p:ext uri="{BB962C8B-B14F-4D97-AF65-F5344CB8AC3E}">
        <p14:creationId xmlns:p14="http://schemas.microsoft.com/office/powerpoint/2010/main" val="1477727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1817693" y="344341"/>
            <a:ext cx="6070263" cy="669914"/>
          </a:xfrm>
          <a:prstGeom prst="rect">
            <a:avLst/>
          </a:prstGeom>
          <a:noFill/>
          <a:ln w="9525">
            <a:noFill/>
            <a:miter lim="800000"/>
            <a:headEnd/>
            <a:tailEnd/>
          </a:ln>
          <a:effectLst/>
        </p:spPr>
        <p:txBody>
          <a:bodyPr wrap="square" anchor="ctr">
            <a:noAutofit/>
          </a:bodyPr>
          <a:lstStyle/>
          <a:p>
            <a:pPr algn="ctr">
              <a:tabLst>
                <a:tab pos="1200150" algn="l"/>
                <a:tab pos="2657475" algn="l"/>
              </a:tabLst>
            </a:pPr>
            <a:r>
              <a:rPr lang="en-US" sz="2400" b="1" dirty="0"/>
              <a:t>MET / METL Review Process</a:t>
            </a:r>
          </a:p>
          <a:p>
            <a:pPr algn="ctr">
              <a:tabLst>
                <a:tab pos="1200150" algn="l"/>
                <a:tab pos="2657475" algn="l"/>
              </a:tabLst>
            </a:pPr>
            <a:r>
              <a:rPr lang="en-US" sz="2000" b="1" dirty="0"/>
              <a:t>Review Coordination &amp; Timelines of</a:t>
            </a:r>
          </a:p>
          <a:p>
            <a:pPr algn="ctr">
              <a:tabLst>
                <a:tab pos="1200150" algn="l"/>
                <a:tab pos="2657475" algn="l"/>
              </a:tabLst>
            </a:pPr>
            <a:r>
              <a:rPr lang="en-US" sz="2000" b="1" dirty="0"/>
              <a:t>Developed Deliverables to Implementation</a:t>
            </a:r>
          </a:p>
          <a:p>
            <a:pPr algn="ctr">
              <a:tabLst>
                <a:tab pos="1200150" algn="l"/>
                <a:tab pos="2657475" algn="l"/>
              </a:tabLst>
            </a:pPr>
            <a:endParaRPr lang="en-US" sz="2400" b="1" dirty="0"/>
          </a:p>
        </p:txBody>
      </p:sp>
      <p:sp>
        <p:nvSpPr>
          <p:cNvPr id="20" name="Rectangle 19"/>
          <p:cNvSpPr/>
          <p:nvPr/>
        </p:nvSpPr>
        <p:spPr>
          <a:xfrm>
            <a:off x="4174802" y="1488568"/>
            <a:ext cx="4875881" cy="4867782"/>
          </a:xfrm>
          <a:prstGeom prst="rect">
            <a:avLst/>
          </a:prstGeom>
          <a:solidFill>
            <a:schemeClr val="bg1"/>
          </a:solidFill>
          <a:ln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900" b="1" u="sng" dirty="0">
                <a:solidFill>
                  <a:schemeClr val="tx1"/>
                </a:solidFill>
                <a:latin typeface="Arial" panose="020B0604020202020204" pitchFamily="34" charset="0"/>
                <a:cs typeface="Arial" panose="020B0604020202020204" pitchFamily="34" charset="0"/>
              </a:rPr>
              <a:t>90 Days</a:t>
            </a:r>
            <a:r>
              <a:rPr lang="en-US" sz="900" b="1" dirty="0">
                <a:solidFill>
                  <a:schemeClr val="tx1"/>
                </a:solidFill>
                <a:latin typeface="Arial" panose="020B0604020202020204" pitchFamily="34" charset="0"/>
                <a:cs typeface="Arial" panose="020B0604020202020204" pitchFamily="34" charset="0"/>
              </a:rPr>
              <a:t>:  TFSD MCTL/METL Branch contacts Principal Advisor org and TECOM to identify Lead AOs to assist with METL Review and coordinate required METL review info for Calling MSG released via DON-ETMS2.</a:t>
            </a:r>
          </a:p>
          <a:p>
            <a:endParaRPr lang="en-US" sz="900" b="1" dirty="0">
              <a:solidFill>
                <a:schemeClr val="tx1"/>
              </a:solidFill>
              <a:latin typeface="Arial" panose="020B0604020202020204" pitchFamily="34" charset="0"/>
              <a:cs typeface="Arial" panose="020B0604020202020204" pitchFamily="34" charset="0"/>
            </a:endParaRPr>
          </a:p>
          <a:p>
            <a:r>
              <a:rPr lang="en-US" sz="900" b="1" u="sng" dirty="0">
                <a:solidFill>
                  <a:schemeClr val="tx1"/>
                </a:solidFill>
                <a:latin typeface="Arial" panose="020B0604020202020204" pitchFamily="34" charset="0"/>
                <a:cs typeface="Arial" panose="020B0604020202020204" pitchFamily="34" charset="0"/>
              </a:rPr>
              <a:t>80-60 Days</a:t>
            </a:r>
            <a:r>
              <a:rPr lang="en-US" sz="900" b="1" dirty="0">
                <a:solidFill>
                  <a:schemeClr val="tx1"/>
                </a:solidFill>
                <a:latin typeface="Arial" panose="020B0604020202020204" pitchFamily="34" charset="0"/>
                <a:cs typeface="Arial" panose="020B0604020202020204" pitchFamily="34" charset="0"/>
              </a:rPr>
              <a:t>:  TFSD MCTL/METL Branch establishes MSOutlook TEAMS site as repository for review RAHs, current METs/METL and products, leveling info, etc. </a:t>
            </a:r>
          </a:p>
          <a:p>
            <a:endParaRPr lang="en-US" sz="900" b="1" dirty="0">
              <a:solidFill>
                <a:schemeClr val="tx1"/>
              </a:solidFill>
              <a:latin typeface="Arial" panose="020B0604020202020204" pitchFamily="34" charset="0"/>
              <a:cs typeface="Arial" panose="020B0604020202020204" pitchFamily="34" charset="0"/>
            </a:endParaRPr>
          </a:p>
          <a:p>
            <a:r>
              <a:rPr lang="en-US" sz="900" b="1" u="sng" dirty="0">
                <a:solidFill>
                  <a:schemeClr val="tx1"/>
                </a:solidFill>
                <a:latin typeface="Arial" panose="020B0604020202020204" pitchFamily="34" charset="0"/>
                <a:cs typeface="Arial" panose="020B0604020202020204" pitchFamily="34" charset="0"/>
              </a:rPr>
              <a:t>60-30 Days</a:t>
            </a:r>
            <a:r>
              <a:rPr lang="en-US" sz="900" b="1" dirty="0">
                <a:solidFill>
                  <a:schemeClr val="tx1"/>
                </a:solidFill>
                <a:latin typeface="Arial" panose="020B0604020202020204" pitchFamily="34" charset="0"/>
                <a:cs typeface="Arial" panose="020B0604020202020204" pitchFamily="34" charset="0"/>
              </a:rPr>
              <a:t>:</a:t>
            </a:r>
            <a:r>
              <a:rPr lang="en-US" sz="900" b="1" dirty="0">
                <a:solidFill>
                  <a:prstClr val="black"/>
                </a:solidFill>
                <a:latin typeface="Arial" panose="020B0604020202020204" pitchFamily="34" charset="0"/>
                <a:cs typeface="Arial" panose="020B0604020202020204" pitchFamily="34" charset="0"/>
              </a:rPr>
              <a:t>  Attendees informs TFSD MCTL/METL Branch participation intent; Roster.  </a:t>
            </a:r>
            <a:endParaRPr lang="en-US" sz="900" b="1" dirty="0">
              <a:solidFill>
                <a:schemeClr val="tx1"/>
              </a:solidFill>
              <a:latin typeface="Arial" panose="020B0604020202020204" pitchFamily="34" charset="0"/>
              <a:cs typeface="Arial" panose="020B0604020202020204" pitchFamily="34" charset="0"/>
            </a:endParaRPr>
          </a:p>
          <a:p>
            <a:endParaRPr lang="en-US" sz="900" b="1" dirty="0">
              <a:solidFill>
                <a:schemeClr val="tx1"/>
              </a:solidFill>
              <a:latin typeface="Arial" panose="020B0604020202020204" pitchFamily="34" charset="0"/>
              <a:cs typeface="Arial" panose="020B0604020202020204" pitchFamily="34" charset="0"/>
            </a:endParaRPr>
          </a:p>
          <a:p>
            <a:r>
              <a:rPr lang="en-US" sz="900" b="1" u="sng" dirty="0">
                <a:solidFill>
                  <a:schemeClr val="tx1"/>
                </a:solidFill>
                <a:latin typeface="Arial" panose="020B0604020202020204" pitchFamily="34" charset="0"/>
                <a:cs typeface="Arial" panose="020B0604020202020204" pitchFamily="34" charset="0"/>
              </a:rPr>
              <a:t>1-5 Days METL WG</a:t>
            </a:r>
            <a:r>
              <a:rPr lang="en-US" sz="900" b="1" dirty="0">
                <a:solidFill>
                  <a:schemeClr val="tx1"/>
                </a:solidFill>
                <a:latin typeface="Arial" panose="020B0604020202020204" pitchFamily="34" charset="0"/>
                <a:cs typeface="Arial" panose="020B0604020202020204" pitchFamily="34" charset="0"/>
              </a:rPr>
              <a:t>:  TFSD MCTL/METL Branch provides review leveling.  Lead Stakeholder AO provides leadership guidance for review.  Breakout WG established if required.  </a:t>
            </a:r>
          </a:p>
          <a:p>
            <a:endParaRPr lang="en-US" sz="900" b="1" dirty="0">
              <a:solidFill>
                <a:schemeClr val="tx1"/>
              </a:solidFill>
              <a:latin typeface="Arial" panose="020B0604020202020204" pitchFamily="34" charset="0"/>
              <a:cs typeface="Arial" panose="020B0604020202020204" pitchFamily="34" charset="0"/>
            </a:endParaRPr>
          </a:p>
          <a:p>
            <a:r>
              <a:rPr lang="en-US" sz="900" b="1" u="sng" dirty="0">
                <a:solidFill>
                  <a:schemeClr val="tx1"/>
                </a:solidFill>
                <a:latin typeface="Arial" panose="020B0604020202020204" pitchFamily="34" charset="0"/>
                <a:cs typeface="Arial" panose="020B0604020202020204" pitchFamily="34" charset="0"/>
              </a:rPr>
              <a:t>7-10 Days Post METL WG</a:t>
            </a:r>
            <a:r>
              <a:rPr lang="en-US" sz="900" b="1" dirty="0">
                <a:solidFill>
                  <a:schemeClr val="tx1"/>
                </a:solidFill>
                <a:latin typeface="Arial" panose="020B0604020202020204" pitchFamily="34" charset="0"/>
                <a:cs typeface="Arial" panose="020B0604020202020204" pitchFamily="34" charset="0"/>
              </a:rPr>
              <a:t>:  Developed products reviewed by stakeholders for additional refinements.  Final refinements provided to TFSD MCTL/METL Branch for institutional staffing.</a:t>
            </a:r>
          </a:p>
          <a:p>
            <a:endParaRPr lang="en-US" sz="900" b="1" dirty="0">
              <a:solidFill>
                <a:schemeClr val="tx1"/>
              </a:solidFill>
              <a:latin typeface="Arial" panose="020B0604020202020204" pitchFamily="34" charset="0"/>
              <a:cs typeface="Arial" panose="020B0604020202020204" pitchFamily="34" charset="0"/>
            </a:endParaRPr>
          </a:p>
          <a:p>
            <a:pPr lvl="1"/>
            <a:r>
              <a:rPr lang="en-US" sz="900" b="1" dirty="0">
                <a:solidFill>
                  <a:schemeClr val="tx1"/>
                </a:solidFill>
                <a:latin typeface="Arial" panose="020B0604020202020204" pitchFamily="34" charset="0"/>
                <a:cs typeface="Arial" panose="020B0604020202020204" pitchFamily="34" charset="0"/>
              </a:rPr>
              <a:t>14 Working Days:  O6 Level staffing via DON ETMS2 conducted. </a:t>
            </a:r>
          </a:p>
          <a:p>
            <a:pPr lvl="1"/>
            <a:endParaRPr lang="en-US" sz="900" b="1" dirty="0">
              <a:solidFill>
                <a:schemeClr val="tx1"/>
              </a:solidFill>
              <a:latin typeface="Arial" panose="020B0604020202020204" pitchFamily="34" charset="0"/>
              <a:cs typeface="Arial" panose="020B0604020202020204" pitchFamily="34" charset="0"/>
            </a:endParaRPr>
          </a:p>
          <a:p>
            <a:pPr lvl="1"/>
            <a:r>
              <a:rPr lang="en-US" sz="900" b="1" dirty="0">
                <a:solidFill>
                  <a:schemeClr val="tx1"/>
                </a:solidFill>
                <a:latin typeface="Arial" panose="020B0604020202020204" pitchFamily="34" charset="0"/>
                <a:cs typeface="Arial" panose="020B0604020202020204" pitchFamily="34" charset="0"/>
              </a:rPr>
              <a:t>14 Working Days:  Adjudicates of O6 level comments.  </a:t>
            </a:r>
          </a:p>
          <a:p>
            <a:pPr lvl="1"/>
            <a:endParaRPr lang="en-US" sz="900" b="1" dirty="0">
              <a:solidFill>
                <a:schemeClr val="tx1"/>
              </a:solidFill>
              <a:latin typeface="Arial" panose="020B0604020202020204" pitchFamily="34" charset="0"/>
              <a:cs typeface="Arial" panose="020B0604020202020204" pitchFamily="34" charset="0"/>
            </a:endParaRPr>
          </a:p>
          <a:p>
            <a:pPr lvl="1"/>
            <a:r>
              <a:rPr lang="en-US" sz="900" b="1" dirty="0">
                <a:solidFill>
                  <a:schemeClr val="tx1"/>
                </a:solidFill>
                <a:latin typeface="Arial" panose="020B0604020202020204" pitchFamily="34" charset="0"/>
                <a:cs typeface="Arial" panose="020B0604020202020204" pitchFamily="34" charset="0"/>
              </a:rPr>
              <a:t>14 Working Days:  GO Level staffing via DON ETMS2 conducted. </a:t>
            </a:r>
          </a:p>
          <a:p>
            <a:pPr lvl="1"/>
            <a:endParaRPr lang="en-US" sz="900" b="1" dirty="0">
              <a:solidFill>
                <a:schemeClr val="tx1"/>
              </a:solidFill>
              <a:latin typeface="Arial" panose="020B0604020202020204" pitchFamily="34" charset="0"/>
              <a:cs typeface="Arial" panose="020B0604020202020204" pitchFamily="34" charset="0"/>
            </a:endParaRPr>
          </a:p>
          <a:p>
            <a:pPr lvl="1"/>
            <a:r>
              <a:rPr lang="en-US" sz="900" b="1" dirty="0">
                <a:solidFill>
                  <a:schemeClr val="tx1"/>
                </a:solidFill>
                <a:latin typeface="Arial" panose="020B0604020202020204" pitchFamily="34" charset="0"/>
                <a:cs typeface="Arial" panose="020B0604020202020204" pitchFamily="34" charset="0"/>
              </a:rPr>
              <a:t>14 Working Days:  Adjudication of GO level comments. </a:t>
            </a:r>
          </a:p>
          <a:p>
            <a:endParaRPr lang="en-US" sz="900" b="1" dirty="0">
              <a:solidFill>
                <a:schemeClr val="tx1"/>
              </a:solidFill>
              <a:latin typeface="Arial" panose="020B0604020202020204" pitchFamily="34" charset="0"/>
              <a:cs typeface="Arial" panose="020B0604020202020204" pitchFamily="34" charset="0"/>
            </a:endParaRPr>
          </a:p>
          <a:p>
            <a:r>
              <a:rPr lang="en-US" sz="900" b="1" dirty="0">
                <a:solidFill>
                  <a:schemeClr val="tx1"/>
                </a:solidFill>
                <a:latin typeface="Arial" panose="020B0604020202020204" pitchFamily="34" charset="0"/>
                <a:cs typeface="Arial" panose="020B0604020202020204" pitchFamily="34" charset="0"/>
              </a:rPr>
              <a:t>TFSD prepares Decision Memorandum for DC CD&amp;I validation of METL products. </a:t>
            </a:r>
          </a:p>
          <a:p>
            <a:pPr marL="171450" indent="-171450">
              <a:buFont typeface="Arial" panose="020B0604020202020204" pitchFamily="34" charset="0"/>
              <a:buChar char="•"/>
            </a:pPr>
            <a:r>
              <a:rPr lang="en-US" sz="900" b="1" dirty="0">
                <a:solidFill>
                  <a:schemeClr val="tx1"/>
                </a:solidFill>
                <a:latin typeface="Arial" panose="020B0604020202020204" pitchFamily="34" charset="0"/>
                <a:cs typeface="Arial" panose="020B0604020202020204" pitchFamily="34" charset="0"/>
              </a:rPr>
              <a:t>METL data modifications made within MCTIMS for immediate interface to DRRS.  </a:t>
            </a:r>
          </a:p>
          <a:p>
            <a:pPr marL="171450" indent="-171450">
              <a:buFont typeface="Arial" panose="020B0604020202020204" pitchFamily="34" charset="0"/>
              <a:buChar char="•"/>
            </a:pPr>
            <a:r>
              <a:rPr lang="en-US" sz="900" b="1" dirty="0">
                <a:solidFill>
                  <a:schemeClr val="tx1"/>
                </a:solidFill>
                <a:latin typeface="Arial" panose="020B0604020202020204" pitchFamily="34" charset="0"/>
                <a:cs typeface="Arial" panose="020B0604020202020204" pitchFamily="34" charset="0"/>
              </a:rPr>
              <a:t>MCTL/METL Branch coordinates captured CMOS and MEE change recommendations, if any, with TFSD MAGTF Branch sections and PP&amp;O POR.</a:t>
            </a:r>
          </a:p>
          <a:p>
            <a:pPr marL="171450" indent="-171450">
              <a:buFont typeface="Arial" panose="020B0604020202020204" pitchFamily="34" charset="0"/>
              <a:buChar char="•"/>
            </a:pPr>
            <a:r>
              <a:rPr lang="en-US" sz="900" b="1" dirty="0">
                <a:solidFill>
                  <a:schemeClr val="tx1"/>
                </a:solidFill>
                <a:latin typeface="Arial" panose="020B0604020202020204" pitchFamily="34" charset="0"/>
                <a:cs typeface="Arial" panose="020B0604020202020204" pitchFamily="34" charset="0"/>
              </a:rPr>
              <a:t>MCTL/METL Branch provides TECOM MET/METL approval status allowing necessary community training events and T&amp;R manual refinements to proceed.</a:t>
            </a:r>
          </a:p>
        </p:txBody>
      </p:sp>
      <p:sp>
        <p:nvSpPr>
          <p:cNvPr id="24" name="Right Arrow 23"/>
          <p:cNvSpPr/>
          <p:nvPr/>
        </p:nvSpPr>
        <p:spPr>
          <a:xfrm rot="10800000" flipH="1">
            <a:off x="1889608" y="1853692"/>
            <a:ext cx="427768" cy="283803"/>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31" name="Rectangle 3"/>
          <p:cNvSpPr>
            <a:spLocks noChangeArrowheads="1"/>
          </p:cNvSpPr>
          <p:nvPr/>
        </p:nvSpPr>
        <p:spPr bwMode="auto">
          <a:xfrm>
            <a:off x="2364609" y="1739396"/>
            <a:ext cx="1629320" cy="398100"/>
          </a:xfrm>
          <a:prstGeom prst="rect">
            <a:avLst/>
          </a:prstGeom>
          <a:solidFill>
            <a:schemeClr val="accent3">
              <a:lumMod val="60000"/>
              <a:lumOff val="40000"/>
              <a:alpha val="80000"/>
            </a:schemeClr>
          </a:solidFill>
          <a:ln w="25400" algn="ctr">
            <a:solidFill>
              <a:schemeClr val="tx1"/>
            </a:solidFill>
            <a:round/>
            <a:headEnd/>
            <a:tailEnd/>
          </a:ln>
        </p:spPr>
        <p:txBody>
          <a:bodyPr wrap="none" lIns="34288" tIns="34288" rIns="68575" bIns="34288" anchor="ctr"/>
          <a:lstStyle/>
          <a:p>
            <a:pPr algn="ctr">
              <a:tabLst>
                <a:tab pos="1200150" algn="l"/>
                <a:tab pos="2657475" algn="l"/>
              </a:tabLst>
            </a:pPr>
            <a:r>
              <a:rPr lang="en-US" b="1" dirty="0"/>
              <a:t>CD&amp;I CDD TFSD</a:t>
            </a:r>
          </a:p>
          <a:p>
            <a:pPr algn="ctr">
              <a:tabLst>
                <a:tab pos="1200150" algn="l"/>
                <a:tab pos="2657475" algn="l"/>
              </a:tabLst>
            </a:pPr>
            <a:r>
              <a:rPr lang="en-US" b="1" dirty="0"/>
              <a:t>MCTL/METL Branch</a:t>
            </a:r>
          </a:p>
        </p:txBody>
      </p:sp>
      <p:pic>
        <p:nvPicPr>
          <p:cNvPr id="35" name="Picture 34"/>
          <p:cNvPicPr>
            <a:picLocks noChangeAspect="1"/>
          </p:cNvPicPr>
          <p:nvPr/>
        </p:nvPicPr>
        <p:blipFill>
          <a:blip r:embed="rId3"/>
          <a:stretch>
            <a:fillRect/>
          </a:stretch>
        </p:blipFill>
        <p:spPr>
          <a:xfrm>
            <a:off x="217789" y="2504578"/>
            <a:ext cx="1600289" cy="2006800"/>
          </a:xfrm>
          <a:prstGeom prst="rect">
            <a:avLst/>
          </a:prstGeom>
          <a:ln w="28575">
            <a:solidFill>
              <a:schemeClr val="tx1"/>
            </a:solidFill>
          </a:ln>
        </p:spPr>
      </p:pic>
      <p:sp>
        <p:nvSpPr>
          <p:cNvPr id="38" name="Rectangle 3"/>
          <p:cNvSpPr>
            <a:spLocks noChangeArrowheads="1"/>
          </p:cNvSpPr>
          <p:nvPr/>
        </p:nvSpPr>
        <p:spPr bwMode="auto">
          <a:xfrm>
            <a:off x="2357812" y="2782645"/>
            <a:ext cx="1628549" cy="576940"/>
          </a:xfrm>
          <a:prstGeom prst="rect">
            <a:avLst/>
          </a:prstGeom>
          <a:solidFill>
            <a:schemeClr val="accent3">
              <a:lumMod val="60000"/>
              <a:lumOff val="40000"/>
              <a:alpha val="80000"/>
            </a:schemeClr>
          </a:solidFill>
          <a:ln w="25400" algn="ctr">
            <a:solidFill>
              <a:schemeClr val="tx1"/>
            </a:solidFill>
            <a:round/>
            <a:headEnd/>
            <a:tailEnd/>
          </a:ln>
        </p:spPr>
        <p:txBody>
          <a:bodyPr wrap="none" lIns="34288" tIns="34288" rIns="68575" bIns="34288" anchor="ctr"/>
          <a:lstStyle/>
          <a:p>
            <a:pPr algn="ctr">
              <a:tabLst>
                <a:tab pos="1200150" algn="l"/>
                <a:tab pos="2657475" algn="l"/>
              </a:tabLst>
            </a:pPr>
            <a:r>
              <a:rPr lang="en-US" b="1" dirty="0"/>
              <a:t>Stakeholders</a:t>
            </a:r>
          </a:p>
          <a:p>
            <a:pPr algn="ctr">
              <a:tabLst>
                <a:tab pos="1200150" algn="l"/>
                <a:tab pos="2657475" algn="l"/>
              </a:tabLst>
            </a:pPr>
            <a:r>
              <a:rPr lang="en-US" b="1" dirty="0"/>
              <a:t>PP&amp;O, AVN, I&amp;L, DC I,</a:t>
            </a:r>
          </a:p>
          <a:p>
            <a:pPr algn="ctr">
              <a:tabLst>
                <a:tab pos="1200150" algn="l"/>
                <a:tab pos="2657475" algn="l"/>
              </a:tabLst>
            </a:pPr>
            <a:r>
              <a:rPr lang="en-US" b="1" dirty="0"/>
              <a:t>SE / MCICOM</a:t>
            </a:r>
          </a:p>
        </p:txBody>
      </p:sp>
      <p:sp>
        <p:nvSpPr>
          <p:cNvPr id="39" name="Rectangle 3"/>
          <p:cNvSpPr>
            <a:spLocks noChangeArrowheads="1"/>
          </p:cNvSpPr>
          <p:nvPr/>
        </p:nvSpPr>
        <p:spPr bwMode="auto">
          <a:xfrm>
            <a:off x="2418133" y="5000254"/>
            <a:ext cx="1611153" cy="457204"/>
          </a:xfrm>
          <a:prstGeom prst="rect">
            <a:avLst/>
          </a:prstGeom>
          <a:solidFill>
            <a:schemeClr val="accent3">
              <a:lumMod val="60000"/>
              <a:lumOff val="40000"/>
              <a:alpha val="80000"/>
            </a:schemeClr>
          </a:solidFill>
          <a:ln w="25400" algn="ctr">
            <a:solidFill>
              <a:schemeClr val="tx1"/>
            </a:solidFill>
            <a:round/>
            <a:headEnd/>
            <a:tailEnd/>
          </a:ln>
        </p:spPr>
        <p:txBody>
          <a:bodyPr wrap="none" lIns="34288" tIns="34288" rIns="68575" bIns="34288" anchor="ctr"/>
          <a:lstStyle/>
          <a:p>
            <a:pPr algn="ctr">
              <a:tabLst>
                <a:tab pos="1200150" algn="l"/>
                <a:tab pos="2657475" algn="l"/>
              </a:tabLst>
            </a:pPr>
            <a:r>
              <a:rPr lang="en-US" b="1" dirty="0"/>
              <a:t>FMF Units</a:t>
            </a:r>
          </a:p>
        </p:txBody>
      </p:sp>
      <p:sp>
        <p:nvSpPr>
          <p:cNvPr id="40" name="Rectangle 3"/>
          <p:cNvSpPr>
            <a:spLocks noChangeArrowheads="1"/>
          </p:cNvSpPr>
          <p:nvPr/>
        </p:nvSpPr>
        <p:spPr bwMode="auto">
          <a:xfrm>
            <a:off x="2390702" y="3980870"/>
            <a:ext cx="1628549" cy="398099"/>
          </a:xfrm>
          <a:prstGeom prst="rect">
            <a:avLst/>
          </a:prstGeom>
          <a:solidFill>
            <a:schemeClr val="accent3">
              <a:lumMod val="60000"/>
              <a:lumOff val="40000"/>
              <a:alpha val="80000"/>
            </a:schemeClr>
          </a:solidFill>
          <a:ln w="25400" algn="ctr">
            <a:solidFill>
              <a:schemeClr val="tx1"/>
            </a:solidFill>
            <a:round/>
            <a:headEnd/>
            <a:tailEnd/>
          </a:ln>
        </p:spPr>
        <p:txBody>
          <a:bodyPr wrap="none" lIns="34288" tIns="34288" rIns="68575" bIns="34288" anchor="ctr"/>
          <a:lstStyle/>
          <a:p>
            <a:pPr algn="ctr">
              <a:tabLst>
                <a:tab pos="1200150" algn="l"/>
                <a:tab pos="2657475" algn="l"/>
              </a:tabLst>
            </a:pPr>
            <a:r>
              <a:rPr lang="en-US" b="1" dirty="0"/>
              <a:t>TECOM</a:t>
            </a:r>
          </a:p>
        </p:txBody>
      </p:sp>
      <p:sp>
        <p:nvSpPr>
          <p:cNvPr id="13" name="Rectangle 3"/>
          <p:cNvSpPr>
            <a:spLocks noChangeArrowheads="1"/>
          </p:cNvSpPr>
          <p:nvPr/>
        </p:nvSpPr>
        <p:spPr bwMode="auto">
          <a:xfrm>
            <a:off x="2427277" y="6058340"/>
            <a:ext cx="1628549" cy="328006"/>
          </a:xfrm>
          <a:prstGeom prst="rect">
            <a:avLst/>
          </a:prstGeom>
          <a:solidFill>
            <a:schemeClr val="accent3">
              <a:lumMod val="60000"/>
              <a:lumOff val="40000"/>
              <a:alpha val="80000"/>
            </a:schemeClr>
          </a:solidFill>
          <a:ln w="25400" algn="ctr">
            <a:solidFill>
              <a:schemeClr val="tx1"/>
            </a:solidFill>
            <a:round/>
            <a:headEnd/>
            <a:tailEnd/>
          </a:ln>
        </p:spPr>
        <p:txBody>
          <a:bodyPr wrap="none" lIns="34288" tIns="34288" rIns="68575" bIns="34288" anchor="ctr"/>
          <a:lstStyle/>
          <a:p>
            <a:pPr algn="ctr">
              <a:tabLst>
                <a:tab pos="1200150" algn="l"/>
                <a:tab pos="2657475" algn="l"/>
              </a:tabLst>
            </a:pPr>
            <a:r>
              <a:rPr lang="en-US" b="1" dirty="0"/>
              <a:t>PP&amp;O Readiness</a:t>
            </a:r>
          </a:p>
        </p:txBody>
      </p:sp>
      <p:sp>
        <p:nvSpPr>
          <p:cNvPr id="14" name="Rectangle 3"/>
          <p:cNvSpPr>
            <a:spLocks noChangeArrowheads="1"/>
          </p:cNvSpPr>
          <p:nvPr/>
        </p:nvSpPr>
        <p:spPr bwMode="auto">
          <a:xfrm>
            <a:off x="217404" y="1739395"/>
            <a:ext cx="1601060" cy="654483"/>
          </a:xfrm>
          <a:prstGeom prst="rect">
            <a:avLst/>
          </a:prstGeom>
          <a:solidFill>
            <a:schemeClr val="accent3">
              <a:lumMod val="60000"/>
              <a:lumOff val="40000"/>
              <a:alpha val="80000"/>
            </a:schemeClr>
          </a:solidFill>
          <a:ln w="25400" algn="ctr">
            <a:solidFill>
              <a:schemeClr val="tx1"/>
            </a:solidFill>
            <a:round/>
            <a:headEnd/>
            <a:tailEnd/>
          </a:ln>
        </p:spPr>
        <p:txBody>
          <a:bodyPr wrap="none" lIns="25716" tIns="25716" rIns="51431" bIns="25716" anchor="ctr"/>
          <a:lstStyle/>
          <a:p>
            <a:pPr algn="ctr">
              <a:tabLst>
                <a:tab pos="900113" algn="l"/>
                <a:tab pos="1993106" algn="l"/>
              </a:tabLst>
            </a:pPr>
            <a:r>
              <a:rPr lang="en-US" sz="900" b="1" dirty="0">
                <a:solidFill>
                  <a:prstClr val="black"/>
                </a:solidFill>
              </a:rPr>
              <a:t>CD&amp;I  MARADMIN</a:t>
            </a:r>
          </a:p>
          <a:p>
            <a:pPr algn="ctr">
              <a:tabLst>
                <a:tab pos="900113" algn="l"/>
                <a:tab pos="1993106" algn="l"/>
              </a:tabLst>
            </a:pPr>
            <a:r>
              <a:rPr lang="en-US" sz="900" b="1" dirty="0">
                <a:solidFill>
                  <a:prstClr val="black"/>
                </a:solidFill>
              </a:rPr>
              <a:t>FY METL / T&amp;R Manual </a:t>
            </a:r>
          </a:p>
          <a:p>
            <a:pPr algn="ctr">
              <a:tabLst>
                <a:tab pos="900113" algn="l"/>
                <a:tab pos="1993106" algn="l"/>
              </a:tabLst>
            </a:pPr>
            <a:r>
              <a:rPr lang="en-US" sz="900" b="1" dirty="0">
                <a:solidFill>
                  <a:prstClr val="black"/>
                </a:solidFill>
              </a:rPr>
              <a:t>Review Schedule</a:t>
            </a:r>
          </a:p>
        </p:txBody>
      </p:sp>
      <p:sp>
        <p:nvSpPr>
          <p:cNvPr id="3" name="Slide Number Placeholder 2"/>
          <p:cNvSpPr>
            <a:spLocks noGrp="1"/>
          </p:cNvSpPr>
          <p:nvPr>
            <p:ph type="sldNum" sz="quarter" idx="12"/>
          </p:nvPr>
        </p:nvSpPr>
        <p:spPr/>
        <p:txBody>
          <a:bodyPr/>
          <a:lstStyle/>
          <a:p>
            <a:fld id="{57D7F152-42F7-4C0B-ACE2-8696607C202E}" type="slidenum">
              <a:rPr lang="en-US" smtClean="0">
                <a:solidFill>
                  <a:schemeClr val="tx1"/>
                </a:solidFill>
              </a:rPr>
              <a:pPr/>
              <a:t>11</a:t>
            </a:fld>
            <a:endParaRPr lang="en-US" dirty="0">
              <a:solidFill>
                <a:schemeClr val="tx1"/>
              </a:solidFill>
            </a:endParaRPr>
          </a:p>
        </p:txBody>
      </p:sp>
      <p:sp>
        <p:nvSpPr>
          <p:cNvPr id="4" name="Right Arrow 23">
            <a:extLst>
              <a:ext uri="{FF2B5EF4-FFF2-40B4-BE49-F238E27FC236}">
                <a16:creationId xmlns:a16="http://schemas.microsoft.com/office/drawing/2014/main" id="{C924C5EE-EC2B-866D-99B9-6B4B6B814538}"/>
              </a:ext>
            </a:extLst>
          </p:cNvPr>
          <p:cNvSpPr/>
          <p:nvPr/>
        </p:nvSpPr>
        <p:spPr>
          <a:xfrm rot="16200000" flipH="1">
            <a:off x="2976548" y="2317982"/>
            <a:ext cx="513584" cy="281593"/>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6" name="Right Arrow 23">
            <a:extLst>
              <a:ext uri="{FF2B5EF4-FFF2-40B4-BE49-F238E27FC236}">
                <a16:creationId xmlns:a16="http://schemas.microsoft.com/office/drawing/2014/main" id="{CB706B42-6718-A623-85F4-C353B8483FF8}"/>
              </a:ext>
            </a:extLst>
          </p:cNvPr>
          <p:cNvSpPr/>
          <p:nvPr/>
        </p:nvSpPr>
        <p:spPr>
          <a:xfrm rot="16200000" flipH="1">
            <a:off x="2976548" y="3527701"/>
            <a:ext cx="513584" cy="28159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7" name="Right Arrow 23">
            <a:extLst>
              <a:ext uri="{FF2B5EF4-FFF2-40B4-BE49-F238E27FC236}">
                <a16:creationId xmlns:a16="http://schemas.microsoft.com/office/drawing/2014/main" id="{7707F0A3-5977-2565-78CA-FF53689DE38A}"/>
              </a:ext>
            </a:extLst>
          </p:cNvPr>
          <p:cNvSpPr/>
          <p:nvPr/>
        </p:nvSpPr>
        <p:spPr>
          <a:xfrm rot="16200000" flipH="1">
            <a:off x="2976548" y="4550544"/>
            <a:ext cx="513584" cy="28159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8" name="Right Arrow 23">
            <a:extLst>
              <a:ext uri="{FF2B5EF4-FFF2-40B4-BE49-F238E27FC236}">
                <a16:creationId xmlns:a16="http://schemas.microsoft.com/office/drawing/2014/main" id="{22124974-F586-D723-93EB-75CA0FF9034D}"/>
              </a:ext>
            </a:extLst>
          </p:cNvPr>
          <p:cNvSpPr/>
          <p:nvPr/>
        </p:nvSpPr>
        <p:spPr>
          <a:xfrm rot="16200000" flipH="1">
            <a:off x="2976548" y="5625574"/>
            <a:ext cx="513584" cy="28159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2" name="Rectangle 1">
            <a:extLst>
              <a:ext uri="{FF2B5EF4-FFF2-40B4-BE49-F238E27FC236}">
                <a16:creationId xmlns:a16="http://schemas.microsoft.com/office/drawing/2014/main" id="{48A7EFCD-6CDE-83EF-3906-EECD8D00B45F}"/>
              </a:ext>
            </a:extLst>
          </p:cNvPr>
          <p:cNvSpPr/>
          <p:nvPr/>
        </p:nvSpPr>
        <p:spPr>
          <a:xfrm>
            <a:off x="71806" y="4983719"/>
            <a:ext cx="2060110" cy="1384995"/>
          </a:xfrm>
          <a:prstGeom prst="rect">
            <a:avLst/>
          </a:prstGeom>
          <a:solidFill>
            <a:srgbClr val="FFFF00"/>
          </a:solidFill>
          <a:ln>
            <a:solidFill>
              <a:schemeClr val="tx1"/>
            </a:solidFill>
          </a:ln>
        </p:spPr>
        <p:txBody>
          <a:bodyPr wrap="square">
            <a:spAutoFit/>
          </a:bodyPr>
          <a:lstStyle/>
          <a:p>
            <a:pPr algn="ctr"/>
            <a:r>
              <a:rPr lang="en-US" sz="1200" b="1" dirty="0"/>
              <a:t>Annually coordinated with Principal Advisors and TECOM, the Schedule of FMF/unit MET/METL, Training Management Team, and T&amp;R Manual Reviews</a:t>
            </a:r>
            <a:endParaRPr lang="en-US" sz="1200" b="1" i="1" dirty="0"/>
          </a:p>
        </p:txBody>
      </p:sp>
      <p:sp>
        <p:nvSpPr>
          <p:cNvPr id="9" name="Right Arrow 23">
            <a:extLst>
              <a:ext uri="{FF2B5EF4-FFF2-40B4-BE49-F238E27FC236}">
                <a16:creationId xmlns:a16="http://schemas.microsoft.com/office/drawing/2014/main" id="{239108CE-E14D-7A3B-CD85-5A36ABA89213}"/>
              </a:ext>
            </a:extLst>
          </p:cNvPr>
          <p:cNvSpPr/>
          <p:nvPr/>
        </p:nvSpPr>
        <p:spPr>
          <a:xfrm rot="5400000" flipH="1">
            <a:off x="877257" y="4620088"/>
            <a:ext cx="321766" cy="283803"/>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Tree>
    <p:extLst>
      <p:ext uri="{BB962C8B-B14F-4D97-AF65-F5344CB8AC3E}">
        <p14:creationId xmlns:p14="http://schemas.microsoft.com/office/powerpoint/2010/main" val="619995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332" name="Group 76"/>
          <p:cNvGraphicFramePr>
            <a:graphicFrameLocks noGrp="1"/>
          </p:cNvGraphicFramePr>
          <p:nvPr>
            <p:ph idx="4294967295"/>
            <p:extLst>
              <p:ext uri="{D42A27DB-BD31-4B8C-83A1-F6EECF244321}">
                <p14:modId xmlns:p14="http://schemas.microsoft.com/office/powerpoint/2010/main" val="4230134122"/>
              </p:ext>
            </p:extLst>
          </p:nvPr>
        </p:nvGraphicFramePr>
        <p:xfrm>
          <a:off x="0" y="1219617"/>
          <a:ext cx="9144000" cy="3462492"/>
        </p:xfrm>
        <a:graphic>
          <a:graphicData uri="http://schemas.openxmlformats.org/drawingml/2006/table">
            <a:tbl>
              <a:tblPr/>
              <a:tblGrid>
                <a:gridCol w="1228725">
                  <a:extLst>
                    <a:ext uri="{9D8B030D-6E8A-4147-A177-3AD203B41FA5}">
                      <a16:colId xmlns:a16="http://schemas.microsoft.com/office/drawing/2014/main" val="20000"/>
                    </a:ext>
                  </a:extLst>
                </a:gridCol>
                <a:gridCol w="2350047">
                  <a:extLst>
                    <a:ext uri="{9D8B030D-6E8A-4147-A177-3AD203B41FA5}">
                      <a16:colId xmlns:a16="http://schemas.microsoft.com/office/drawing/2014/main" val="20001"/>
                    </a:ext>
                  </a:extLst>
                </a:gridCol>
                <a:gridCol w="2098128">
                  <a:extLst>
                    <a:ext uri="{9D8B030D-6E8A-4147-A177-3AD203B41FA5}">
                      <a16:colId xmlns:a16="http://schemas.microsoft.com/office/drawing/2014/main" val="20002"/>
                    </a:ext>
                  </a:extLst>
                </a:gridCol>
                <a:gridCol w="1689100">
                  <a:extLst>
                    <a:ext uri="{9D8B030D-6E8A-4147-A177-3AD203B41FA5}">
                      <a16:colId xmlns:a16="http://schemas.microsoft.com/office/drawing/2014/main" val="20003"/>
                    </a:ext>
                  </a:extLst>
                </a:gridCol>
                <a:gridCol w="1778000">
                  <a:extLst>
                    <a:ext uri="{9D8B030D-6E8A-4147-A177-3AD203B41FA5}">
                      <a16:colId xmlns:a16="http://schemas.microsoft.com/office/drawing/2014/main" val="20004"/>
                    </a:ext>
                  </a:extLst>
                </a:gridCol>
              </a:tblGrid>
              <a:tr h="2544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SUPPLIERS</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INPUTS</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PROCESS</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OUTPUTS</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CUSTOMERS</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extLst>
                  <a:ext uri="{0D108BD9-81ED-4DB2-BD59-A6C34878D82A}">
                    <a16:rowId xmlns:a16="http://schemas.microsoft.com/office/drawing/2014/main" val="10000"/>
                  </a:ext>
                </a:extLst>
              </a:tr>
              <a:tr h="2821205">
                <a:tc>
                  <a:txBody>
                    <a:bodyPr/>
                    <a:lstStyle/>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Units</a:t>
                      </a:r>
                    </a:p>
                    <a:p>
                      <a:pPr marL="111125" marR="0" lvl="0" indent="-111125" algn="l" defTabSz="914400" rtl="0" eaLnBrk="1" fontAlgn="base" latinLnBrk="0" hangingPunct="1">
                        <a:lnSpc>
                          <a:spcPct val="100000"/>
                        </a:lnSpc>
                        <a:spcBef>
                          <a:spcPct val="0"/>
                        </a:spcBef>
                        <a:spcAft>
                          <a:spcPct val="0"/>
                        </a:spcAft>
                        <a:buClrTx/>
                        <a:buSzTx/>
                        <a:buFontTx/>
                        <a:buChar char="•"/>
                        <a:tabLst/>
                      </a:pPr>
                      <a:endParaRPr kumimoji="0" lang="en-US" sz="1200" b="1" i="0" u="none" strike="noStrike" cap="none" normalizeH="0" baseline="0" dirty="0">
                        <a:ln>
                          <a:noFill/>
                        </a:ln>
                        <a:solidFill>
                          <a:schemeClr val="tx1"/>
                        </a:solidFill>
                        <a:effectLst/>
                        <a:latin typeface="Arial" charset="0"/>
                      </a:endParaRPr>
                    </a:p>
                    <a:p>
                      <a:pPr marL="111125" marR="0" lvl="0" indent="-111125" algn="l" defTabSz="914400" rtl="0" eaLnBrk="1" fontAlgn="base" latinLnBrk="0" hangingPunct="1">
                        <a:lnSpc>
                          <a:spcPct val="100000"/>
                        </a:lnSpc>
                        <a:spcBef>
                          <a:spcPct val="0"/>
                        </a:spcBef>
                        <a:spcAft>
                          <a:spcPct val="0"/>
                        </a:spcAft>
                        <a:buClrTx/>
                        <a:buSzTx/>
                        <a:buFontTx/>
                        <a:buChar char="•"/>
                        <a:tabLst/>
                      </a:pPr>
                      <a:endParaRPr kumimoji="0" lang="en-US" sz="1200" b="1" i="0" u="none" strike="noStrike" cap="none" normalizeH="0" baseline="0" dirty="0">
                        <a:ln>
                          <a:noFill/>
                        </a:ln>
                        <a:solidFill>
                          <a:schemeClr val="tx1"/>
                        </a:solidFill>
                        <a:effectLst/>
                        <a:latin typeface="Arial" charset="0"/>
                      </a:endParaRPr>
                    </a:p>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Installations</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Unit w/Designed Capability</a:t>
                      </a:r>
                    </a:p>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Mission Statement</a:t>
                      </a:r>
                    </a:p>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SE / Installation Support to the Warfighter</a:t>
                      </a:r>
                    </a:p>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MCTL Task/s</a:t>
                      </a:r>
                    </a:p>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USMC or Joint Doctrine</a:t>
                      </a:r>
                    </a:p>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T/O (MOS) &amp; T/E (MEE/PEI)</a:t>
                      </a:r>
                    </a:p>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Training Events (E-Coded  Individual/Collective)  Exercises and CERTS aligned to COI T&amp;R Manuals</a:t>
                      </a:r>
                    </a:p>
                    <a:p>
                      <a:pPr marL="111125" marR="0" lvl="0" indent="-111125"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DoDI – Installation Benchmark and/or Title X Requirements</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rowSpan="2">
                  <a:txBody>
                    <a:bodyPr/>
                    <a:lstStyle/>
                    <a:p>
                      <a:pPr marL="117475" marR="0" lvl="0" indent="-117475" algn="l" defTabSz="117475" rtl="0" eaLnBrk="1" fontAlgn="base" latinLnBrk="0" hangingPunct="1">
                        <a:lnSpc>
                          <a:spcPct val="8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Process Flowchart Below</a:t>
                      </a:r>
                    </a:p>
                    <a:p>
                      <a:pPr marL="117475" marR="0" lvl="0" indent="-117475" algn="l" defTabSz="117475" rtl="0" eaLnBrk="1" fontAlgn="base" latinLnBrk="0" hangingPunct="1">
                        <a:lnSpc>
                          <a:spcPct val="80000"/>
                        </a:lnSpc>
                        <a:spcBef>
                          <a:spcPct val="20000"/>
                        </a:spcBef>
                        <a:spcAft>
                          <a:spcPct val="0"/>
                        </a:spcAft>
                        <a:buClrTx/>
                        <a:buSzTx/>
                        <a:buFontTx/>
                        <a:buNone/>
                        <a:tabLst/>
                      </a:pPr>
                      <a:endParaRPr kumimoji="0" lang="en-US" sz="1200" b="1" i="0" u="none" strike="noStrike" cap="none" normalizeH="0" baseline="0" dirty="0">
                        <a:ln>
                          <a:noFill/>
                        </a:ln>
                        <a:solidFill>
                          <a:schemeClr val="tx1"/>
                        </a:solidFill>
                        <a:effectLst/>
                        <a:latin typeface="Arial" charset="0"/>
                      </a:endParaRPr>
                    </a:p>
                    <a:p>
                      <a:pPr marL="117475" marR="0" lvl="0" indent="-117475" algn="l" defTabSz="117475" rtl="0" eaLnBrk="1" fontAlgn="base" latinLnBrk="0" hangingPunct="1">
                        <a:lnSpc>
                          <a:spcPct val="8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Policy Controls:</a:t>
                      </a:r>
                    </a:p>
                    <a:p>
                      <a:pPr marL="117475" marR="0" lvl="0" indent="-117475" algn="l" defTabSz="117475" rtl="0" eaLnBrk="1" fontAlgn="base" latinLnBrk="0" hangingPunct="1">
                        <a:lnSpc>
                          <a:spcPct val="80000"/>
                        </a:lnSpc>
                        <a:spcBef>
                          <a:spcPct val="20000"/>
                        </a:spcBef>
                        <a:spcAft>
                          <a:spcPct val="0"/>
                        </a:spcAft>
                        <a:buClrTx/>
                        <a:buSzTx/>
                        <a:buFont typeface="Arial" pitchFamily="34" charset="0"/>
                        <a:buChar char="•"/>
                        <a:tabLst/>
                        <a:defRPr/>
                      </a:pPr>
                      <a:r>
                        <a:rPr kumimoji="0" lang="en-US" sz="1200" b="1" i="0" u="none" strike="noStrike" cap="none" normalizeH="0" baseline="0" dirty="0">
                          <a:ln>
                            <a:noFill/>
                          </a:ln>
                          <a:solidFill>
                            <a:schemeClr val="tx1"/>
                          </a:solidFill>
                          <a:effectLst/>
                          <a:latin typeface="Arial" charset="0"/>
                        </a:rPr>
                        <a:t>DoD DRRS Enterprise Policies</a:t>
                      </a:r>
                    </a:p>
                    <a:p>
                      <a:pPr marL="117475" marR="0" lvl="0" indent="-117475" algn="l" defTabSz="117475" rtl="0" eaLnBrk="1" fontAlgn="base" latinLnBrk="0" hangingPunct="1">
                        <a:lnSpc>
                          <a:spcPct val="80000"/>
                        </a:lnSpc>
                        <a:spcBef>
                          <a:spcPct val="20000"/>
                        </a:spcBef>
                        <a:spcAft>
                          <a:spcPct val="0"/>
                        </a:spcAft>
                        <a:buClrTx/>
                        <a:buSzTx/>
                        <a:buFontTx/>
                        <a:buChar char="•"/>
                        <a:tabLst/>
                        <a:defRPr/>
                      </a:pPr>
                      <a:r>
                        <a:rPr kumimoji="0" lang="en-US" sz="1200" b="1" i="0" u="none" strike="noStrike" cap="none" normalizeH="0" baseline="0" dirty="0">
                          <a:ln>
                            <a:noFill/>
                          </a:ln>
                          <a:solidFill>
                            <a:schemeClr val="tx1"/>
                          </a:solidFill>
                          <a:effectLst/>
                          <a:latin typeface="Arial" charset="0"/>
                        </a:rPr>
                        <a:t>MCO 3000.13B DRRS</a:t>
                      </a:r>
                    </a:p>
                    <a:p>
                      <a:pPr marL="117475" marR="0" lvl="0" indent="-117475" algn="l" defTabSz="117475" rtl="0" eaLnBrk="1" fontAlgn="base" latinLnBrk="0" hangingPunct="1">
                        <a:lnSpc>
                          <a:spcPct val="80000"/>
                        </a:lnSpc>
                        <a:spcBef>
                          <a:spcPct val="20000"/>
                        </a:spcBef>
                        <a:spcAft>
                          <a:spcPct val="0"/>
                        </a:spcAft>
                        <a:buClrTx/>
                        <a:buSzTx/>
                        <a:buFontTx/>
                        <a:buChar char="•"/>
                        <a:tabLst/>
                        <a:defRPr/>
                      </a:pPr>
                      <a:r>
                        <a:rPr kumimoji="0" lang="en-US" sz="1200" b="1" i="0" u="none" strike="noStrike" cap="none" normalizeH="0" baseline="0" dirty="0">
                          <a:ln>
                            <a:noFill/>
                          </a:ln>
                          <a:solidFill>
                            <a:schemeClr val="tx1"/>
                          </a:solidFill>
                          <a:effectLst/>
                          <a:latin typeface="Arial" charset="0"/>
                        </a:rPr>
                        <a:t>MCO 3500.26B </a:t>
                      </a:r>
                      <a:r>
                        <a:rPr kumimoji="0" lang="en-US" sz="1200" b="1" i="0" u="none" strike="noStrike" cap="none" normalizeH="0" baseline="0" dirty="0">
                          <a:ln>
                            <a:noFill/>
                          </a:ln>
                          <a:solidFill>
                            <a:srgbClr val="669900"/>
                          </a:solidFill>
                          <a:effectLst/>
                          <a:latin typeface="Arial" charset="0"/>
                        </a:rPr>
                        <a:t>(MCTL)</a:t>
                      </a:r>
                    </a:p>
                    <a:p>
                      <a:pPr marL="117475" marR="0" lvl="0" indent="-117475" algn="l" defTabSz="117475" rtl="0" eaLnBrk="1" fontAlgn="base" latinLnBrk="0" hangingPunct="1">
                        <a:lnSpc>
                          <a:spcPct val="8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MCO 5311.1E (TFSP)</a:t>
                      </a:r>
                    </a:p>
                    <a:p>
                      <a:pPr marL="117475" marR="0" lvl="0" indent="-117475" algn="l" defTabSz="117475" rtl="0" eaLnBrk="1" fontAlgn="base" latinLnBrk="0" hangingPunct="1">
                        <a:lnSpc>
                          <a:spcPct val="8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MCO 3500.110 </a:t>
                      </a:r>
                      <a:r>
                        <a:rPr kumimoji="0" lang="en-US" sz="1200" b="1" i="0" u="none" strike="noStrike" cap="none" normalizeH="0" baseline="0" dirty="0">
                          <a:ln>
                            <a:noFill/>
                          </a:ln>
                          <a:solidFill>
                            <a:srgbClr val="669900"/>
                          </a:solidFill>
                          <a:effectLst/>
                          <a:latin typeface="Arial" charset="0"/>
                        </a:rPr>
                        <a:t>(METL)</a:t>
                      </a:r>
                    </a:p>
                    <a:p>
                      <a:pPr marL="117475" marR="0" lvl="0" indent="-117475" algn="l" defTabSz="117475" rtl="0" eaLnBrk="1" fontAlgn="base" latinLnBrk="0" hangingPunct="1">
                        <a:lnSpc>
                          <a:spcPct val="8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MCO 1553.10 (MCTIMS)</a:t>
                      </a:r>
                    </a:p>
                    <a:p>
                      <a:pPr marL="117475" marR="0" lvl="0" indent="-117475" algn="l" defTabSz="117475" rtl="0" eaLnBrk="1" fontAlgn="base" latinLnBrk="0" hangingPunct="1">
                        <a:lnSpc>
                          <a:spcPct val="80000"/>
                        </a:lnSpc>
                        <a:spcBef>
                          <a:spcPct val="20000"/>
                        </a:spcBef>
                        <a:spcAft>
                          <a:spcPct val="0"/>
                        </a:spcAft>
                        <a:buClrTx/>
                        <a:buSzTx/>
                        <a:buFont typeface="Wingdings" pitchFamily="2" charset="2"/>
                        <a:buChar char="Ø"/>
                        <a:tabLst/>
                      </a:pPr>
                      <a:r>
                        <a:rPr kumimoji="0" lang="en-US" sz="1200" b="1" i="0" u="none" strike="noStrike" cap="none" normalizeH="0" baseline="0" dirty="0">
                          <a:ln>
                            <a:noFill/>
                          </a:ln>
                          <a:solidFill>
                            <a:schemeClr val="tx1"/>
                          </a:solidFill>
                          <a:effectLst/>
                          <a:latin typeface="Arial" charset="0"/>
                        </a:rPr>
                        <a:t>   METL Development</a:t>
                      </a:r>
                    </a:p>
                    <a:p>
                      <a:pPr marL="117475" marR="0" lvl="0" indent="-117475" algn="l" defTabSz="117475" rtl="0" eaLnBrk="1" fontAlgn="base" latinLnBrk="0" hangingPunct="1">
                        <a:lnSpc>
                          <a:spcPct val="80000"/>
                        </a:lnSpc>
                        <a:spcBef>
                          <a:spcPct val="20000"/>
                        </a:spcBef>
                        <a:spcAft>
                          <a:spcPct val="0"/>
                        </a:spcAft>
                        <a:buClrTx/>
                        <a:buSzTx/>
                        <a:buFont typeface="Wingdings" pitchFamily="2" charset="2"/>
                        <a:buNone/>
                        <a:tabLst/>
                      </a:pPr>
                      <a:r>
                        <a:rPr kumimoji="0" lang="en-US" sz="1200" b="1" i="0" u="none" strike="noStrike" cap="none" normalizeH="0" baseline="0" dirty="0">
                          <a:ln>
                            <a:noFill/>
                          </a:ln>
                          <a:solidFill>
                            <a:schemeClr val="tx1"/>
                          </a:solidFill>
                          <a:effectLst/>
                          <a:latin typeface="Arial" charset="0"/>
                        </a:rPr>
                        <a:t>      Workshops </a:t>
                      </a:r>
                    </a:p>
                    <a:p>
                      <a:pPr marL="117475" marR="0" lvl="0" indent="-117475" algn="l" defTabSz="117475" rtl="0" eaLnBrk="1" fontAlgn="base" latinLnBrk="0" hangingPunct="1">
                        <a:lnSpc>
                          <a:spcPct val="80000"/>
                        </a:lnSpc>
                        <a:spcBef>
                          <a:spcPct val="20000"/>
                        </a:spcBef>
                        <a:spcAft>
                          <a:spcPct val="0"/>
                        </a:spcAft>
                        <a:buClrTx/>
                        <a:buSzTx/>
                        <a:buFont typeface="Wingdings" pitchFamily="2" charset="2"/>
                        <a:buChar char="Ø"/>
                        <a:tabLst/>
                      </a:pPr>
                      <a:r>
                        <a:rPr kumimoji="0" lang="en-US" sz="1200" b="1" i="0" u="none" strike="noStrike" cap="none" normalizeH="0" baseline="0" dirty="0">
                          <a:ln>
                            <a:noFill/>
                          </a:ln>
                          <a:solidFill>
                            <a:schemeClr val="tx1"/>
                          </a:solidFill>
                          <a:effectLst/>
                          <a:latin typeface="Arial" charset="0"/>
                        </a:rPr>
                        <a:t>   Stakeholder Adjudicate</a:t>
                      </a:r>
                    </a:p>
                    <a:p>
                      <a:pPr marL="117475" marR="0" lvl="0" indent="-117475" algn="l" defTabSz="117475" rtl="0" eaLnBrk="1" fontAlgn="base" latinLnBrk="0" hangingPunct="1">
                        <a:lnSpc>
                          <a:spcPct val="80000"/>
                        </a:lnSpc>
                        <a:spcBef>
                          <a:spcPct val="20000"/>
                        </a:spcBef>
                        <a:spcAft>
                          <a:spcPct val="0"/>
                        </a:spcAft>
                        <a:buClrTx/>
                        <a:buSzTx/>
                        <a:buFont typeface="Wingdings" pitchFamily="2" charset="2"/>
                        <a:buChar char="Ø"/>
                        <a:tabLst/>
                      </a:pPr>
                      <a:r>
                        <a:rPr kumimoji="0" lang="en-US" sz="1200" b="1" i="0" u="none" strike="noStrike" cap="none" normalizeH="0" baseline="0" dirty="0">
                          <a:ln>
                            <a:noFill/>
                          </a:ln>
                          <a:solidFill>
                            <a:schemeClr val="tx1"/>
                          </a:solidFill>
                          <a:effectLst/>
                          <a:latin typeface="Arial" charset="0"/>
                        </a:rPr>
                        <a:t>   Incorporate data into</a:t>
                      </a:r>
                    </a:p>
                    <a:p>
                      <a:pPr marL="117475" marR="0" lvl="0" indent="-117475" algn="l" defTabSz="117475" rtl="0" eaLnBrk="1" fontAlgn="base" latinLnBrk="0" hangingPunct="1">
                        <a:lnSpc>
                          <a:spcPct val="80000"/>
                        </a:lnSpc>
                        <a:spcBef>
                          <a:spcPct val="20000"/>
                        </a:spcBef>
                        <a:spcAft>
                          <a:spcPct val="0"/>
                        </a:spcAft>
                        <a:buClrTx/>
                        <a:buSzTx/>
                        <a:buFont typeface="Wingdings" pitchFamily="2" charset="2"/>
                        <a:buNone/>
                        <a:tabLst/>
                      </a:pPr>
                      <a:r>
                        <a:rPr kumimoji="0" lang="en-US" sz="1200" b="1" i="0" u="none" strike="noStrike" cap="none" normalizeH="0" baseline="0" dirty="0">
                          <a:ln>
                            <a:noFill/>
                          </a:ln>
                          <a:solidFill>
                            <a:schemeClr val="tx1"/>
                          </a:solidFill>
                          <a:effectLst/>
                          <a:latin typeface="Arial" charset="0"/>
                        </a:rPr>
                        <a:t>      MCTL / </a:t>
                      </a:r>
                      <a:r>
                        <a:rPr kumimoji="0" lang="en-US" sz="1200" b="1" i="0" u="none" strike="noStrike" cap="none" normalizeH="0" baseline="0" dirty="0">
                          <a:ln>
                            <a:noFill/>
                          </a:ln>
                          <a:solidFill>
                            <a:srgbClr val="669900"/>
                          </a:solidFill>
                          <a:effectLst/>
                          <a:latin typeface="Arial" charset="0"/>
                        </a:rPr>
                        <a:t>MCTIMS</a:t>
                      </a:r>
                      <a:r>
                        <a:rPr kumimoji="0" lang="en-US" sz="1200" b="1" i="0" u="none" strike="noStrike" cap="none" normalizeH="0" baseline="0" dirty="0">
                          <a:ln>
                            <a:noFill/>
                          </a:ln>
                          <a:solidFill>
                            <a:schemeClr val="accent3">
                              <a:lumMod val="75000"/>
                            </a:schemeClr>
                          </a:solidFill>
                          <a:effectLst/>
                          <a:latin typeface="Arial" charset="0"/>
                        </a:rPr>
                        <a:t> </a:t>
                      </a:r>
                      <a:r>
                        <a:rPr kumimoji="0" lang="en-US" sz="1200" b="1" i="0" u="none" strike="noStrike" cap="none" normalizeH="0" baseline="0" dirty="0">
                          <a:ln>
                            <a:noFill/>
                          </a:ln>
                          <a:solidFill>
                            <a:schemeClr val="tx1"/>
                          </a:solidFill>
                          <a:effectLst/>
                          <a:latin typeface="Arial" charset="0"/>
                        </a:rPr>
                        <a:t>/</a:t>
                      </a:r>
                    </a:p>
                    <a:p>
                      <a:pPr marL="117475" marR="0" lvl="0" indent="-117475" algn="l" defTabSz="117475" rtl="0" eaLnBrk="1" fontAlgn="base" latinLnBrk="0" hangingPunct="1">
                        <a:lnSpc>
                          <a:spcPct val="80000"/>
                        </a:lnSpc>
                        <a:spcBef>
                          <a:spcPct val="20000"/>
                        </a:spcBef>
                        <a:spcAft>
                          <a:spcPct val="0"/>
                        </a:spcAft>
                        <a:buClrTx/>
                        <a:buSzTx/>
                        <a:buFont typeface="Wingdings" pitchFamily="2" charset="2"/>
                        <a:buNone/>
                        <a:tabLst/>
                      </a:pPr>
                      <a:r>
                        <a:rPr kumimoji="0" lang="en-US" sz="1200" b="1" i="0" u="none" strike="noStrike" cap="none" normalizeH="0" baseline="0" dirty="0">
                          <a:ln>
                            <a:noFill/>
                          </a:ln>
                          <a:solidFill>
                            <a:schemeClr val="accent3">
                              <a:lumMod val="75000"/>
                            </a:schemeClr>
                          </a:solidFill>
                          <a:effectLst/>
                          <a:latin typeface="Arial" charset="0"/>
                        </a:rPr>
                        <a:t>      </a:t>
                      </a:r>
                      <a:r>
                        <a:rPr kumimoji="0" lang="en-US" sz="1200" b="1" i="0" u="none" strike="noStrike" cap="none" normalizeH="0" baseline="0" dirty="0">
                          <a:ln>
                            <a:noFill/>
                          </a:ln>
                          <a:solidFill>
                            <a:srgbClr val="FF0000"/>
                          </a:solidFill>
                          <a:effectLst/>
                          <a:latin typeface="Arial" charset="0"/>
                        </a:rPr>
                        <a:t>DRRS</a:t>
                      </a:r>
                      <a:endParaRPr kumimoji="0" lang="en-US" sz="1200" b="1" i="0" u="none" strike="noStrike" cap="none" normalizeH="0" baseline="0" dirty="0">
                        <a:ln>
                          <a:noFill/>
                        </a:ln>
                        <a:solidFill>
                          <a:schemeClr val="tx1"/>
                        </a:solidFill>
                        <a:effectLst/>
                        <a:latin typeface="Arial" charset="0"/>
                      </a:endParaRPr>
                    </a:p>
                  </a:txBody>
                  <a:tcPr marL="41029" marR="4102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List of “Mission Essential” MCTs</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Baseline/Advance Capability Statements per MET</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Standards/Criteria</a:t>
                      </a:r>
                    </a:p>
                    <a:p>
                      <a:pPr marL="0" marR="0" lvl="0" indent="0" algn="l" defTabSz="914400" rtl="0" eaLnBrk="1" fontAlgn="base" latinLnBrk="0" hangingPunct="1">
                        <a:lnSpc>
                          <a:spcPct val="100000"/>
                        </a:lnSpc>
                        <a:spcBef>
                          <a:spcPts val="0"/>
                        </a:spcBef>
                        <a:spcAft>
                          <a:spcPct val="0"/>
                        </a:spcAft>
                        <a:buClrTx/>
                        <a:buSzTx/>
                        <a:buFont typeface="Wingdings" pitchFamily="2" charset="2"/>
                        <a:buNone/>
                        <a:tabLst/>
                      </a:pPr>
                      <a:r>
                        <a:rPr kumimoji="0" lang="en-US" sz="1200" b="1" i="0" u="none" strike="noStrike" cap="none" normalizeH="0" baseline="0" dirty="0">
                          <a:ln>
                            <a:noFill/>
                          </a:ln>
                          <a:solidFill>
                            <a:schemeClr val="tx1"/>
                          </a:solidFill>
                          <a:effectLst/>
                          <a:latin typeface="Arial" charset="0"/>
                        </a:rPr>
                        <a:t>   Metrics: </a:t>
                      </a:r>
                    </a:p>
                    <a:p>
                      <a:pPr marL="111125" marR="0" lvl="0" indent="-111125"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  - P = Personnel </a:t>
                      </a:r>
                    </a:p>
                    <a:p>
                      <a:pPr marL="111125" marR="0" lvl="0" indent="-111125"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  - E = Equipment </a:t>
                      </a:r>
                    </a:p>
                    <a:p>
                      <a:pPr marL="111125" marR="0" lvl="0" indent="-111125"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  - T = Training</a:t>
                      </a:r>
                    </a:p>
                    <a:p>
                      <a:pPr marL="111125" marR="0" lvl="0" indent="-111125"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  - O = Output</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Commanders</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MARFORs/MEFs/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   MEUs/MEBs/Units</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Install/Bases</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Principal Advisors</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HQMC / PP&amp;O **</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MROC / JROC</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DoW / SECDEF</a:t>
                      </a:r>
                    </a:p>
                    <a:p>
                      <a:pPr marL="111125" marR="0" lvl="0" indent="-111125" algn="l" defTabSz="914400" rtl="0" eaLnBrk="1" fontAlgn="base" latinLnBrk="0" hangingPunct="1">
                        <a:lnSpc>
                          <a:spcPct val="100000"/>
                        </a:lnSpc>
                        <a:spcBef>
                          <a:spcPct val="20000"/>
                        </a:spcBef>
                        <a:spcAft>
                          <a:spcPct val="0"/>
                        </a:spcAft>
                        <a:buClrTx/>
                        <a:buSzTx/>
                        <a:buFontTx/>
                        <a:buChar char="•"/>
                        <a:tabLst/>
                      </a:pPr>
                      <a:r>
                        <a:rPr kumimoji="0" lang="en-US" sz="1200" b="1" i="0" u="none" strike="noStrike" cap="none" normalizeH="0" baseline="0" dirty="0">
                          <a:ln>
                            <a:noFill/>
                          </a:ln>
                          <a:solidFill>
                            <a:schemeClr val="tx1"/>
                          </a:solidFill>
                          <a:effectLst/>
                          <a:latin typeface="Arial" charset="0"/>
                        </a:rPr>
                        <a:t>Congress / POTUS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**CD&amp;I CDD Integration Divisions utilize MCTs for Future Capability Development, POM and WIPEB Strategies</a:t>
                      </a:r>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339213">
                <a:tc>
                  <a:txBody>
                    <a:bodyPr/>
                    <a:lstStyle/>
                    <a:p>
                      <a:endParaRPr lang="en-US" dirty="0"/>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dirty="0"/>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endParaRPr lang="en-US" dirty="0"/>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b="1" dirty="0"/>
                    </a:p>
                  </a:txBody>
                  <a:tcPr marL="91429" marR="91429"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1248295" name="Object 39"/>
          <p:cNvGraphicFramePr>
            <a:graphicFrameLocks noChangeAspect="1"/>
          </p:cNvGraphicFramePr>
          <p:nvPr/>
        </p:nvGraphicFramePr>
        <p:xfrm>
          <a:off x="9659938" y="4959350"/>
          <a:ext cx="492125" cy="176213"/>
        </p:xfrm>
        <a:graphic>
          <a:graphicData uri="http://schemas.openxmlformats.org/presentationml/2006/ole">
            <mc:AlternateContent xmlns:mc="http://schemas.openxmlformats.org/markup-compatibility/2006">
              <mc:Choice xmlns:v="urn:schemas-microsoft-com:vml" Requires="v">
                <p:oleObj name="Chart" r:id="rId3" imgW="1104810" imgH="914471" progId="MSGraph.Chart.8">
                  <p:embed followColorScheme="full"/>
                </p:oleObj>
              </mc:Choice>
              <mc:Fallback>
                <p:oleObj name="Chart" r:id="rId3" imgW="1104810" imgH="914471" progId="MSGraph.Chart.8">
                  <p:embed followColorScheme="full"/>
                  <p:pic>
                    <p:nvPicPr>
                      <p:cNvPr id="1248295" name="Object 39"/>
                      <p:cNvPicPr>
                        <a:picLocks noChangeAspect="1" noChangeArrowheads="1"/>
                      </p:cNvPicPr>
                      <p:nvPr/>
                    </p:nvPicPr>
                    <p:blipFill>
                      <a:blip r:embed="rId4"/>
                      <a:srcRect/>
                      <a:stretch>
                        <a:fillRect/>
                      </a:stretch>
                    </p:blipFill>
                    <p:spPr bwMode="auto">
                      <a:xfrm>
                        <a:off x="9659938" y="4959350"/>
                        <a:ext cx="492125" cy="176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48297" name="Rectangle 8"/>
          <p:cNvSpPr>
            <a:spLocks noChangeArrowheads="1"/>
          </p:cNvSpPr>
          <p:nvPr/>
        </p:nvSpPr>
        <p:spPr bwMode="auto">
          <a:xfrm>
            <a:off x="2696876" y="4768594"/>
            <a:ext cx="2980444" cy="509596"/>
          </a:xfrm>
          <a:prstGeom prst="rect">
            <a:avLst/>
          </a:prstGeom>
          <a:solidFill>
            <a:srgbClr val="3663C8">
              <a:alpha val="43921"/>
            </a:srgbClr>
          </a:solidFill>
          <a:ln w="9525">
            <a:solidFill>
              <a:srgbClr val="000000"/>
            </a:solidFill>
            <a:miter lim="800000"/>
            <a:headEnd/>
            <a:tailEnd/>
          </a:ln>
        </p:spPr>
        <p:txBody>
          <a:bodyPr wrap="square" lIns="23734" tIns="23734" rIns="23734" bIns="23734">
            <a:spAutoFit/>
          </a:bodyPr>
          <a:lstStyle/>
          <a:p>
            <a:pPr algn="ctr" defTabSz="1187450" eaLnBrk="1" hangingPunct="1"/>
            <a:r>
              <a:rPr lang="en-US" b="1" dirty="0">
                <a:ea typeface="MS PGothic" pitchFamily="34" charset="-128"/>
              </a:rPr>
              <a:t>Core design capability of the Unit/Org</a:t>
            </a:r>
          </a:p>
          <a:p>
            <a:pPr algn="ctr" defTabSz="1187450" eaLnBrk="1" hangingPunct="1"/>
            <a:r>
              <a:rPr lang="en-US" b="1" dirty="0">
                <a:ea typeface="MS PGothic" pitchFamily="34" charset="-128"/>
              </a:rPr>
              <a:t>Develop and prioritize list of Tasks “essential”</a:t>
            </a:r>
          </a:p>
          <a:p>
            <a:pPr algn="ctr" defTabSz="1187450" eaLnBrk="1" hangingPunct="1"/>
            <a:r>
              <a:rPr lang="en-US" b="1" dirty="0">
                <a:ea typeface="MS PGothic" pitchFamily="34" charset="-128"/>
              </a:rPr>
              <a:t>to the Unit/Org mission</a:t>
            </a:r>
          </a:p>
        </p:txBody>
      </p:sp>
      <p:sp>
        <p:nvSpPr>
          <p:cNvPr id="1248298" name="Rectangle 13"/>
          <p:cNvSpPr>
            <a:spLocks noChangeArrowheads="1"/>
          </p:cNvSpPr>
          <p:nvPr/>
        </p:nvSpPr>
        <p:spPr bwMode="auto">
          <a:xfrm>
            <a:off x="3200530" y="5402178"/>
            <a:ext cx="2128838" cy="817373"/>
          </a:xfrm>
          <a:prstGeom prst="rect">
            <a:avLst/>
          </a:prstGeom>
          <a:solidFill>
            <a:srgbClr val="3663C8">
              <a:alpha val="43921"/>
            </a:srgbClr>
          </a:solidFill>
          <a:ln w="9525">
            <a:solidFill>
              <a:srgbClr val="000000"/>
            </a:solidFill>
            <a:miter lim="800000"/>
            <a:headEnd/>
            <a:tailEnd/>
          </a:ln>
        </p:spPr>
        <p:txBody>
          <a:bodyPr wrap="square" lIns="23734" tIns="23734" rIns="23734" bIns="23734">
            <a:spAutoFit/>
          </a:bodyPr>
          <a:lstStyle/>
          <a:p>
            <a:pPr algn="ctr" defTabSz="1187450" eaLnBrk="1" hangingPunct="1"/>
            <a:r>
              <a:rPr lang="en-US" b="1" dirty="0">
                <a:ea typeface="MS PGothic" pitchFamily="34" charset="-128"/>
              </a:rPr>
              <a:t>Determine Task Outputs:  What capability is being provided ISO Mission? Integrated coordination completed? Time/duration to sustain capability? Enablers? </a:t>
            </a:r>
          </a:p>
        </p:txBody>
      </p:sp>
      <p:sp>
        <p:nvSpPr>
          <p:cNvPr id="1248300" name="Rectangle 55"/>
          <p:cNvSpPr>
            <a:spLocks noChangeArrowheads="1"/>
          </p:cNvSpPr>
          <p:nvPr/>
        </p:nvSpPr>
        <p:spPr bwMode="auto">
          <a:xfrm>
            <a:off x="1363050" y="4766453"/>
            <a:ext cx="971463" cy="663485"/>
          </a:xfrm>
          <a:prstGeom prst="rect">
            <a:avLst/>
          </a:prstGeom>
          <a:solidFill>
            <a:srgbClr val="3663C8">
              <a:alpha val="43921"/>
            </a:srgbClr>
          </a:solidFill>
          <a:ln w="9525">
            <a:solidFill>
              <a:srgbClr val="000000"/>
            </a:solidFill>
            <a:miter lim="800000"/>
            <a:headEnd/>
            <a:tailEnd/>
          </a:ln>
        </p:spPr>
        <p:txBody>
          <a:bodyPr wrap="square" lIns="23734" tIns="23734" rIns="23734" bIns="23734">
            <a:spAutoFit/>
          </a:bodyPr>
          <a:lstStyle/>
          <a:p>
            <a:pPr algn="ctr" defTabSz="1187450" eaLnBrk="1" hangingPunct="1"/>
            <a:r>
              <a:rPr lang="en-US" b="1" dirty="0">
                <a:ea typeface="MS PGothic" pitchFamily="34" charset="-128"/>
              </a:rPr>
              <a:t>Mission guidance from Leadership HHQ </a:t>
            </a:r>
          </a:p>
        </p:txBody>
      </p:sp>
      <p:sp>
        <p:nvSpPr>
          <p:cNvPr id="1248302" name="Rectangle 55"/>
          <p:cNvSpPr>
            <a:spLocks noChangeArrowheads="1"/>
          </p:cNvSpPr>
          <p:nvPr/>
        </p:nvSpPr>
        <p:spPr bwMode="auto">
          <a:xfrm>
            <a:off x="87113" y="4768379"/>
            <a:ext cx="941388" cy="725040"/>
          </a:xfrm>
          <a:prstGeom prst="rect">
            <a:avLst/>
          </a:prstGeom>
          <a:solidFill>
            <a:srgbClr val="FFFF00"/>
          </a:solidFill>
          <a:ln w="9525">
            <a:solidFill>
              <a:srgbClr val="000000"/>
            </a:solidFill>
            <a:miter lim="800000"/>
            <a:headEnd/>
            <a:tailEnd/>
          </a:ln>
        </p:spPr>
        <p:txBody>
          <a:bodyPr lIns="23734" tIns="23734" rIns="23734" bIns="23734">
            <a:spAutoFit/>
          </a:bodyPr>
          <a:lstStyle/>
          <a:p>
            <a:pPr algn="ctr" defTabSz="1187450" eaLnBrk="1" hangingPunct="1"/>
            <a:r>
              <a:rPr lang="en-US" sz="1100" b="1" dirty="0">
                <a:ea typeface="MS PGothic" pitchFamily="34" charset="-128"/>
              </a:rPr>
              <a:t>Start of MET/METL Review Workshop</a:t>
            </a:r>
          </a:p>
        </p:txBody>
      </p:sp>
      <p:sp>
        <p:nvSpPr>
          <p:cNvPr id="1248303" name="Rectangle 55"/>
          <p:cNvSpPr>
            <a:spLocks noChangeArrowheads="1"/>
          </p:cNvSpPr>
          <p:nvPr/>
        </p:nvSpPr>
        <p:spPr bwMode="auto">
          <a:xfrm>
            <a:off x="1943346" y="5549433"/>
            <a:ext cx="952500" cy="555763"/>
          </a:xfrm>
          <a:prstGeom prst="rect">
            <a:avLst/>
          </a:prstGeom>
          <a:solidFill>
            <a:schemeClr val="accent3">
              <a:lumMod val="75000"/>
            </a:schemeClr>
          </a:solidFill>
          <a:ln w="9525">
            <a:solidFill>
              <a:srgbClr val="000000"/>
            </a:solidFill>
            <a:miter lim="800000"/>
            <a:headEnd/>
            <a:tailEnd/>
          </a:ln>
        </p:spPr>
        <p:txBody>
          <a:bodyPr lIns="23734" tIns="23734" rIns="23734" bIns="23734">
            <a:spAutoFit/>
          </a:bodyPr>
          <a:lstStyle/>
          <a:p>
            <a:pPr algn="ctr" defTabSz="1187450" eaLnBrk="1" hangingPunct="1"/>
            <a:r>
              <a:rPr lang="en-US" sz="1100" b="1" dirty="0">
                <a:ea typeface="MS PGothic" pitchFamily="34" charset="-128"/>
              </a:rPr>
              <a:t>METL Review Workshop Completed</a:t>
            </a:r>
          </a:p>
        </p:txBody>
      </p:sp>
      <p:sp>
        <p:nvSpPr>
          <p:cNvPr id="1248305" name="Rectangle 126"/>
          <p:cNvSpPr>
            <a:spLocks noChangeArrowheads="1"/>
          </p:cNvSpPr>
          <p:nvPr/>
        </p:nvSpPr>
        <p:spPr bwMode="auto">
          <a:xfrm>
            <a:off x="7646126" y="4768657"/>
            <a:ext cx="1440537" cy="509596"/>
          </a:xfrm>
          <a:prstGeom prst="rect">
            <a:avLst/>
          </a:prstGeom>
          <a:solidFill>
            <a:srgbClr val="3663C8">
              <a:alpha val="43921"/>
            </a:srgbClr>
          </a:solidFill>
          <a:ln w="9525">
            <a:solidFill>
              <a:srgbClr val="000000"/>
            </a:solidFill>
            <a:miter lim="800000"/>
            <a:headEnd/>
            <a:tailEnd/>
          </a:ln>
        </p:spPr>
        <p:txBody>
          <a:bodyPr wrap="square" lIns="23734" tIns="23734" rIns="23734" bIns="23734">
            <a:spAutoFit/>
          </a:bodyPr>
          <a:lstStyle/>
          <a:p>
            <a:pPr algn="ctr" defTabSz="1187450" eaLnBrk="1" hangingPunct="1"/>
            <a:r>
              <a:rPr lang="en-US" b="1" dirty="0">
                <a:ea typeface="MS PGothic" pitchFamily="34" charset="-128"/>
              </a:rPr>
              <a:t>Determine T/O&amp;E required to perform Task</a:t>
            </a:r>
          </a:p>
        </p:txBody>
      </p:sp>
      <p:sp>
        <p:nvSpPr>
          <p:cNvPr id="1248306" name="Rectangle 7"/>
          <p:cNvSpPr>
            <a:spLocks noChangeArrowheads="1"/>
          </p:cNvSpPr>
          <p:nvPr/>
        </p:nvSpPr>
        <p:spPr bwMode="auto">
          <a:xfrm>
            <a:off x="7409657" y="5493419"/>
            <a:ext cx="1700212" cy="509596"/>
          </a:xfrm>
          <a:prstGeom prst="rect">
            <a:avLst/>
          </a:prstGeom>
          <a:solidFill>
            <a:srgbClr val="3663C8">
              <a:alpha val="43921"/>
            </a:srgbClr>
          </a:solidFill>
          <a:ln w="9525">
            <a:solidFill>
              <a:srgbClr val="000000"/>
            </a:solidFill>
            <a:miter lim="800000"/>
            <a:headEnd/>
            <a:tailEnd/>
          </a:ln>
        </p:spPr>
        <p:txBody>
          <a:bodyPr lIns="23734" tIns="23734" rIns="23734" bIns="23734">
            <a:spAutoFit/>
          </a:bodyPr>
          <a:lstStyle/>
          <a:p>
            <a:pPr algn="ctr" defTabSz="1187450" eaLnBrk="1" hangingPunct="1"/>
            <a:r>
              <a:rPr lang="en-US" b="1" dirty="0">
                <a:ea typeface="MS PGothic" pitchFamily="34" charset="-128"/>
              </a:rPr>
              <a:t>Identify Training Events necessary to achieve Task performance</a:t>
            </a:r>
          </a:p>
        </p:txBody>
      </p:sp>
      <p:sp>
        <p:nvSpPr>
          <p:cNvPr id="1248307" name="Line 51"/>
          <p:cNvSpPr>
            <a:spLocks noChangeShapeType="1"/>
          </p:cNvSpPr>
          <p:nvPr/>
        </p:nvSpPr>
        <p:spPr bwMode="auto">
          <a:xfrm>
            <a:off x="2413825" y="4992694"/>
            <a:ext cx="283051" cy="0"/>
          </a:xfrm>
          <a:prstGeom prst="line">
            <a:avLst/>
          </a:prstGeom>
          <a:noFill/>
          <a:ln w="44450">
            <a:solidFill>
              <a:schemeClr val="tx1"/>
            </a:solidFill>
            <a:round/>
            <a:headEnd/>
            <a:tailEnd type="triangle" w="med" len="med"/>
          </a:ln>
          <a:effectLst/>
        </p:spPr>
        <p:txBody>
          <a:bodyPr/>
          <a:lstStyle/>
          <a:p>
            <a:endParaRPr lang="en-US" dirty="0"/>
          </a:p>
        </p:txBody>
      </p:sp>
      <p:sp>
        <p:nvSpPr>
          <p:cNvPr id="1248309" name="Line 53"/>
          <p:cNvSpPr>
            <a:spLocks noChangeShapeType="1"/>
          </p:cNvSpPr>
          <p:nvPr/>
        </p:nvSpPr>
        <p:spPr bwMode="auto">
          <a:xfrm flipV="1">
            <a:off x="5677321" y="4985128"/>
            <a:ext cx="359996" cy="7566"/>
          </a:xfrm>
          <a:prstGeom prst="line">
            <a:avLst/>
          </a:prstGeom>
          <a:noFill/>
          <a:ln w="44450">
            <a:solidFill>
              <a:schemeClr val="tx1"/>
            </a:solidFill>
            <a:round/>
            <a:headEnd/>
            <a:tailEnd type="triangle" w="med" len="med"/>
          </a:ln>
          <a:effectLst/>
        </p:spPr>
        <p:txBody>
          <a:bodyPr/>
          <a:lstStyle/>
          <a:p>
            <a:endParaRPr lang="en-US" dirty="0"/>
          </a:p>
        </p:txBody>
      </p:sp>
      <p:sp>
        <p:nvSpPr>
          <p:cNvPr id="1248312" name="Line 56"/>
          <p:cNvSpPr>
            <a:spLocks noChangeShapeType="1"/>
          </p:cNvSpPr>
          <p:nvPr/>
        </p:nvSpPr>
        <p:spPr bwMode="auto">
          <a:xfrm flipH="1">
            <a:off x="7140536" y="5549433"/>
            <a:ext cx="241300" cy="0"/>
          </a:xfrm>
          <a:prstGeom prst="line">
            <a:avLst/>
          </a:prstGeom>
          <a:noFill/>
          <a:ln w="44450">
            <a:solidFill>
              <a:schemeClr val="tx1"/>
            </a:solidFill>
            <a:round/>
            <a:headEnd/>
            <a:tailEnd type="triangle" w="med" len="med"/>
          </a:ln>
          <a:effectLst/>
        </p:spPr>
        <p:txBody>
          <a:bodyPr/>
          <a:lstStyle/>
          <a:p>
            <a:endParaRPr lang="en-US" dirty="0"/>
          </a:p>
        </p:txBody>
      </p:sp>
      <p:sp>
        <p:nvSpPr>
          <p:cNvPr id="1248315" name="Line 59"/>
          <p:cNvSpPr>
            <a:spLocks noChangeShapeType="1"/>
          </p:cNvSpPr>
          <p:nvPr/>
        </p:nvSpPr>
        <p:spPr bwMode="auto">
          <a:xfrm>
            <a:off x="1079999" y="5004568"/>
            <a:ext cx="279116" cy="0"/>
          </a:xfrm>
          <a:prstGeom prst="line">
            <a:avLst/>
          </a:prstGeom>
          <a:noFill/>
          <a:ln w="44450">
            <a:solidFill>
              <a:schemeClr val="tx1"/>
            </a:solidFill>
            <a:round/>
            <a:headEnd/>
            <a:tailEnd type="triangle" w="med" len="med"/>
          </a:ln>
          <a:effectLst/>
        </p:spPr>
        <p:txBody>
          <a:bodyPr/>
          <a:lstStyle/>
          <a:p>
            <a:endParaRPr lang="en-US" dirty="0"/>
          </a:p>
        </p:txBody>
      </p:sp>
      <p:sp>
        <p:nvSpPr>
          <p:cNvPr id="1248316" name="Line 60"/>
          <p:cNvSpPr>
            <a:spLocks noChangeShapeType="1"/>
          </p:cNvSpPr>
          <p:nvPr/>
        </p:nvSpPr>
        <p:spPr bwMode="auto">
          <a:xfrm flipH="1">
            <a:off x="2904483" y="5806932"/>
            <a:ext cx="278756" cy="3317"/>
          </a:xfrm>
          <a:prstGeom prst="line">
            <a:avLst/>
          </a:prstGeom>
          <a:noFill/>
          <a:ln w="44450">
            <a:solidFill>
              <a:schemeClr val="tx1"/>
            </a:solidFill>
            <a:round/>
            <a:headEnd/>
            <a:tailEnd type="triangle" w="med" len="med"/>
          </a:ln>
          <a:effectLst/>
        </p:spPr>
        <p:txBody>
          <a:bodyPr/>
          <a:lstStyle/>
          <a:p>
            <a:endParaRPr lang="en-US" dirty="0"/>
          </a:p>
        </p:txBody>
      </p:sp>
      <p:sp>
        <p:nvSpPr>
          <p:cNvPr id="28" name="Rectangle 8"/>
          <p:cNvSpPr>
            <a:spLocks noChangeArrowheads="1"/>
          </p:cNvSpPr>
          <p:nvPr/>
        </p:nvSpPr>
        <p:spPr bwMode="auto">
          <a:xfrm>
            <a:off x="6037317" y="4768657"/>
            <a:ext cx="1337760" cy="509596"/>
          </a:xfrm>
          <a:prstGeom prst="rect">
            <a:avLst/>
          </a:prstGeom>
          <a:solidFill>
            <a:srgbClr val="3663C8">
              <a:alpha val="43921"/>
            </a:srgbClr>
          </a:solidFill>
          <a:ln w="9525">
            <a:solidFill>
              <a:srgbClr val="000000"/>
            </a:solidFill>
            <a:miter lim="800000"/>
            <a:headEnd/>
            <a:tailEnd/>
          </a:ln>
        </p:spPr>
        <p:txBody>
          <a:bodyPr wrap="square" lIns="23734" tIns="23734" rIns="23734" bIns="23734">
            <a:spAutoFit/>
          </a:bodyPr>
          <a:lstStyle/>
          <a:p>
            <a:pPr algn="ctr" defTabSz="1187450" eaLnBrk="1" hangingPunct="1"/>
            <a:r>
              <a:rPr lang="en-US" b="1" dirty="0">
                <a:ea typeface="MS PGothic" pitchFamily="34" charset="-128"/>
              </a:rPr>
              <a:t>Develop Baseline &amp; Advanced Capability Statements per Task</a:t>
            </a:r>
          </a:p>
        </p:txBody>
      </p:sp>
      <p:sp>
        <p:nvSpPr>
          <p:cNvPr id="29" name="Line 53"/>
          <p:cNvSpPr>
            <a:spLocks noChangeShapeType="1"/>
          </p:cNvSpPr>
          <p:nvPr/>
        </p:nvSpPr>
        <p:spPr bwMode="auto">
          <a:xfrm flipV="1">
            <a:off x="7375077" y="5004568"/>
            <a:ext cx="271049" cy="1494"/>
          </a:xfrm>
          <a:prstGeom prst="line">
            <a:avLst/>
          </a:prstGeom>
          <a:noFill/>
          <a:ln w="44450">
            <a:solidFill>
              <a:schemeClr val="tx1"/>
            </a:solidFill>
            <a:round/>
            <a:headEnd/>
            <a:tailEnd type="triangle" w="med" len="med"/>
          </a:ln>
          <a:effectLst/>
        </p:spPr>
        <p:txBody>
          <a:bodyPr/>
          <a:lstStyle/>
          <a:p>
            <a:endParaRPr lang="en-US" dirty="0"/>
          </a:p>
        </p:txBody>
      </p:sp>
      <p:sp>
        <p:nvSpPr>
          <p:cNvPr id="30" name="Rectangle 7"/>
          <p:cNvSpPr>
            <a:spLocks noChangeArrowheads="1"/>
          </p:cNvSpPr>
          <p:nvPr/>
        </p:nvSpPr>
        <p:spPr bwMode="auto">
          <a:xfrm>
            <a:off x="5563909" y="5493419"/>
            <a:ext cx="1576627" cy="509596"/>
          </a:xfrm>
          <a:prstGeom prst="rect">
            <a:avLst/>
          </a:prstGeom>
          <a:solidFill>
            <a:srgbClr val="3663C8">
              <a:alpha val="43921"/>
            </a:srgbClr>
          </a:solidFill>
          <a:ln w="9525">
            <a:solidFill>
              <a:srgbClr val="000000"/>
            </a:solidFill>
            <a:miter lim="800000"/>
            <a:headEnd/>
            <a:tailEnd/>
          </a:ln>
        </p:spPr>
        <p:txBody>
          <a:bodyPr wrap="square" lIns="23734" tIns="23734" rIns="23734" bIns="23734">
            <a:spAutoFit/>
          </a:bodyPr>
          <a:lstStyle/>
          <a:p>
            <a:pPr algn="ctr" defTabSz="1187450" eaLnBrk="1" hangingPunct="1"/>
            <a:r>
              <a:rPr lang="en-US" b="1" dirty="0">
                <a:ea typeface="MS PGothic" pitchFamily="34" charset="-128"/>
              </a:rPr>
              <a:t>Determine Subordinate/Supporting Requirements if needed</a:t>
            </a:r>
          </a:p>
        </p:txBody>
      </p:sp>
      <p:sp>
        <p:nvSpPr>
          <p:cNvPr id="31" name="Line 56"/>
          <p:cNvSpPr>
            <a:spLocks noChangeShapeType="1"/>
          </p:cNvSpPr>
          <p:nvPr/>
        </p:nvSpPr>
        <p:spPr bwMode="auto">
          <a:xfrm flipH="1">
            <a:off x="5322609" y="5549433"/>
            <a:ext cx="241300" cy="0"/>
          </a:xfrm>
          <a:prstGeom prst="line">
            <a:avLst/>
          </a:prstGeom>
          <a:noFill/>
          <a:ln w="44450">
            <a:solidFill>
              <a:schemeClr val="tx1"/>
            </a:solidFill>
            <a:round/>
            <a:headEnd/>
            <a:tailEnd type="triangle" w="med" len="med"/>
          </a:ln>
          <a:effectLst/>
        </p:spPr>
        <p:txBody>
          <a:bodyPr/>
          <a:lstStyle/>
          <a:p>
            <a:endParaRPr lang="en-US" dirty="0"/>
          </a:p>
        </p:txBody>
      </p:sp>
      <p:sp>
        <p:nvSpPr>
          <p:cNvPr id="33" name="Text Box 3"/>
          <p:cNvSpPr txBox="1">
            <a:spLocks noChangeArrowheads="1"/>
          </p:cNvSpPr>
          <p:nvPr/>
        </p:nvSpPr>
        <p:spPr bwMode="auto">
          <a:xfrm>
            <a:off x="810712" y="71162"/>
            <a:ext cx="7562850" cy="1077218"/>
          </a:xfrm>
          <a:prstGeom prst="rect">
            <a:avLst/>
          </a:prstGeom>
          <a:noFill/>
          <a:ln w="9525">
            <a:noFill/>
            <a:miter lim="800000"/>
            <a:headEnd/>
            <a:tailEnd/>
          </a:ln>
          <a:effectLst/>
        </p:spPr>
        <p:txBody>
          <a:bodyPr wrap="square">
            <a:spAutoFit/>
          </a:bodyPr>
          <a:lstStyle/>
          <a:p>
            <a:pPr algn="ctr"/>
            <a:r>
              <a:rPr lang="en-US" sz="2400" b="1" dirty="0"/>
              <a:t>MET / METL Review Workshops Process</a:t>
            </a:r>
          </a:p>
          <a:p>
            <a:pPr algn="ctr"/>
            <a:r>
              <a:rPr lang="en-US" sz="2000" b="1" dirty="0"/>
              <a:t>(MCO 3500.110) </a:t>
            </a:r>
          </a:p>
          <a:p>
            <a:pPr algn="ctr"/>
            <a:r>
              <a:rPr lang="en-US" sz="2000" b="1" dirty="0"/>
              <a:t>Methodology and Validation Elements</a:t>
            </a:r>
          </a:p>
        </p:txBody>
      </p:sp>
      <p:sp>
        <p:nvSpPr>
          <p:cNvPr id="3" name="Rectangle 55">
            <a:extLst>
              <a:ext uri="{FF2B5EF4-FFF2-40B4-BE49-F238E27FC236}">
                <a16:creationId xmlns:a16="http://schemas.microsoft.com/office/drawing/2014/main" id="{93E8B3D8-9C9F-6952-EDF5-10C40AB49A26}"/>
              </a:ext>
            </a:extLst>
          </p:cNvPr>
          <p:cNvSpPr>
            <a:spLocks noChangeArrowheads="1"/>
          </p:cNvSpPr>
          <p:nvPr/>
        </p:nvSpPr>
        <p:spPr bwMode="auto">
          <a:xfrm>
            <a:off x="2038351" y="6351562"/>
            <a:ext cx="7036938" cy="217209"/>
          </a:xfrm>
          <a:prstGeom prst="rect">
            <a:avLst/>
          </a:prstGeom>
          <a:solidFill>
            <a:srgbClr val="FFFF00"/>
          </a:solidFill>
          <a:ln w="9525">
            <a:solidFill>
              <a:srgbClr val="000000"/>
            </a:solidFill>
            <a:miter lim="800000"/>
            <a:headEnd/>
            <a:tailEnd/>
          </a:ln>
        </p:spPr>
        <p:txBody>
          <a:bodyPr wrap="square" lIns="23734" tIns="23734" rIns="23734" bIns="23734">
            <a:spAutoFit/>
          </a:bodyPr>
          <a:lstStyle/>
          <a:p>
            <a:pPr algn="ctr" defTabSz="1187450" eaLnBrk="1" hangingPunct="1"/>
            <a:r>
              <a:rPr lang="en-US" sz="1100" b="1" dirty="0">
                <a:ea typeface="MS PGothic" pitchFamily="34" charset="-128"/>
              </a:rPr>
              <a:t>Approved / Validated MET/METL and Standards data updated within MCTIMS for interface to DRRS.</a:t>
            </a:r>
          </a:p>
        </p:txBody>
      </p:sp>
      <p:sp>
        <p:nvSpPr>
          <p:cNvPr id="4" name="Line 56">
            <a:extLst>
              <a:ext uri="{FF2B5EF4-FFF2-40B4-BE49-F238E27FC236}">
                <a16:creationId xmlns:a16="http://schemas.microsoft.com/office/drawing/2014/main" id="{86B1B319-39AF-17F8-89E9-D3A13C84DD5B}"/>
              </a:ext>
            </a:extLst>
          </p:cNvPr>
          <p:cNvSpPr>
            <a:spLocks noChangeShapeType="1"/>
          </p:cNvSpPr>
          <p:nvPr/>
        </p:nvSpPr>
        <p:spPr bwMode="auto">
          <a:xfrm>
            <a:off x="8373562" y="5314118"/>
            <a:ext cx="0" cy="179300"/>
          </a:xfrm>
          <a:prstGeom prst="line">
            <a:avLst/>
          </a:prstGeom>
          <a:noFill/>
          <a:ln w="44450">
            <a:solidFill>
              <a:schemeClr val="tx1"/>
            </a:solidFill>
            <a:round/>
            <a:headEnd/>
            <a:tailEnd type="triangle" w="med" len="med"/>
          </a:ln>
          <a:effectLst/>
        </p:spPr>
        <p:txBody>
          <a:bodyPr/>
          <a:lstStyle/>
          <a:p>
            <a:endParaRPr lang="en-US" dirty="0"/>
          </a:p>
        </p:txBody>
      </p:sp>
      <p:sp>
        <p:nvSpPr>
          <p:cNvPr id="5" name="Rectangle 55">
            <a:extLst>
              <a:ext uri="{FF2B5EF4-FFF2-40B4-BE49-F238E27FC236}">
                <a16:creationId xmlns:a16="http://schemas.microsoft.com/office/drawing/2014/main" id="{0B24B8DA-6804-0DF0-0258-05746E46C5DD}"/>
              </a:ext>
            </a:extLst>
          </p:cNvPr>
          <p:cNvSpPr>
            <a:spLocks noChangeArrowheads="1"/>
          </p:cNvSpPr>
          <p:nvPr/>
        </p:nvSpPr>
        <p:spPr bwMode="auto">
          <a:xfrm>
            <a:off x="119361" y="5579689"/>
            <a:ext cx="1582685" cy="894317"/>
          </a:xfrm>
          <a:prstGeom prst="rect">
            <a:avLst/>
          </a:prstGeom>
          <a:solidFill>
            <a:srgbClr val="FFFF00"/>
          </a:solidFill>
          <a:ln w="9525">
            <a:solidFill>
              <a:srgbClr val="000000"/>
            </a:solidFill>
            <a:miter lim="800000"/>
            <a:headEnd/>
            <a:tailEnd/>
          </a:ln>
        </p:spPr>
        <p:txBody>
          <a:bodyPr wrap="square" lIns="23734" tIns="23734" rIns="23734" bIns="23734">
            <a:spAutoFit/>
          </a:bodyPr>
          <a:lstStyle/>
          <a:p>
            <a:pPr algn="ctr" defTabSz="1187450" eaLnBrk="1" hangingPunct="1"/>
            <a:r>
              <a:rPr lang="en-US" sz="1100" b="1" dirty="0">
                <a:ea typeface="MS PGothic" pitchFamily="34" charset="-128"/>
              </a:rPr>
              <a:t>METL Products receive ETMS2 O6/GO Staffing/Adjudication;DC CD&amp;I DM Validation</a:t>
            </a:r>
          </a:p>
        </p:txBody>
      </p:sp>
      <p:sp>
        <p:nvSpPr>
          <p:cNvPr id="6" name="Line 56">
            <a:extLst>
              <a:ext uri="{FF2B5EF4-FFF2-40B4-BE49-F238E27FC236}">
                <a16:creationId xmlns:a16="http://schemas.microsoft.com/office/drawing/2014/main" id="{5F1DF146-C908-EC89-EAFF-C2215ADB834E}"/>
              </a:ext>
            </a:extLst>
          </p:cNvPr>
          <p:cNvSpPr>
            <a:spLocks noChangeShapeType="1"/>
          </p:cNvSpPr>
          <p:nvPr/>
        </p:nvSpPr>
        <p:spPr bwMode="auto">
          <a:xfrm flipH="1">
            <a:off x="1702046" y="5806932"/>
            <a:ext cx="241300" cy="0"/>
          </a:xfrm>
          <a:prstGeom prst="line">
            <a:avLst/>
          </a:prstGeom>
          <a:noFill/>
          <a:ln w="44450">
            <a:solidFill>
              <a:schemeClr val="tx1"/>
            </a:solidFill>
            <a:round/>
            <a:headEnd/>
            <a:tailEnd type="triangle" w="med" len="med"/>
          </a:ln>
          <a:effectLst/>
        </p:spPr>
        <p:txBody>
          <a:bodyPr/>
          <a:lstStyle/>
          <a:p>
            <a:endParaRPr lang="en-US" dirty="0"/>
          </a:p>
        </p:txBody>
      </p:sp>
      <p:sp>
        <p:nvSpPr>
          <p:cNvPr id="7" name="Line 51">
            <a:extLst>
              <a:ext uri="{FF2B5EF4-FFF2-40B4-BE49-F238E27FC236}">
                <a16:creationId xmlns:a16="http://schemas.microsoft.com/office/drawing/2014/main" id="{F2C65D1A-35C3-3938-3AD3-6EDE8AEDCC0F}"/>
              </a:ext>
            </a:extLst>
          </p:cNvPr>
          <p:cNvSpPr>
            <a:spLocks noChangeShapeType="1"/>
          </p:cNvSpPr>
          <p:nvPr/>
        </p:nvSpPr>
        <p:spPr bwMode="auto">
          <a:xfrm>
            <a:off x="1702046" y="6438881"/>
            <a:ext cx="283051" cy="0"/>
          </a:xfrm>
          <a:prstGeom prst="line">
            <a:avLst/>
          </a:prstGeom>
          <a:noFill/>
          <a:ln w="44450">
            <a:solidFill>
              <a:schemeClr val="tx1"/>
            </a:solidFill>
            <a:round/>
            <a:headEnd/>
            <a:tailEnd type="triangle" w="med" len="med"/>
          </a:ln>
          <a:effectLst/>
        </p:spPr>
        <p:txBody>
          <a:bodyPr/>
          <a:lstStyle/>
          <a:p>
            <a:endParaRPr lang="en-US" dirty="0"/>
          </a:p>
        </p:txBody>
      </p:sp>
      <p:sp>
        <p:nvSpPr>
          <p:cNvPr id="8" name="Slide Number Placeholder 2">
            <a:extLst>
              <a:ext uri="{FF2B5EF4-FFF2-40B4-BE49-F238E27FC236}">
                <a16:creationId xmlns:a16="http://schemas.microsoft.com/office/drawing/2014/main" id="{A95A76A9-45FF-C32A-AD97-DEEEE662A0EC}"/>
              </a:ext>
            </a:extLst>
          </p:cNvPr>
          <p:cNvSpPr>
            <a:spLocks noGrp="1"/>
          </p:cNvSpPr>
          <p:nvPr>
            <p:ph type="sldNum" sz="quarter" idx="12"/>
          </p:nvPr>
        </p:nvSpPr>
        <p:spPr>
          <a:xfrm>
            <a:off x="8259763" y="6507568"/>
            <a:ext cx="485775" cy="331350"/>
          </a:xfrm>
        </p:spPr>
        <p:txBody>
          <a:bodyPr/>
          <a:lstStyle/>
          <a:p>
            <a:fld id="{57D7F152-42F7-4C0B-ACE2-8696607C202E}" type="slidenum">
              <a:rPr lang="en-US" sz="1050" smtClean="0">
                <a:solidFill>
                  <a:schemeClr val="tx1"/>
                </a:solidFill>
              </a:rPr>
              <a:pPr/>
              <a:t>12</a:t>
            </a:fld>
            <a:endParaRPr lang="en-US" sz="1050" dirty="0">
              <a:solidFill>
                <a:schemeClr val="tx1"/>
              </a:solidFill>
            </a:endParaRPr>
          </a:p>
        </p:txBody>
      </p:sp>
    </p:spTree>
    <p:extLst>
      <p:ext uri="{BB962C8B-B14F-4D97-AF65-F5344CB8AC3E}">
        <p14:creationId xmlns:p14="http://schemas.microsoft.com/office/powerpoint/2010/main" val="412346144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Box 1"/>
          <p:cNvSpPr txBox="1">
            <a:spLocks noChangeArrowheads="1"/>
          </p:cNvSpPr>
          <p:nvPr/>
        </p:nvSpPr>
        <p:spPr bwMode="auto">
          <a:xfrm>
            <a:off x="261213" y="1411327"/>
            <a:ext cx="8621576"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spcBef>
                <a:spcPct val="20000"/>
              </a:spcBef>
              <a:buChar char="•"/>
              <a:defRPr sz="2800">
                <a:solidFill>
                  <a:srgbClr val="000066"/>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 typeface="Wingdings" panose="05000000000000000000" pitchFamily="2" charset="2"/>
              <a:buChar char="Ø"/>
            </a:pPr>
            <a:r>
              <a:rPr lang="en-US" altLang="en-US" sz="1600" dirty="0">
                <a:solidFill>
                  <a:srgbClr val="000000"/>
                </a:solidFill>
              </a:rPr>
              <a:t>Review current unit Mission Statement to ensure alignment to Core METs, or, recommend revision for updating during MET/METL review.</a:t>
            </a:r>
          </a:p>
          <a:p>
            <a:pPr eaLnBrk="1" hangingPunct="1">
              <a:spcBef>
                <a:spcPct val="0"/>
              </a:spcBef>
              <a:buFont typeface="Wingdings" panose="05000000000000000000" pitchFamily="2" charset="2"/>
              <a:buChar char="Ø"/>
            </a:pPr>
            <a:endParaRPr lang="en-US" altLang="en-US" sz="1600" dirty="0">
              <a:solidFill>
                <a:srgbClr val="000000"/>
              </a:solidFill>
            </a:endParaRPr>
          </a:p>
          <a:p>
            <a:pPr eaLnBrk="1" hangingPunct="1">
              <a:spcBef>
                <a:spcPct val="0"/>
              </a:spcBef>
              <a:buFont typeface="Wingdings" panose="05000000000000000000" pitchFamily="2" charset="2"/>
              <a:buChar char="Ø"/>
            </a:pPr>
            <a:r>
              <a:rPr lang="en-US" altLang="en-US" sz="1600" dirty="0">
                <a:solidFill>
                  <a:srgbClr val="000000"/>
                </a:solidFill>
              </a:rPr>
              <a:t>Mission Statements define and describes capabilities (core competencies or operational requirements), the organization, mission, tasks, employment, administrative and logistics capabilities, command and signal. </a:t>
            </a:r>
            <a:r>
              <a:rPr lang="en-US" altLang="en-US" sz="1600" i="1" dirty="0">
                <a:solidFill>
                  <a:srgbClr val="000000"/>
                </a:solidFill>
              </a:rPr>
              <a:t>MCO 5311.1E Total Force Structure Process, Appendix B</a:t>
            </a:r>
            <a:r>
              <a:rPr lang="en-US" altLang="en-US" sz="1600" dirty="0">
                <a:solidFill>
                  <a:srgbClr val="000000"/>
                </a:solidFill>
              </a:rPr>
              <a:t>, provides example of Mission Statement format/package necessary to facilitate change:  </a:t>
            </a:r>
          </a:p>
          <a:p>
            <a:pPr eaLnBrk="1" hangingPunct="1">
              <a:spcBef>
                <a:spcPct val="0"/>
              </a:spcBef>
              <a:buFont typeface="Wingdings" panose="05000000000000000000" pitchFamily="2" charset="2"/>
              <a:buChar char="Ø"/>
            </a:pPr>
            <a:endParaRPr lang="en-US" altLang="en-US" sz="1600" dirty="0">
              <a:solidFill>
                <a:srgbClr val="000000"/>
              </a:solidFill>
            </a:endParaRPr>
          </a:p>
          <a:p>
            <a:pPr lvl="1" eaLnBrk="1" hangingPunct="1">
              <a:spcBef>
                <a:spcPct val="0"/>
              </a:spcBef>
              <a:buFont typeface="Wingdings" panose="05000000000000000000" pitchFamily="2" charset="2"/>
              <a:buChar char="ü"/>
            </a:pPr>
            <a:r>
              <a:rPr lang="en-US" altLang="en-US" sz="1200" b="1" dirty="0">
                <a:solidFill>
                  <a:srgbClr val="000000"/>
                </a:solidFill>
              </a:rPr>
              <a:t>Header</a:t>
            </a:r>
            <a:r>
              <a:rPr lang="en-US" altLang="en-US" sz="1200" dirty="0">
                <a:solidFill>
                  <a:srgbClr val="000000"/>
                </a:solidFill>
              </a:rPr>
              <a:t> (i.e., Department of the Navy, HQ USMC, 3300 Russell Rd, Quantico VA 22134)</a:t>
            </a:r>
          </a:p>
          <a:p>
            <a:pPr lvl="1" eaLnBrk="1" hangingPunct="1">
              <a:spcBef>
                <a:spcPct val="0"/>
              </a:spcBef>
              <a:buFont typeface="Wingdings" panose="05000000000000000000" pitchFamily="2" charset="2"/>
              <a:buChar char="ü"/>
            </a:pPr>
            <a:r>
              <a:rPr lang="en-US" altLang="en-US" sz="1200" b="1" dirty="0">
                <a:solidFill>
                  <a:srgbClr val="000000"/>
                </a:solidFill>
              </a:rPr>
              <a:t>UIC or Multiple UICs/Organization Name</a:t>
            </a:r>
            <a:r>
              <a:rPr lang="en-US" altLang="en-US" sz="1200" dirty="0">
                <a:solidFill>
                  <a:srgbClr val="000000"/>
                </a:solidFill>
              </a:rPr>
              <a:t> (Unit Identification Code-M21810 2nd Assault Amphibian BN)</a:t>
            </a:r>
          </a:p>
          <a:p>
            <a:pPr lvl="1" eaLnBrk="1" hangingPunct="1">
              <a:spcBef>
                <a:spcPct val="0"/>
              </a:spcBef>
              <a:buFont typeface="Wingdings" panose="05000000000000000000" pitchFamily="2" charset="2"/>
              <a:buChar char="ü"/>
            </a:pPr>
            <a:r>
              <a:rPr lang="en-US" altLang="en-US" sz="1200" b="1" dirty="0">
                <a:solidFill>
                  <a:srgbClr val="000000"/>
                </a:solidFill>
              </a:rPr>
              <a:t>Promulgation Statement </a:t>
            </a:r>
            <a:r>
              <a:rPr lang="en-US" altLang="en-US" sz="1200" dirty="0">
                <a:solidFill>
                  <a:srgbClr val="000000"/>
                </a:solidFill>
              </a:rPr>
              <a:t>(Briefly outline the organization and content of the continuity of operations plan and describe what it is, who it affects, and the circumstances under which it should be executed.)</a:t>
            </a:r>
          </a:p>
          <a:p>
            <a:pPr lvl="1" eaLnBrk="1" hangingPunct="1">
              <a:spcBef>
                <a:spcPct val="0"/>
              </a:spcBef>
              <a:buFont typeface="Wingdings" panose="05000000000000000000" pitchFamily="2" charset="2"/>
              <a:buChar char="ü"/>
            </a:pPr>
            <a:r>
              <a:rPr lang="en-US" altLang="en-US" sz="1200" b="1" dirty="0">
                <a:solidFill>
                  <a:srgbClr val="000000"/>
                </a:solidFill>
              </a:rPr>
              <a:t>Organization</a:t>
            </a:r>
            <a:r>
              <a:rPr lang="en-US" altLang="en-US" sz="1200" dirty="0">
                <a:solidFill>
                  <a:srgbClr val="000000"/>
                </a:solidFill>
              </a:rPr>
              <a:t> (i.e., HQ &amp; Service Co.; A Company; Engineer Support Co.)</a:t>
            </a:r>
          </a:p>
          <a:p>
            <a:pPr lvl="1" eaLnBrk="1" hangingPunct="1">
              <a:spcBef>
                <a:spcPct val="0"/>
              </a:spcBef>
              <a:buFont typeface="Wingdings" panose="05000000000000000000" pitchFamily="2" charset="2"/>
              <a:buChar char="ü"/>
            </a:pPr>
            <a:r>
              <a:rPr lang="en-US" altLang="en-US" sz="1200" b="1" dirty="0">
                <a:solidFill>
                  <a:srgbClr val="000000"/>
                </a:solidFill>
                <a:highlight>
                  <a:srgbClr val="FFFF00"/>
                </a:highlight>
              </a:rPr>
              <a:t>Mission/Tasks </a:t>
            </a:r>
            <a:r>
              <a:rPr lang="en-US" altLang="en-US" sz="1200" dirty="0">
                <a:solidFill>
                  <a:srgbClr val="000000"/>
                </a:solidFill>
                <a:highlight>
                  <a:srgbClr val="FFFF00"/>
                </a:highlight>
              </a:rPr>
              <a:t>(i.e., MCT 1.1.2 Provide Task-Organized Forces; MCT 1.6.1 Conduct Offensive Operations; etc.)</a:t>
            </a:r>
          </a:p>
          <a:p>
            <a:pPr lvl="1" eaLnBrk="1" hangingPunct="1">
              <a:spcBef>
                <a:spcPct val="0"/>
              </a:spcBef>
              <a:buFont typeface="Wingdings" panose="05000000000000000000" pitchFamily="2" charset="2"/>
              <a:buChar char="ü"/>
            </a:pPr>
            <a:r>
              <a:rPr lang="en-US" altLang="en-US" sz="1200" b="1" dirty="0">
                <a:solidFill>
                  <a:srgbClr val="000000"/>
                </a:solidFill>
              </a:rPr>
              <a:t>Concept of Organization </a:t>
            </a:r>
            <a:r>
              <a:rPr lang="en-US" altLang="en-US" sz="1200" dirty="0">
                <a:solidFill>
                  <a:srgbClr val="000000"/>
                </a:solidFill>
              </a:rPr>
              <a:t>(Briefly explain the unit’s organization and reporting hierarchy; Who the unit reports to)</a:t>
            </a:r>
          </a:p>
          <a:p>
            <a:pPr lvl="1" eaLnBrk="1" hangingPunct="1">
              <a:spcBef>
                <a:spcPct val="0"/>
              </a:spcBef>
              <a:buFont typeface="Wingdings" panose="05000000000000000000" pitchFamily="2" charset="2"/>
              <a:buChar char="ü"/>
            </a:pPr>
            <a:r>
              <a:rPr lang="en-US" altLang="en-US" sz="1200" b="1" dirty="0">
                <a:solidFill>
                  <a:srgbClr val="000000"/>
                </a:solidFill>
              </a:rPr>
              <a:t>Concept of Employment</a:t>
            </a:r>
            <a:r>
              <a:rPr lang="en-US" altLang="en-US" sz="1200" dirty="0">
                <a:solidFill>
                  <a:srgbClr val="000000"/>
                </a:solidFill>
              </a:rPr>
              <a:t> (7 warfighting functions: Maneuver, Intel, Fires, Logistics, C2, Force Protection, Information)</a:t>
            </a:r>
          </a:p>
          <a:p>
            <a:pPr lvl="1" eaLnBrk="1" hangingPunct="1">
              <a:spcBef>
                <a:spcPct val="0"/>
              </a:spcBef>
              <a:buFont typeface="Wingdings" panose="05000000000000000000" pitchFamily="2" charset="2"/>
              <a:buChar char="ü"/>
            </a:pPr>
            <a:r>
              <a:rPr lang="en-US" altLang="en-US" sz="1200" b="1" dirty="0">
                <a:solidFill>
                  <a:srgbClr val="000000"/>
                </a:solidFill>
              </a:rPr>
              <a:t>Admin Capabilities</a:t>
            </a:r>
            <a:r>
              <a:rPr lang="en-US" altLang="en-US" sz="1200" dirty="0">
                <a:solidFill>
                  <a:srgbClr val="000000"/>
                </a:solidFill>
              </a:rPr>
              <a:t> (i.e., How the unit’s administration is carried out and to what extent)</a:t>
            </a:r>
          </a:p>
          <a:p>
            <a:pPr lvl="1" eaLnBrk="1" hangingPunct="1">
              <a:spcBef>
                <a:spcPct val="0"/>
              </a:spcBef>
              <a:buFont typeface="Wingdings" panose="05000000000000000000" pitchFamily="2" charset="2"/>
              <a:buChar char="ü"/>
            </a:pPr>
            <a:r>
              <a:rPr lang="en-US" altLang="en-US" sz="1200" b="1" dirty="0">
                <a:solidFill>
                  <a:srgbClr val="000000"/>
                </a:solidFill>
              </a:rPr>
              <a:t>Logistics Capabilities </a:t>
            </a:r>
            <a:r>
              <a:rPr lang="en-US" altLang="en-US" sz="1200" dirty="0">
                <a:solidFill>
                  <a:srgbClr val="000000"/>
                </a:solidFill>
              </a:rPr>
              <a:t>(i.e., 7 functions of logistics)</a:t>
            </a:r>
          </a:p>
          <a:p>
            <a:pPr lvl="1" eaLnBrk="1" hangingPunct="1">
              <a:spcBef>
                <a:spcPct val="0"/>
              </a:spcBef>
              <a:buFont typeface="Wingdings" panose="05000000000000000000" pitchFamily="2" charset="2"/>
              <a:buChar char="ü"/>
            </a:pPr>
            <a:r>
              <a:rPr lang="en-US" altLang="en-US" sz="1200" b="1" dirty="0">
                <a:solidFill>
                  <a:srgbClr val="000000"/>
                </a:solidFill>
              </a:rPr>
              <a:t>Command and Signal</a:t>
            </a:r>
            <a:r>
              <a:rPr lang="en-US" altLang="en-US" sz="1200" dirty="0">
                <a:solidFill>
                  <a:srgbClr val="000000"/>
                </a:solidFill>
              </a:rPr>
              <a:t> (Briefly explain who the commander of this unit reports to and capability it provides). </a:t>
            </a:r>
          </a:p>
          <a:p>
            <a:pPr lvl="1" eaLnBrk="1" hangingPunct="1">
              <a:spcBef>
                <a:spcPct val="0"/>
              </a:spcBef>
              <a:buFont typeface="Wingdings" panose="05000000000000000000" pitchFamily="2" charset="2"/>
              <a:buChar char="ü"/>
            </a:pPr>
            <a:r>
              <a:rPr lang="en-US" altLang="en-US" sz="1200" b="1" dirty="0">
                <a:solidFill>
                  <a:srgbClr val="000000"/>
                </a:solidFill>
              </a:rPr>
              <a:t>Supersession </a:t>
            </a:r>
            <a:r>
              <a:rPr lang="en-US" altLang="en-US" sz="1200" dirty="0">
                <a:solidFill>
                  <a:srgbClr val="000000"/>
                </a:solidFill>
              </a:rPr>
              <a:t>(Ex: This Mission Statement supersedes the previous Mission Statement and is effective upon receipt)</a:t>
            </a:r>
            <a:endParaRPr lang="en-US" altLang="en-US" sz="800" dirty="0">
              <a:solidFill>
                <a:srgbClr val="000000"/>
              </a:solidFill>
            </a:endParaRPr>
          </a:p>
        </p:txBody>
      </p:sp>
      <p:sp>
        <p:nvSpPr>
          <p:cNvPr id="6" name="TextBox 5"/>
          <p:cNvSpPr txBox="1">
            <a:spLocks noChangeArrowheads="1"/>
          </p:cNvSpPr>
          <p:nvPr/>
        </p:nvSpPr>
        <p:spPr bwMode="auto">
          <a:xfrm>
            <a:off x="8528204" y="6397307"/>
            <a:ext cx="3545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Times New Roman" pitchFamily="18" charset="0"/>
                <a:cs typeface="Arial" charset="0"/>
              </a:defRPr>
            </a:lvl1pPr>
            <a:lvl2pPr marL="742950" indent="-285750" eaLnBrk="0" hangingPunct="0">
              <a:defRPr sz="3200" b="1">
                <a:solidFill>
                  <a:schemeClr val="tx1"/>
                </a:solidFill>
                <a:latin typeface="Times New Roman" pitchFamily="18" charset="0"/>
                <a:cs typeface="Arial" charset="0"/>
              </a:defRPr>
            </a:lvl2pPr>
            <a:lvl3pPr marL="1143000" indent="-228600" eaLnBrk="0" hangingPunct="0">
              <a:defRPr sz="3200" b="1">
                <a:solidFill>
                  <a:schemeClr val="tx1"/>
                </a:solidFill>
                <a:latin typeface="Times New Roman" pitchFamily="18" charset="0"/>
                <a:cs typeface="Arial" charset="0"/>
              </a:defRPr>
            </a:lvl3pPr>
            <a:lvl4pPr marL="1600200" indent="-228600" eaLnBrk="0" hangingPunct="0">
              <a:defRPr sz="3200" b="1">
                <a:solidFill>
                  <a:schemeClr val="tx1"/>
                </a:solidFill>
                <a:latin typeface="Times New Roman" pitchFamily="18" charset="0"/>
                <a:cs typeface="Arial" charset="0"/>
              </a:defRPr>
            </a:lvl4pPr>
            <a:lvl5pPr marL="2057400" indent="-228600" eaLnBrk="0" hangingPunct="0">
              <a:defRPr sz="32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32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32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32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3200" b="1">
                <a:solidFill>
                  <a:schemeClr val="tx1"/>
                </a:solidFill>
                <a:latin typeface="Times New Roman" pitchFamily="18" charset="0"/>
                <a:cs typeface="Arial" charset="0"/>
              </a:defRPr>
            </a:lvl9pPr>
          </a:lstStyle>
          <a:p>
            <a:pPr algn="ctr" eaLnBrk="1" hangingPunct="1"/>
            <a:fld id="{B2658035-64B9-4833-87D2-D21A12C012A9}" type="slidenum">
              <a:rPr lang="en-US" sz="1200" b="0">
                <a:latin typeface="Arial" panose="020B0604020202020204" pitchFamily="34" charset="0"/>
                <a:cs typeface="Arial" panose="020B0604020202020204" pitchFamily="34" charset="0"/>
              </a:rPr>
              <a:pPr algn="ctr" eaLnBrk="1" hangingPunct="1"/>
              <a:t>13</a:t>
            </a:fld>
            <a:endParaRPr lang="en-US" sz="1200" b="0" dirty="0">
              <a:latin typeface="Arial" panose="020B0604020202020204" pitchFamily="34" charset="0"/>
              <a:cs typeface="Arial" panose="020B0604020202020204" pitchFamily="34" charset="0"/>
            </a:endParaRPr>
          </a:p>
        </p:txBody>
      </p:sp>
      <p:sp>
        <p:nvSpPr>
          <p:cNvPr id="9" name="Text Box 3"/>
          <p:cNvSpPr txBox="1">
            <a:spLocks noChangeArrowheads="1"/>
          </p:cNvSpPr>
          <p:nvPr/>
        </p:nvSpPr>
        <p:spPr bwMode="auto">
          <a:xfrm>
            <a:off x="-20064" y="145745"/>
            <a:ext cx="9164064" cy="769441"/>
          </a:xfrm>
          <a:prstGeom prst="rect">
            <a:avLst/>
          </a:prstGeom>
          <a:noFill/>
          <a:ln w="9525">
            <a:noFill/>
            <a:miter lim="800000"/>
            <a:headEnd/>
            <a:tailEnd/>
          </a:ln>
          <a:effectLst/>
        </p:spPr>
        <p:txBody>
          <a:bodyPr wrap="square">
            <a:spAutoFit/>
          </a:bodyPr>
          <a:lstStyle/>
          <a:p>
            <a:pPr algn="ctr">
              <a:spcBef>
                <a:spcPts val="0"/>
              </a:spcBef>
            </a:pPr>
            <a:r>
              <a:rPr lang="en-US" sz="2400" b="1" dirty="0"/>
              <a:t>MCT / MET / METL Development</a:t>
            </a:r>
          </a:p>
          <a:p>
            <a:pPr algn="ctr">
              <a:spcBef>
                <a:spcPts val="0"/>
              </a:spcBef>
            </a:pPr>
            <a:r>
              <a:rPr lang="en-US" sz="2000" b="1" dirty="0"/>
              <a:t>Mission Statements</a:t>
            </a:r>
          </a:p>
        </p:txBody>
      </p:sp>
      <p:sp>
        <p:nvSpPr>
          <p:cNvPr id="2" name="Rectangle 1">
            <a:extLst>
              <a:ext uri="{FF2B5EF4-FFF2-40B4-BE49-F238E27FC236}">
                <a16:creationId xmlns:a16="http://schemas.microsoft.com/office/drawing/2014/main" id="{F0C802C3-CCB2-09DA-169C-924C6087AC85}"/>
              </a:ext>
            </a:extLst>
          </p:cNvPr>
          <p:cNvSpPr/>
          <p:nvPr/>
        </p:nvSpPr>
        <p:spPr>
          <a:xfrm>
            <a:off x="646648" y="5997198"/>
            <a:ext cx="7691237" cy="461665"/>
          </a:xfrm>
          <a:prstGeom prst="rect">
            <a:avLst/>
          </a:prstGeom>
          <a:solidFill>
            <a:srgbClr val="FFFF00"/>
          </a:solidFill>
          <a:ln>
            <a:solidFill>
              <a:schemeClr val="tx1"/>
            </a:solidFill>
          </a:ln>
        </p:spPr>
        <p:txBody>
          <a:bodyPr wrap="square">
            <a:spAutoFit/>
          </a:bodyPr>
          <a:lstStyle/>
          <a:p>
            <a:pPr algn="ctr" eaLnBrk="1" hangingPunct="1"/>
            <a:r>
              <a:rPr lang="en-US" altLang="en-US" sz="1200" b="1" dirty="0"/>
              <a:t>Units without valid current Mission Statements run the risk of not having submitted TOECR’s considered.  Mission Statements are required to validate requested changes.</a:t>
            </a:r>
          </a:p>
        </p:txBody>
      </p:sp>
    </p:spTree>
    <p:extLst>
      <p:ext uri="{BB962C8B-B14F-4D97-AF65-F5344CB8AC3E}">
        <p14:creationId xmlns:p14="http://schemas.microsoft.com/office/powerpoint/2010/main" val="2274591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F6962-6285-E78C-914B-C0ADAA36877B}"/>
            </a:ext>
          </a:extLst>
        </p:cNvPr>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2B07558F-4FCD-9150-9E60-168B798B38E9}"/>
              </a:ext>
            </a:extLst>
          </p:cNvPr>
          <p:cNvCxnSpPr>
            <a:cxnSpLocks/>
          </p:cNvCxnSpPr>
          <p:nvPr/>
        </p:nvCxnSpPr>
        <p:spPr>
          <a:xfrm>
            <a:off x="5912148" y="1496629"/>
            <a:ext cx="0" cy="2195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7EEAB51-BD71-BE65-9E8D-C02501D1FBDC}"/>
              </a:ext>
            </a:extLst>
          </p:cNvPr>
          <p:cNvCxnSpPr>
            <a:cxnSpLocks/>
          </p:cNvCxnSpPr>
          <p:nvPr/>
        </p:nvCxnSpPr>
        <p:spPr>
          <a:xfrm>
            <a:off x="777410" y="1496629"/>
            <a:ext cx="0" cy="2167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C6197E5-35B0-642F-A89B-9AD81FB0188C}"/>
              </a:ext>
            </a:extLst>
          </p:cNvPr>
          <p:cNvSpPr>
            <a:spLocks noGrp="1"/>
          </p:cNvSpPr>
          <p:nvPr>
            <p:ph type="title"/>
          </p:nvPr>
        </p:nvSpPr>
        <p:spPr>
          <a:xfrm>
            <a:off x="1597892" y="171449"/>
            <a:ext cx="6159232" cy="685800"/>
          </a:xfrm>
        </p:spPr>
        <p:txBody>
          <a:bodyPr>
            <a:normAutofit/>
          </a:bodyPr>
          <a:lstStyle/>
          <a:p>
            <a:r>
              <a:rPr lang="en-US" sz="2800" b="1" dirty="0">
                <a:latin typeface="Arial" panose="020B0604020202020204" pitchFamily="34" charset="0"/>
                <a:cs typeface="Arial" panose="020B0604020202020204" pitchFamily="34" charset="0"/>
              </a:rPr>
              <a:t>CD&amp;I TFSD Branch Heads</a:t>
            </a:r>
          </a:p>
        </p:txBody>
      </p:sp>
      <p:sp>
        <p:nvSpPr>
          <p:cNvPr id="5" name="Slide Number Placeholder 4">
            <a:extLst>
              <a:ext uri="{FF2B5EF4-FFF2-40B4-BE49-F238E27FC236}">
                <a16:creationId xmlns:a16="http://schemas.microsoft.com/office/drawing/2014/main" id="{3CC5AB52-A6FA-9B51-CD8B-8603B7F03E48}"/>
              </a:ext>
            </a:extLst>
          </p:cNvPr>
          <p:cNvSpPr>
            <a:spLocks noGrp="1"/>
          </p:cNvSpPr>
          <p:nvPr>
            <p:ph type="sldNum" sz="quarter" idx="12"/>
          </p:nvPr>
        </p:nvSpPr>
        <p:spPr>
          <a:xfrm>
            <a:off x="6553200" y="6356350"/>
            <a:ext cx="21336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8E4EDD86-0069-4FE8-945C-33E393EACC8C}" type="slidenum">
              <a:rPr lang="en-US" smtClean="0">
                <a:solidFill>
                  <a:schemeClr val="tx1"/>
                </a:solidFill>
              </a:rPr>
              <a:pPr/>
              <a:t>14</a:t>
            </a:fld>
            <a:endParaRPr lang="en-US" dirty="0">
              <a:solidFill>
                <a:schemeClr val="tx1"/>
              </a:solidFill>
            </a:endParaRPr>
          </a:p>
        </p:txBody>
      </p:sp>
      <p:cxnSp>
        <p:nvCxnSpPr>
          <p:cNvPr id="3" name="Straight Connector 2">
            <a:extLst>
              <a:ext uri="{FF2B5EF4-FFF2-40B4-BE49-F238E27FC236}">
                <a16:creationId xmlns:a16="http://schemas.microsoft.com/office/drawing/2014/main" id="{CC3B5AA5-AD17-6ADC-CCF5-CFE5BD75035F}"/>
              </a:ext>
            </a:extLst>
          </p:cNvPr>
          <p:cNvCxnSpPr>
            <a:cxnSpLocks/>
            <a:stCxn id="20" idx="2"/>
          </p:cNvCxnSpPr>
          <p:nvPr/>
        </p:nvCxnSpPr>
        <p:spPr>
          <a:xfrm>
            <a:off x="4401098" y="1181861"/>
            <a:ext cx="2458" cy="32441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7CCC3D2-CF8B-7117-73FB-00B43AA2844B}"/>
              </a:ext>
            </a:extLst>
          </p:cNvPr>
          <p:cNvSpPr txBox="1"/>
          <p:nvPr/>
        </p:nvSpPr>
        <p:spPr>
          <a:xfrm>
            <a:off x="1504092" y="3475754"/>
            <a:ext cx="1876225" cy="1631216"/>
          </a:xfrm>
          <a:prstGeom prst="rect">
            <a:avLst/>
          </a:prstGeom>
          <a:solidFill>
            <a:schemeClr val="accent3">
              <a:lumMod val="60000"/>
              <a:lumOff val="40000"/>
            </a:schemeClr>
          </a:solidFill>
          <a:ln w="19050">
            <a:solidFill>
              <a:schemeClr val="tx1"/>
            </a:solidFill>
            <a:prstDash val="solid"/>
          </a:ln>
        </p:spPr>
        <p:txBody>
          <a:bodyPr wrap="square" rtlCol="0" anchor="ctr" anchorCtr="0">
            <a:spAutoFit/>
          </a:bodyPr>
          <a:lstStyle/>
          <a:p>
            <a:pPr algn="ctr">
              <a:defRPr/>
            </a:pPr>
            <a:r>
              <a:rPr lang="en-US" sz="1000" b="1" kern="0" dirty="0">
                <a:solidFill>
                  <a:prstClr val="black"/>
                </a:solidFill>
                <a:latin typeface="+mn-lt"/>
              </a:rPr>
              <a:t>Command Element (CE)</a:t>
            </a:r>
          </a:p>
          <a:p>
            <a:pPr algn="ctr">
              <a:defRPr/>
            </a:pPr>
            <a:endParaRPr lang="en-US" b="1" kern="0" dirty="0">
              <a:solidFill>
                <a:prstClr val="black"/>
              </a:solidFill>
              <a:latin typeface="+mn-lt"/>
            </a:endParaRPr>
          </a:p>
          <a:p>
            <a:pPr algn="ctr">
              <a:defRPr/>
            </a:pPr>
            <a:r>
              <a:rPr lang="en-US" u="sng" kern="0" dirty="0">
                <a:solidFill>
                  <a:prstClr val="black"/>
                </a:solidFill>
                <a:latin typeface="+mn-lt"/>
              </a:rPr>
              <a:t>Org Mailbox</a:t>
            </a:r>
            <a:endParaRPr lang="en-US" kern="0" dirty="0">
              <a:solidFill>
                <a:prstClr val="black"/>
              </a:solidFill>
              <a:latin typeface="+mn-lt"/>
              <a:cs typeface="Arial" panose="020B0604020202020204" pitchFamily="34" charset="0"/>
            </a:endParaRPr>
          </a:p>
          <a:p>
            <a:pPr algn="ctr">
              <a:defRPr/>
            </a:pPr>
            <a:r>
              <a:rPr lang="en-US" kern="0" dirty="0">
                <a:solidFill>
                  <a:srgbClr val="0033CC"/>
                </a:solidFill>
                <a:latin typeface="+mn-lt"/>
              </a:rPr>
              <a:t>SMB_CDI_CDD_TFSD_ CE</a:t>
            </a:r>
            <a:r>
              <a:rPr lang="en-US" sz="1000" kern="0" dirty="0">
                <a:solidFill>
                  <a:srgbClr val="0033CC"/>
                </a:solidFill>
                <a:latin typeface="+mn-lt"/>
              </a:rPr>
              <a:t>@usmc.mil</a:t>
            </a:r>
          </a:p>
          <a:p>
            <a:pPr algn="ctr">
              <a:defRPr/>
            </a:pPr>
            <a:endParaRPr lang="en-US" kern="0" dirty="0">
              <a:solidFill>
                <a:prstClr val="black"/>
              </a:solidFill>
              <a:latin typeface="+mn-lt"/>
            </a:endParaRPr>
          </a:p>
          <a:p>
            <a:pPr algn="ctr">
              <a:defRPr/>
            </a:pPr>
            <a:r>
              <a:rPr lang="en-US" u="sng" kern="0" dirty="0">
                <a:solidFill>
                  <a:prstClr val="black"/>
                </a:solidFill>
                <a:latin typeface="+mn-lt"/>
              </a:rPr>
              <a:t>CE Analyst</a:t>
            </a:r>
          </a:p>
          <a:p>
            <a:pPr algn="ctr">
              <a:defRPr/>
            </a:pPr>
            <a:r>
              <a:rPr lang="en-US" kern="0" dirty="0">
                <a:solidFill>
                  <a:prstClr val="black"/>
                </a:solidFill>
                <a:latin typeface="+mn-lt"/>
              </a:rPr>
              <a:t>Mr. Ramon Sanchez</a:t>
            </a:r>
          </a:p>
          <a:p>
            <a:pPr algn="ctr">
              <a:defRPr/>
            </a:pPr>
            <a:r>
              <a:rPr lang="en-US" kern="0" dirty="0">
                <a:solidFill>
                  <a:prstClr val="black"/>
                </a:solidFill>
                <a:latin typeface="+mn-lt"/>
              </a:rPr>
              <a:t>703-784-5720, </a:t>
            </a:r>
            <a:r>
              <a:rPr lang="en-US" kern="0" dirty="0">
                <a:solidFill>
                  <a:prstClr val="black"/>
                </a:solidFill>
                <a:latin typeface="+mn-lt"/>
                <a:hlinkClick r:id="rId2"/>
              </a:rPr>
              <a:t>ramon.sanchez@usmc.mil</a:t>
            </a:r>
            <a:r>
              <a:rPr lang="en-US" kern="0" dirty="0">
                <a:solidFill>
                  <a:prstClr val="black"/>
                </a:solidFill>
                <a:latin typeface="+mn-lt"/>
              </a:rPr>
              <a:t> </a:t>
            </a:r>
          </a:p>
        </p:txBody>
      </p:sp>
      <p:sp>
        <p:nvSpPr>
          <p:cNvPr id="9" name="TextBox 8">
            <a:extLst>
              <a:ext uri="{FF2B5EF4-FFF2-40B4-BE49-F238E27FC236}">
                <a16:creationId xmlns:a16="http://schemas.microsoft.com/office/drawing/2014/main" id="{EE1CD329-2AC0-8E57-3CF2-F065B9214A93}"/>
              </a:ext>
            </a:extLst>
          </p:cNvPr>
          <p:cNvSpPr txBox="1"/>
          <p:nvPr/>
        </p:nvSpPr>
        <p:spPr>
          <a:xfrm>
            <a:off x="3362103" y="5097849"/>
            <a:ext cx="1907628" cy="1638910"/>
          </a:xfrm>
          <a:prstGeom prst="rect">
            <a:avLst/>
          </a:prstGeom>
          <a:solidFill>
            <a:schemeClr val="accent3">
              <a:lumMod val="60000"/>
              <a:lumOff val="40000"/>
            </a:schemeClr>
          </a:solidFill>
          <a:ln w="19050">
            <a:solidFill>
              <a:schemeClr val="tx1"/>
            </a:solidFill>
            <a:prstDash val="solid"/>
          </a:ln>
        </p:spPr>
        <p:txBody>
          <a:bodyPr wrap="square" lIns="68580" tIns="34290" rIns="68580" bIns="34290" rtlCol="0" anchor="ctr" anchorCtr="0">
            <a:spAutoFit/>
          </a:bodyPr>
          <a:lstStyle/>
          <a:p>
            <a:pPr algn="ctr">
              <a:defRPr/>
            </a:pPr>
            <a:r>
              <a:rPr lang="en-US" sz="1000" b="1" dirty="0">
                <a:latin typeface="+mn-lt"/>
                <a:cs typeface="Arial"/>
              </a:rPr>
              <a:t>Logistics Combat Element (LCE)</a:t>
            </a:r>
          </a:p>
          <a:p>
            <a:pPr algn="ctr">
              <a:defRPr/>
            </a:pPr>
            <a:endParaRPr lang="en-US" sz="1200" b="1" kern="0" dirty="0">
              <a:latin typeface="+mn-lt"/>
              <a:cs typeface="Arial"/>
            </a:endParaRPr>
          </a:p>
          <a:p>
            <a:pPr algn="ctr">
              <a:defRPr/>
            </a:pPr>
            <a:r>
              <a:rPr lang="en-US" u="sng" kern="0" dirty="0">
                <a:solidFill>
                  <a:prstClr val="black"/>
                </a:solidFill>
                <a:latin typeface="+mn-lt"/>
              </a:rPr>
              <a:t>Org Mailbox</a:t>
            </a:r>
            <a:endParaRPr lang="en-US" kern="0" dirty="0">
              <a:solidFill>
                <a:prstClr val="black"/>
              </a:solidFill>
              <a:latin typeface="+mn-lt"/>
              <a:cs typeface="Arial" panose="020B0604020202020204" pitchFamily="34" charset="0"/>
            </a:endParaRPr>
          </a:p>
          <a:p>
            <a:pPr algn="ctr">
              <a:defRPr/>
            </a:pPr>
            <a:r>
              <a:rPr lang="en-US" kern="0" dirty="0">
                <a:solidFill>
                  <a:srgbClr val="0033CC"/>
                </a:solidFill>
                <a:latin typeface="+mn-lt"/>
              </a:rPr>
              <a:t>SMB_CDI_CDD_TFSD_ LCE@usmc.mil</a:t>
            </a:r>
          </a:p>
          <a:p>
            <a:pPr algn="ctr">
              <a:defRPr/>
            </a:pPr>
            <a:endParaRPr lang="en-US" kern="0" dirty="0">
              <a:solidFill>
                <a:prstClr val="black"/>
              </a:solidFill>
              <a:latin typeface="+mn-lt"/>
            </a:endParaRPr>
          </a:p>
          <a:p>
            <a:pPr algn="ctr">
              <a:defRPr/>
            </a:pPr>
            <a:r>
              <a:rPr lang="en-US" u="sng" kern="0" dirty="0">
                <a:solidFill>
                  <a:prstClr val="black"/>
                </a:solidFill>
                <a:latin typeface="+mn-lt"/>
              </a:rPr>
              <a:t>Section Head</a:t>
            </a:r>
          </a:p>
          <a:p>
            <a:pPr algn="ctr">
              <a:defRPr/>
            </a:pPr>
            <a:r>
              <a:rPr lang="en-US" kern="0" dirty="0">
                <a:solidFill>
                  <a:prstClr val="black"/>
                </a:solidFill>
                <a:latin typeface="+mn-lt"/>
              </a:rPr>
              <a:t>Maj Robert </a:t>
            </a:r>
            <a:r>
              <a:rPr lang="en-US" kern="0" dirty="0" err="1">
                <a:solidFill>
                  <a:prstClr val="black"/>
                </a:solidFill>
                <a:latin typeface="+mn-lt"/>
              </a:rPr>
              <a:t>Grusky</a:t>
            </a:r>
            <a:endParaRPr lang="en-US" kern="0" dirty="0">
              <a:solidFill>
                <a:prstClr val="black"/>
              </a:solidFill>
              <a:latin typeface="+mn-lt"/>
            </a:endParaRPr>
          </a:p>
          <a:p>
            <a:pPr algn="ctr">
              <a:defRPr/>
            </a:pPr>
            <a:r>
              <a:rPr lang="en-US" kern="0" dirty="0">
                <a:solidFill>
                  <a:prstClr val="black"/>
                </a:solidFill>
                <a:latin typeface="+mn-lt"/>
              </a:rPr>
              <a:t>703-784-6202</a:t>
            </a:r>
          </a:p>
          <a:p>
            <a:pPr algn="ctr">
              <a:defRPr/>
            </a:pPr>
            <a:r>
              <a:rPr lang="en-US" kern="0" dirty="0">
                <a:solidFill>
                  <a:prstClr val="black"/>
                </a:solidFill>
                <a:latin typeface="+mn-lt"/>
                <a:hlinkClick r:id="rId3"/>
              </a:rPr>
              <a:t>robert.r.grusky@usmc.mil</a:t>
            </a:r>
            <a:r>
              <a:rPr lang="en-US" kern="0" dirty="0">
                <a:solidFill>
                  <a:prstClr val="black"/>
                </a:solidFill>
                <a:latin typeface="+mn-lt"/>
              </a:rPr>
              <a:t> </a:t>
            </a:r>
          </a:p>
        </p:txBody>
      </p:sp>
      <p:sp>
        <p:nvSpPr>
          <p:cNvPr id="10" name="TextBox 9">
            <a:extLst>
              <a:ext uri="{FF2B5EF4-FFF2-40B4-BE49-F238E27FC236}">
                <a16:creationId xmlns:a16="http://schemas.microsoft.com/office/drawing/2014/main" id="{87FDCA7E-3BD1-A881-1190-10C34A37893D}"/>
              </a:ext>
            </a:extLst>
          </p:cNvPr>
          <p:cNvSpPr txBox="1"/>
          <p:nvPr/>
        </p:nvSpPr>
        <p:spPr>
          <a:xfrm>
            <a:off x="1501438" y="5104883"/>
            <a:ext cx="1888462" cy="1631216"/>
          </a:xfrm>
          <a:prstGeom prst="rect">
            <a:avLst/>
          </a:prstGeom>
          <a:solidFill>
            <a:schemeClr val="accent3">
              <a:lumMod val="60000"/>
              <a:lumOff val="40000"/>
            </a:schemeClr>
          </a:solidFill>
          <a:ln w="19050">
            <a:solidFill>
              <a:schemeClr val="tx1"/>
            </a:solidFill>
            <a:prstDash val="solid"/>
          </a:ln>
        </p:spPr>
        <p:txBody>
          <a:bodyPr wrap="square" rtlCol="0" anchor="ctr" anchorCtr="0">
            <a:spAutoFit/>
          </a:bodyPr>
          <a:lstStyle/>
          <a:p>
            <a:pPr algn="ctr">
              <a:defRPr/>
            </a:pPr>
            <a:r>
              <a:rPr lang="en-US" sz="1000" b="1" dirty="0">
                <a:latin typeface="+mn-lt"/>
              </a:rPr>
              <a:t>Aviation Combat Element (ACE)</a:t>
            </a:r>
          </a:p>
          <a:p>
            <a:pPr algn="ctr">
              <a:defRPr/>
            </a:pPr>
            <a:endParaRPr lang="en-US" b="1" kern="0" dirty="0">
              <a:solidFill>
                <a:prstClr val="black"/>
              </a:solidFill>
              <a:latin typeface="+mn-lt"/>
            </a:endParaRPr>
          </a:p>
          <a:p>
            <a:pPr algn="ctr">
              <a:defRPr/>
            </a:pPr>
            <a:r>
              <a:rPr lang="en-US" u="sng" kern="0" dirty="0">
                <a:solidFill>
                  <a:prstClr val="black"/>
                </a:solidFill>
                <a:latin typeface="+mn-lt"/>
              </a:rPr>
              <a:t>Org Mailbox</a:t>
            </a:r>
            <a:endParaRPr lang="en-US" kern="0" dirty="0">
              <a:solidFill>
                <a:prstClr val="black"/>
              </a:solidFill>
              <a:latin typeface="+mn-lt"/>
              <a:cs typeface="Arial" panose="020B0604020202020204" pitchFamily="34" charset="0"/>
            </a:endParaRPr>
          </a:p>
          <a:p>
            <a:pPr algn="ctr">
              <a:defRPr/>
            </a:pPr>
            <a:r>
              <a:rPr lang="en-US" kern="0" dirty="0">
                <a:solidFill>
                  <a:srgbClr val="0033CC"/>
                </a:solidFill>
                <a:latin typeface="+mn-lt"/>
              </a:rPr>
              <a:t>SMB_CDI_CDD_TFSD_ ACE@usmc.mil</a:t>
            </a:r>
          </a:p>
          <a:p>
            <a:pPr algn="ctr">
              <a:defRPr/>
            </a:pPr>
            <a:endParaRPr lang="en-US" sz="1000" kern="0" dirty="0">
              <a:solidFill>
                <a:prstClr val="black"/>
              </a:solidFill>
              <a:latin typeface="+mn-lt"/>
            </a:endParaRPr>
          </a:p>
          <a:p>
            <a:pPr algn="ctr">
              <a:defRPr/>
            </a:pPr>
            <a:r>
              <a:rPr lang="en-US" sz="1000" u="sng" kern="0" dirty="0">
                <a:solidFill>
                  <a:prstClr val="black"/>
                </a:solidFill>
                <a:latin typeface="+mn-lt"/>
              </a:rPr>
              <a:t>ACE Analyst </a:t>
            </a:r>
          </a:p>
          <a:p>
            <a:pPr algn="ctr">
              <a:defRPr/>
            </a:pPr>
            <a:r>
              <a:rPr lang="en-US" sz="1000" kern="0" dirty="0">
                <a:solidFill>
                  <a:prstClr val="black"/>
                </a:solidFill>
                <a:latin typeface="+mn-lt"/>
              </a:rPr>
              <a:t>MGySgt Joseph Smith </a:t>
            </a:r>
          </a:p>
          <a:p>
            <a:pPr algn="ctr">
              <a:defRPr/>
            </a:pPr>
            <a:r>
              <a:rPr lang="en-US" sz="1000" kern="0" dirty="0">
                <a:solidFill>
                  <a:prstClr val="black"/>
                </a:solidFill>
                <a:latin typeface="+mn-lt"/>
              </a:rPr>
              <a:t>703-784-4913 </a:t>
            </a:r>
            <a:r>
              <a:rPr lang="en-US" sz="1000" kern="0" dirty="0">
                <a:solidFill>
                  <a:prstClr val="black"/>
                </a:solidFill>
                <a:latin typeface="+mn-lt"/>
                <a:hlinkClick r:id="rId4"/>
              </a:rPr>
              <a:t>joseph.d.smith@usmc.mil</a:t>
            </a:r>
            <a:r>
              <a:rPr lang="en-US" sz="1000" kern="0" dirty="0">
                <a:solidFill>
                  <a:prstClr val="black"/>
                </a:solidFill>
                <a:latin typeface="+mn-lt"/>
              </a:rPr>
              <a:t> </a:t>
            </a:r>
          </a:p>
        </p:txBody>
      </p:sp>
      <p:sp>
        <p:nvSpPr>
          <p:cNvPr id="11" name="TextBox 10">
            <a:extLst>
              <a:ext uri="{FF2B5EF4-FFF2-40B4-BE49-F238E27FC236}">
                <a16:creationId xmlns:a16="http://schemas.microsoft.com/office/drawing/2014/main" id="{EEADC5AC-95FE-7C67-1B1F-35CE7A77FF8F}"/>
              </a:ext>
            </a:extLst>
          </p:cNvPr>
          <p:cNvSpPr txBox="1"/>
          <p:nvPr/>
        </p:nvSpPr>
        <p:spPr>
          <a:xfrm>
            <a:off x="3378756" y="3471540"/>
            <a:ext cx="1888462" cy="1631216"/>
          </a:xfrm>
          <a:prstGeom prst="rect">
            <a:avLst/>
          </a:prstGeom>
          <a:solidFill>
            <a:schemeClr val="accent3">
              <a:lumMod val="60000"/>
              <a:lumOff val="40000"/>
            </a:schemeClr>
          </a:solidFill>
          <a:ln w="19050">
            <a:solidFill>
              <a:schemeClr val="tx1"/>
            </a:solidFill>
            <a:prstDash val="solid"/>
          </a:ln>
        </p:spPr>
        <p:txBody>
          <a:bodyPr wrap="square" rtlCol="0" anchor="ctr" anchorCtr="0">
            <a:spAutoFit/>
          </a:bodyPr>
          <a:lstStyle/>
          <a:p>
            <a:pPr algn="ctr">
              <a:defRPr/>
            </a:pPr>
            <a:r>
              <a:rPr lang="en-US" sz="1000" b="1" dirty="0">
                <a:solidFill>
                  <a:prstClr val="black"/>
                </a:solidFill>
                <a:latin typeface="+mn-lt"/>
                <a:cs typeface="Arial" panose="020B0604020202020204" pitchFamily="34" charset="0"/>
              </a:rPr>
              <a:t>Ground Combat Element (GCE)</a:t>
            </a:r>
          </a:p>
          <a:p>
            <a:pPr algn="ctr">
              <a:defRPr/>
            </a:pPr>
            <a:endParaRPr lang="en-US" b="1" kern="0" dirty="0">
              <a:solidFill>
                <a:prstClr val="black"/>
              </a:solidFill>
              <a:latin typeface="+mn-lt"/>
              <a:cs typeface="Arial" panose="020B0604020202020204" pitchFamily="34" charset="0"/>
            </a:endParaRPr>
          </a:p>
          <a:p>
            <a:pPr algn="ctr">
              <a:defRPr/>
            </a:pPr>
            <a:r>
              <a:rPr lang="en-US" u="sng" kern="0" dirty="0">
                <a:solidFill>
                  <a:prstClr val="black"/>
                </a:solidFill>
                <a:latin typeface="+mn-lt"/>
              </a:rPr>
              <a:t>Org Mailbox</a:t>
            </a:r>
            <a:endParaRPr lang="en-US" kern="0" dirty="0">
              <a:solidFill>
                <a:prstClr val="black"/>
              </a:solidFill>
              <a:latin typeface="+mn-lt"/>
              <a:cs typeface="Arial" panose="020B0604020202020204" pitchFamily="34" charset="0"/>
            </a:endParaRPr>
          </a:p>
          <a:p>
            <a:pPr algn="ctr">
              <a:defRPr/>
            </a:pPr>
            <a:r>
              <a:rPr lang="en-US" kern="0" dirty="0">
                <a:solidFill>
                  <a:srgbClr val="0033CC"/>
                </a:solidFill>
                <a:latin typeface="+mn-lt"/>
              </a:rPr>
              <a:t>SMB_CDI_CDD_TFSD_ GCE@usmc.mil</a:t>
            </a:r>
          </a:p>
          <a:p>
            <a:pPr algn="ctr">
              <a:defRPr/>
            </a:pPr>
            <a:endParaRPr lang="en-US" kern="0" dirty="0">
              <a:solidFill>
                <a:prstClr val="black"/>
              </a:solidFill>
              <a:latin typeface="+mn-lt"/>
            </a:endParaRPr>
          </a:p>
          <a:p>
            <a:pPr algn="ctr">
              <a:defRPr/>
            </a:pPr>
            <a:r>
              <a:rPr lang="en-US" u="sng" kern="0" dirty="0">
                <a:solidFill>
                  <a:prstClr val="black"/>
                </a:solidFill>
                <a:latin typeface="+mn-lt"/>
              </a:rPr>
              <a:t>Section Head</a:t>
            </a:r>
          </a:p>
          <a:p>
            <a:pPr algn="ctr">
              <a:defRPr/>
            </a:pPr>
            <a:r>
              <a:rPr lang="en-US" kern="0" dirty="0">
                <a:solidFill>
                  <a:prstClr val="black"/>
                </a:solidFill>
                <a:latin typeface="+mn-lt"/>
              </a:rPr>
              <a:t>Mr. Tom Gilbert</a:t>
            </a:r>
          </a:p>
          <a:p>
            <a:pPr algn="ctr">
              <a:defRPr/>
            </a:pPr>
            <a:r>
              <a:rPr lang="en-US" kern="0" dirty="0">
                <a:solidFill>
                  <a:prstClr val="black"/>
                </a:solidFill>
                <a:latin typeface="+mn-lt"/>
              </a:rPr>
              <a:t>703-784-6237</a:t>
            </a:r>
          </a:p>
          <a:p>
            <a:pPr algn="ctr">
              <a:defRPr/>
            </a:pPr>
            <a:r>
              <a:rPr lang="en-US" kern="0" dirty="0">
                <a:solidFill>
                  <a:prstClr val="black"/>
                </a:solidFill>
                <a:latin typeface="+mn-lt"/>
                <a:hlinkClick r:id="rId5"/>
              </a:rPr>
              <a:t>thomas.gilbert@usmc.mil</a:t>
            </a:r>
            <a:r>
              <a:rPr lang="en-US" kern="0" dirty="0">
                <a:solidFill>
                  <a:prstClr val="black"/>
                </a:solidFill>
                <a:latin typeface="+mn-lt"/>
              </a:rPr>
              <a:t> </a:t>
            </a:r>
          </a:p>
        </p:txBody>
      </p:sp>
      <p:sp>
        <p:nvSpPr>
          <p:cNvPr id="12" name="TextBox 11">
            <a:extLst>
              <a:ext uri="{FF2B5EF4-FFF2-40B4-BE49-F238E27FC236}">
                <a16:creationId xmlns:a16="http://schemas.microsoft.com/office/drawing/2014/main" id="{E7491B56-1DCD-8576-5615-7D4762FBDB5A}"/>
              </a:ext>
            </a:extLst>
          </p:cNvPr>
          <p:cNvSpPr txBox="1"/>
          <p:nvPr/>
        </p:nvSpPr>
        <p:spPr>
          <a:xfrm>
            <a:off x="80646" y="1692737"/>
            <a:ext cx="1323523" cy="2092881"/>
          </a:xfrm>
          <a:prstGeom prst="rect">
            <a:avLst/>
          </a:prstGeom>
          <a:solidFill>
            <a:schemeClr val="bg1">
              <a:lumMod val="75000"/>
            </a:schemeClr>
          </a:solidFill>
          <a:ln w="19050">
            <a:solidFill>
              <a:schemeClr val="tx1"/>
            </a:solidFill>
            <a:prstDash val="solid"/>
          </a:ln>
        </p:spPr>
        <p:txBody>
          <a:bodyPr wrap="square" rtlCol="0" anchor="ctr" anchorCtr="0">
            <a:spAutoFit/>
          </a:bodyPr>
          <a:lstStyle/>
          <a:p>
            <a:pPr algn="ctr">
              <a:defRPr/>
            </a:pPr>
            <a:r>
              <a:rPr lang="en-US" sz="1000" b="1" dirty="0">
                <a:solidFill>
                  <a:prstClr val="black"/>
                </a:solidFill>
                <a:latin typeface="+mn-lt"/>
                <a:cs typeface="Arial" panose="020B0604020202020204" pitchFamily="34" charset="0"/>
              </a:rPr>
              <a:t>Reserve Component</a:t>
            </a:r>
          </a:p>
          <a:p>
            <a:pPr algn="ctr">
              <a:defRPr/>
            </a:pPr>
            <a:endParaRPr lang="en-US" b="1" kern="0" dirty="0">
              <a:solidFill>
                <a:prstClr val="black"/>
              </a:solidFill>
              <a:latin typeface="+mn-lt"/>
              <a:cs typeface="Arial" panose="020B0604020202020204" pitchFamily="34" charset="0"/>
            </a:endParaRPr>
          </a:p>
          <a:p>
            <a:pPr algn="ctr">
              <a:defRPr/>
            </a:pPr>
            <a:r>
              <a:rPr lang="en-US" u="sng" kern="0" dirty="0">
                <a:solidFill>
                  <a:prstClr val="black"/>
                </a:solidFill>
                <a:latin typeface="+mn-lt"/>
              </a:rPr>
              <a:t>Org Mailbox</a:t>
            </a:r>
            <a:endParaRPr lang="en-US" sz="1000" kern="0" dirty="0">
              <a:solidFill>
                <a:prstClr val="black"/>
              </a:solidFill>
              <a:latin typeface="+mn-lt"/>
              <a:cs typeface="Arial" panose="020B0604020202020204" pitchFamily="34" charset="0"/>
            </a:endParaRPr>
          </a:p>
          <a:p>
            <a:pPr algn="ctr">
              <a:defRPr/>
            </a:pPr>
            <a:r>
              <a:rPr lang="en-US" sz="1000" kern="0" dirty="0">
                <a:solidFill>
                  <a:srgbClr val="0033CC"/>
                </a:solidFill>
                <a:latin typeface="+mn-lt"/>
              </a:rPr>
              <a:t>SMB_CDI_CDD_TFSD_Reserve@usmc.mil </a:t>
            </a:r>
          </a:p>
          <a:p>
            <a:pPr algn="ctr">
              <a:defRPr/>
            </a:pPr>
            <a:endParaRPr lang="en-US" sz="1000" kern="0" dirty="0">
              <a:solidFill>
                <a:prstClr val="black"/>
              </a:solidFill>
              <a:latin typeface="+mn-lt"/>
            </a:endParaRPr>
          </a:p>
          <a:p>
            <a:pPr algn="ctr">
              <a:defRPr/>
            </a:pPr>
            <a:r>
              <a:rPr lang="en-US" u="sng" kern="0" dirty="0">
                <a:solidFill>
                  <a:prstClr val="black"/>
                </a:solidFill>
                <a:latin typeface="+mn-lt"/>
              </a:rPr>
              <a:t>Branch Head</a:t>
            </a:r>
            <a:endParaRPr lang="en-US" sz="1000" kern="0" dirty="0">
              <a:solidFill>
                <a:prstClr val="black"/>
              </a:solidFill>
              <a:latin typeface="+mn-lt"/>
            </a:endParaRPr>
          </a:p>
          <a:p>
            <a:pPr algn="ctr">
              <a:defRPr/>
            </a:pPr>
            <a:r>
              <a:rPr lang="en-US" sz="1000" kern="0" dirty="0">
                <a:solidFill>
                  <a:prstClr val="black"/>
                </a:solidFill>
                <a:latin typeface="+mn-lt"/>
              </a:rPr>
              <a:t>LtCol. Daniel Green 703-432-8460</a:t>
            </a:r>
          </a:p>
          <a:p>
            <a:pPr algn="ctr">
              <a:defRPr/>
            </a:pPr>
            <a:r>
              <a:rPr lang="en-US" sz="1000" kern="0" dirty="0">
                <a:solidFill>
                  <a:prstClr val="black"/>
                </a:solidFill>
                <a:latin typeface="+mn-lt"/>
                <a:hlinkClick r:id="rId6"/>
              </a:rPr>
              <a:t>daniel.s.green@usmc.mil</a:t>
            </a:r>
            <a:r>
              <a:rPr lang="en-US" sz="1000" kern="0" dirty="0">
                <a:solidFill>
                  <a:prstClr val="black"/>
                </a:solidFill>
                <a:latin typeface="+mn-lt"/>
              </a:rPr>
              <a:t> </a:t>
            </a:r>
          </a:p>
          <a:p>
            <a:pPr algn="ctr">
              <a:defRPr/>
            </a:pPr>
            <a:endParaRPr lang="en-US" b="1" kern="0" dirty="0">
              <a:solidFill>
                <a:prstClr val="black"/>
              </a:solidFill>
              <a:latin typeface="+mn-lt"/>
            </a:endParaRPr>
          </a:p>
          <a:p>
            <a:pPr algn="ctr">
              <a:defRPr/>
            </a:pPr>
            <a:endParaRPr lang="en-US" sz="1000" b="1" kern="0" dirty="0">
              <a:solidFill>
                <a:prstClr val="black"/>
              </a:solidFill>
              <a:latin typeface="+mn-lt"/>
            </a:endParaRPr>
          </a:p>
        </p:txBody>
      </p:sp>
      <p:sp>
        <p:nvSpPr>
          <p:cNvPr id="14" name="TextBox 13">
            <a:extLst>
              <a:ext uri="{FF2B5EF4-FFF2-40B4-BE49-F238E27FC236}">
                <a16:creationId xmlns:a16="http://schemas.microsoft.com/office/drawing/2014/main" id="{94A2C8C4-626C-1BFD-5939-F061105E5AAC}"/>
              </a:ext>
            </a:extLst>
          </p:cNvPr>
          <p:cNvSpPr txBox="1"/>
          <p:nvPr/>
        </p:nvSpPr>
        <p:spPr>
          <a:xfrm>
            <a:off x="7735614" y="1709164"/>
            <a:ext cx="1327740" cy="3170099"/>
          </a:xfrm>
          <a:prstGeom prst="rect">
            <a:avLst/>
          </a:prstGeom>
          <a:solidFill>
            <a:schemeClr val="accent2">
              <a:lumMod val="60000"/>
              <a:lumOff val="40000"/>
            </a:schemeClr>
          </a:solidFill>
          <a:ln w="19050">
            <a:solidFill>
              <a:schemeClr val="tx1"/>
            </a:solidFill>
          </a:ln>
        </p:spPr>
        <p:txBody>
          <a:bodyPr wrap="square" rtlCol="0" anchor="ctr" anchorCtr="0">
            <a:spAutoFit/>
          </a:bodyPr>
          <a:lstStyle>
            <a:defPPr>
              <a:defRPr lang="en-US"/>
            </a:defPPr>
            <a:lvl1pPr algn="ctr">
              <a:defRPr sz="900" b="1" kern="0">
                <a:solidFill>
                  <a:prstClr val="black"/>
                </a:solidFill>
                <a:latin typeface="Calibri" panose="020F0502020204030204"/>
              </a:defRPr>
            </a:lvl1pPr>
          </a:lstStyle>
          <a:p>
            <a:r>
              <a:rPr lang="en-US" sz="1000" dirty="0"/>
              <a:t>MCTL / METL</a:t>
            </a:r>
          </a:p>
          <a:p>
            <a:endParaRPr lang="en-US" sz="1000" dirty="0"/>
          </a:p>
          <a:p>
            <a:r>
              <a:rPr lang="en-US" sz="1000" b="0" u="sng" dirty="0"/>
              <a:t>Org Mailbox</a:t>
            </a:r>
            <a:endParaRPr lang="en-US" sz="1000" b="0" dirty="0"/>
          </a:p>
          <a:p>
            <a:r>
              <a:rPr lang="en-US" sz="1000" b="0" dirty="0">
                <a:solidFill>
                  <a:srgbClr val="0033CC"/>
                </a:solidFill>
              </a:rPr>
              <a:t>SMB_CDI_CDD_TFSD_MCTL@usmc.mil</a:t>
            </a:r>
          </a:p>
          <a:p>
            <a:endParaRPr lang="en-US" sz="1000" b="0" dirty="0"/>
          </a:p>
          <a:p>
            <a:r>
              <a:rPr lang="en-US" sz="1000" b="0" u="sng" dirty="0"/>
              <a:t>Branch Head </a:t>
            </a:r>
          </a:p>
          <a:p>
            <a:r>
              <a:rPr lang="en-US" sz="1000" b="0" dirty="0"/>
              <a:t>Ms. Maryroi Goldman </a:t>
            </a:r>
          </a:p>
          <a:p>
            <a:r>
              <a:rPr lang="en-US" sz="1000" b="0" dirty="0"/>
              <a:t>703-432-8460 </a:t>
            </a:r>
            <a:r>
              <a:rPr lang="en-US" sz="1000" b="0" dirty="0">
                <a:hlinkClick r:id="rId7"/>
              </a:rPr>
              <a:t>maryroi.goldman@usmc.mil</a:t>
            </a:r>
            <a:r>
              <a:rPr lang="en-US" sz="1000" b="0" dirty="0"/>
              <a:t> </a:t>
            </a:r>
          </a:p>
          <a:p>
            <a:endParaRPr lang="en-US" sz="1000" b="0" dirty="0"/>
          </a:p>
          <a:p>
            <a:r>
              <a:rPr lang="en-US" sz="1000" b="0" dirty="0"/>
              <a:t>    Mr. Mario Martinez 703-784-6240 </a:t>
            </a:r>
          </a:p>
          <a:p>
            <a:endParaRPr lang="en-US" sz="1000" b="0" dirty="0"/>
          </a:p>
          <a:p>
            <a:r>
              <a:rPr lang="en-US" sz="1000" b="0" dirty="0"/>
              <a:t>Mr. James Martin </a:t>
            </a:r>
          </a:p>
          <a:p>
            <a:r>
              <a:rPr lang="en-US" sz="1000" b="0" dirty="0"/>
              <a:t>703-784-6046 </a:t>
            </a:r>
          </a:p>
          <a:p>
            <a:endParaRPr lang="en-US" sz="1000" b="0" dirty="0"/>
          </a:p>
          <a:p>
            <a:r>
              <a:rPr lang="en-US" sz="1000" b="0" dirty="0"/>
              <a:t>Mr. Mike Aguirre </a:t>
            </a:r>
          </a:p>
          <a:p>
            <a:r>
              <a:rPr lang="en-US" sz="1000" b="0" dirty="0"/>
              <a:t>703-784-6085</a:t>
            </a:r>
          </a:p>
        </p:txBody>
      </p:sp>
      <p:sp>
        <p:nvSpPr>
          <p:cNvPr id="15" name="TextBox 14">
            <a:extLst>
              <a:ext uri="{FF2B5EF4-FFF2-40B4-BE49-F238E27FC236}">
                <a16:creationId xmlns:a16="http://schemas.microsoft.com/office/drawing/2014/main" id="{519307DE-BC25-017F-2C2C-2976CF9444FD}"/>
              </a:ext>
            </a:extLst>
          </p:cNvPr>
          <p:cNvSpPr txBox="1"/>
          <p:nvPr/>
        </p:nvSpPr>
        <p:spPr>
          <a:xfrm>
            <a:off x="5350892" y="1703489"/>
            <a:ext cx="1122511" cy="1915909"/>
          </a:xfrm>
          <a:prstGeom prst="rect">
            <a:avLst/>
          </a:prstGeom>
          <a:solidFill>
            <a:schemeClr val="accent4">
              <a:lumMod val="60000"/>
              <a:lumOff val="40000"/>
            </a:schemeClr>
          </a:solidFill>
          <a:ln w="19050">
            <a:solidFill>
              <a:schemeClr val="tx1"/>
            </a:solidFill>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pPr algn="ctr" defTabSz="514830"/>
            <a:r>
              <a:rPr lang="en-US" b="1" dirty="0">
                <a:latin typeface="+mn-lt"/>
                <a:cs typeface="Arial"/>
              </a:rPr>
              <a:t>Supporting Establishment (SE)</a:t>
            </a:r>
          </a:p>
          <a:p>
            <a:pPr algn="ctr" defTabSz="514830"/>
            <a:endParaRPr lang="en-US" b="1" dirty="0">
              <a:latin typeface="+mn-lt"/>
              <a:cs typeface="Arial"/>
            </a:endParaRPr>
          </a:p>
          <a:p>
            <a:pPr algn="ctr" defTabSz="514830"/>
            <a:r>
              <a:rPr lang="en-US" u="sng" kern="0" dirty="0">
                <a:solidFill>
                  <a:prstClr val="black"/>
                </a:solidFill>
                <a:latin typeface="+mn-lt"/>
              </a:rPr>
              <a:t>Org Mailbox</a:t>
            </a:r>
            <a:endParaRPr lang="en-US" dirty="0">
              <a:latin typeface="+mn-lt"/>
              <a:cs typeface="Arial"/>
            </a:endParaRPr>
          </a:p>
          <a:p>
            <a:pPr algn="ctr" defTabSz="514830"/>
            <a:r>
              <a:rPr lang="en-US" dirty="0">
                <a:solidFill>
                  <a:srgbClr val="0033CC"/>
                </a:solidFill>
                <a:latin typeface="+mn-lt"/>
                <a:cs typeface="Arial"/>
              </a:rPr>
              <a:t>SMB_CDI_CDD_TFSD_SE@usmc.mil</a:t>
            </a:r>
          </a:p>
          <a:p>
            <a:pPr algn="ctr" defTabSz="514830"/>
            <a:endParaRPr lang="en-US" dirty="0">
              <a:latin typeface="+mn-lt"/>
              <a:cs typeface="Arial"/>
            </a:endParaRPr>
          </a:p>
          <a:p>
            <a:pPr algn="ctr" defTabSz="514830"/>
            <a:r>
              <a:rPr lang="en-US" u="sng" kern="0" dirty="0">
                <a:solidFill>
                  <a:prstClr val="black"/>
                </a:solidFill>
                <a:latin typeface="+mn-lt"/>
              </a:rPr>
              <a:t>Branch Head</a:t>
            </a:r>
          </a:p>
          <a:p>
            <a:pPr algn="ctr" defTabSz="514830"/>
            <a:r>
              <a:rPr lang="en-US" dirty="0">
                <a:latin typeface="+mn-lt"/>
                <a:cs typeface="Arial"/>
              </a:rPr>
              <a:t>Ms. Marsha Harris </a:t>
            </a:r>
          </a:p>
          <a:p>
            <a:pPr algn="ctr" defTabSz="514830"/>
            <a:r>
              <a:rPr lang="en-US" dirty="0">
                <a:latin typeface="+mn-lt"/>
                <a:cs typeface="Arial"/>
              </a:rPr>
              <a:t>703-784-6079 </a:t>
            </a:r>
            <a:r>
              <a:rPr lang="en-US" dirty="0">
                <a:latin typeface="+mn-lt"/>
                <a:cs typeface="Arial"/>
                <a:hlinkClick r:id="rId8"/>
              </a:rPr>
              <a:t>marsha.harris@usmc.mil</a:t>
            </a:r>
            <a:r>
              <a:rPr lang="en-US" dirty="0">
                <a:latin typeface="+mn-lt"/>
                <a:cs typeface="Arial"/>
              </a:rPr>
              <a:t> </a:t>
            </a:r>
          </a:p>
        </p:txBody>
      </p:sp>
      <p:sp>
        <p:nvSpPr>
          <p:cNvPr id="16" name="TextBox 15">
            <a:extLst>
              <a:ext uri="{FF2B5EF4-FFF2-40B4-BE49-F238E27FC236}">
                <a16:creationId xmlns:a16="http://schemas.microsoft.com/office/drawing/2014/main" id="{073D72EF-A0C9-CF75-E5C4-8E74F652B1B8}"/>
              </a:ext>
            </a:extLst>
          </p:cNvPr>
          <p:cNvSpPr txBox="1"/>
          <p:nvPr/>
        </p:nvSpPr>
        <p:spPr>
          <a:xfrm>
            <a:off x="1504094" y="1692737"/>
            <a:ext cx="3763124" cy="1785104"/>
          </a:xfrm>
          <a:prstGeom prst="rect">
            <a:avLst/>
          </a:prstGeom>
          <a:solidFill>
            <a:schemeClr val="accent3">
              <a:lumMod val="60000"/>
              <a:lumOff val="40000"/>
            </a:schemeClr>
          </a:solidFill>
          <a:ln w="19050">
            <a:solidFill>
              <a:schemeClr val="tx1"/>
            </a:solidFill>
          </a:ln>
        </p:spPr>
        <p:txBody>
          <a:bodyPr wrap="square" rtlCol="0" anchor="ctr" anchorCtr="0">
            <a:spAutoFit/>
          </a:bodyPr>
          <a:lstStyle/>
          <a:p>
            <a:pPr algn="ctr">
              <a:defRPr/>
            </a:pPr>
            <a:r>
              <a:rPr lang="en-US" b="1" kern="0" dirty="0">
                <a:solidFill>
                  <a:prstClr val="black"/>
                </a:solidFill>
                <a:latin typeface="Calibri" panose="020F0502020204030204"/>
              </a:rPr>
              <a:t>MAGTF Branch</a:t>
            </a:r>
          </a:p>
          <a:p>
            <a:pPr algn="ctr">
              <a:defRPr/>
            </a:pPr>
            <a:endParaRPr lang="en-US" b="1" kern="0" dirty="0">
              <a:solidFill>
                <a:prstClr val="black"/>
              </a:solidFill>
              <a:latin typeface="Calibri" panose="020F0502020204030204"/>
            </a:endParaRPr>
          </a:p>
          <a:p>
            <a:pPr algn="ctr">
              <a:defRPr/>
            </a:pPr>
            <a:r>
              <a:rPr lang="en-US" u="sng" kern="0" dirty="0">
                <a:solidFill>
                  <a:prstClr val="black"/>
                </a:solidFill>
                <a:latin typeface="Calibri" panose="020F0502020204030204"/>
              </a:rPr>
              <a:t>Branch Head</a:t>
            </a:r>
            <a:endParaRPr lang="en-US" kern="0" dirty="0">
              <a:solidFill>
                <a:prstClr val="black"/>
              </a:solidFill>
              <a:latin typeface="Calibri" panose="020F0502020204030204"/>
            </a:endParaRPr>
          </a:p>
          <a:p>
            <a:pPr algn="ctr">
              <a:defRPr/>
            </a:pPr>
            <a:r>
              <a:rPr lang="it-IT" kern="0" dirty="0">
                <a:solidFill>
                  <a:prstClr val="black"/>
                </a:solidFill>
                <a:latin typeface="Calibri" panose="020F0502020204030204"/>
              </a:rPr>
              <a:t>LtCol.Romagnoli</a:t>
            </a:r>
          </a:p>
          <a:p>
            <a:pPr algn="ctr">
              <a:defRPr/>
            </a:pPr>
            <a:r>
              <a:rPr lang="it-IT" kern="0" dirty="0">
                <a:solidFill>
                  <a:prstClr val="black"/>
                </a:solidFill>
                <a:latin typeface="Calibri" panose="020F0502020204030204"/>
              </a:rPr>
              <a:t>703-784-6241</a:t>
            </a:r>
          </a:p>
          <a:p>
            <a:pPr algn="ctr">
              <a:defRPr/>
            </a:pPr>
            <a:r>
              <a:rPr lang="it-IT" kern="0" dirty="0">
                <a:solidFill>
                  <a:prstClr val="black"/>
                </a:solidFill>
                <a:latin typeface="Calibri" panose="020F0502020204030204"/>
                <a:hlinkClick r:id="rId9"/>
              </a:rPr>
              <a:t>edmund.romagnoli@usmc.mil</a:t>
            </a:r>
            <a:r>
              <a:rPr lang="it-IT" kern="0" dirty="0">
                <a:solidFill>
                  <a:prstClr val="black"/>
                </a:solidFill>
                <a:latin typeface="Calibri" panose="020F0502020204030204"/>
              </a:rPr>
              <a:t> </a:t>
            </a:r>
          </a:p>
          <a:p>
            <a:pPr algn="ctr">
              <a:defRPr/>
            </a:pPr>
            <a:endParaRPr lang="it-IT" kern="0" dirty="0">
              <a:solidFill>
                <a:prstClr val="black"/>
              </a:solidFill>
              <a:latin typeface="Calibri" panose="020F0502020204030204"/>
            </a:endParaRPr>
          </a:p>
          <a:p>
            <a:pPr algn="ctr">
              <a:defRPr/>
            </a:pPr>
            <a:r>
              <a:rPr lang="en-US" u="sng" kern="0" dirty="0">
                <a:solidFill>
                  <a:prstClr val="black"/>
                </a:solidFill>
                <a:latin typeface="Calibri" panose="020F0502020204030204"/>
              </a:rPr>
              <a:t>Assistant Branch Head</a:t>
            </a:r>
            <a:endParaRPr lang="en-US" kern="0" dirty="0">
              <a:solidFill>
                <a:prstClr val="black"/>
              </a:solidFill>
              <a:latin typeface="Calibri" panose="020F0502020204030204"/>
            </a:endParaRPr>
          </a:p>
          <a:p>
            <a:pPr algn="ctr">
              <a:defRPr/>
            </a:pPr>
            <a:r>
              <a:rPr lang="en-US" kern="0" dirty="0">
                <a:solidFill>
                  <a:prstClr val="black"/>
                </a:solidFill>
                <a:latin typeface="Calibri" panose="020F0502020204030204"/>
              </a:rPr>
              <a:t>Mr. Anthony McClendon</a:t>
            </a:r>
          </a:p>
          <a:p>
            <a:pPr algn="ctr">
              <a:defRPr/>
            </a:pPr>
            <a:r>
              <a:rPr lang="en-US" kern="0" dirty="0">
                <a:solidFill>
                  <a:prstClr val="black"/>
                </a:solidFill>
                <a:latin typeface="Calibri" panose="020F0502020204030204"/>
              </a:rPr>
              <a:t>703-784-4710</a:t>
            </a:r>
          </a:p>
          <a:p>
            <a:pPr algn="ctr">
              <a:defRPr/>
            </a:pPr>
            <a:r>
              <a:rPr lang="en-US" kern="0" dirty="0">
                <a:solidFill>
                  <a:prstClr val="black"/>
                </a:solidFill>
                <a:latin typeface="Calibri" panose="020F0502020204030204"/>
                <a:hlinkClick r:id="rId10"/>
              </a:rPr>
              <a:t>anthony.mcclendon@usmc.mil</a:t>
            </a:r>
            <a:r>
              <a:rPr lang="en-US" kern="0" dirty="0">
                <a:solidFill>
                  <a:prstClr val="black"/>
                </a:solidFill>
                <a:latin typeface="Calibri" panose="020F0502020204030204"/>
              </a:rPr>
              <a:t> </a:t>
            </a:r>
          </a:p>
        </p:txBody>
      </p:sp>
      <p:sp>
        <p:nvSpPr>
          <p:cNvPr id="18" name="TextBox 17">
            <a:extLst>
              <a:ext uri="{FF2B5EF4-FFF2-40B4-BE49-F238E27FC236}">
                <a16:creationId xmlns:a16="http://schemas.microsoft.com/office/drawing/2014/main" id="{CC62765D-296A-A37E-95E9-1C7589C9C1D4}"/>
              </a:ext>
            </a:extLst>
          </p:cNvPr>
          <p:cNvSpPr txBox="1"/>
          <p:nvPr/>
        </p:nvSpPr>
        <p:spPr>
          <a:xfrm>
            <a:off x="6582229" y="1703489"/>
            <a:ext cx="1044559" cy="1938992"/>
          </a:xfrm>
          <a:prstGeom prst="rect">
            <a:avLst/>
          </a:prstGeom>
          <a:solidFill>
            <a:schemeClr val="tx2">
              <a:lumMod val="40000"/>
              <a:lumOff val="60000"/>
            </a:schemeClr>
          </a:solidFill>
          <a:ln w="19050">
            <a:solidFill>
              <a:schemeClr val="tx1"/>
            </a:solidFill>
          </a:ln>
        </p:spPr>
        <p:txBody>
          <a:bodyPr wrap="square" rtlCol="0" anchor="ctr" anchorCtr="0">
            <a:spAutoFit/>
          </a:bodyPr>
          <a:lstStyle/>
          <a:p>
            <a:pPr algn="ctr">
              <a:defRPr/>
            </a:pPr>
            <a:r>
              <a:rPr lang="en-US" b="1" dirty="0">
                <a:solidFill>
                  <a:prstClr val="black"/>
                </a:solidFill>
                <a:latin typeface="+mn-lt"/>
                <a:cs typeface="Arial" panose="020B0604020202020204" pitchFamily="34" charset="0"/>
              </a:rPr>
              <a:t>Navy Branch</a:t>
            </a:r>
          </a:p>
          <a:p>
            <a:pPr algn="ctr">
              <a:defRPr/>
            </a:pPr>
            <a:endParaRPr lang="en-US" b="1" dirty="0">
              <a:solidFill>
                <a:prstClr val="black"/>
              </a:solidFill>
              <a:latin typeface="+mn-lt"/>
              <a:cs typeface="Arial" panose="020B0604020202020204" pitchFamily="34" charset="0"/>
            </a:endParaRPr>
          </a:p>
          <a:p>
            <a:pPr algn="ctr">
              <a:defRPr/>
            </a:pPr>
            <a:r>
              <a:rPr lang="en-US" u="sng" kern="0" dirty="0">
                <a:solidFill>
                  <a:prstClr val="black"/>
                </a:solidFill>
                <a:latin typeface="+mn-lt"/>
              </a:rPr>
              <a:t>Org Mailbox</a:t>
            </a:r>
          </a:p>
          <a:p>
            <a:pPr algn="ctr">
              <a:defRPr/>
            </a:pPr>
            <a:r>
              <a:rPr lang="en-US" kern="0" dirty="0">
                <a:solidFill>
                  <a:srgbClr val="0033CC"/>
                </a:solidFill>
                <a:latin typeface="+mn-lt"/>
              </a:rPr>
              <a:t>SMB_CDI_CDD_TFSD_Navy@usmc.mil</a:t>
            </a:r>
          </a:p>
          <a:p>
            <a:pPr algn="ctr">
              <a:defRPr/>
            </a:pPr>
            <a:endParaRPr lang="en-US" kern="0" dirty="0">
              <a:solidFill>
                <a:prstClr val="black"/>
              </a:solidFill>
              <a:latin typeface="+mn-lt"/>
            </a:endParaRPr>
          </a:p>
          <a:p>
            <a:pPr algn="ctr">
              <a:defRPr/>
            </a:pPr>
            <a:r>
              <a:rPr lang="en-US" u="sng" kern="0" dirty="0">
                <a:solidFill>
                  <a:prstClr val="black"/>
                </a:solidFill>
                <a:latin typeface="+mn-lt"/>
              </a:rPr>
              <a:t>Branch Head</a:t>
            </a:r>
          </a:p>
          <a:p>
            <a:pPr algn="ctr">
              <a:defRPr/>
            </a:pPr>
            <a:r>
              <a:rPr lang="en-US" kern="0" dirty="0">
                <a:solidFill>
                  <a:prstClr val="black"/>
                </a:solidFill>
                <a:latin typeface="+mn-lt"/>
              </a:rPr>
              <a:t> Mr. Jason Darby</a:t>
            </a:r>
          </a:p>
          <a:p>
            <a:pPr algn="ctr">
              <a:defRPr/>
            </a:pPr>
            <a:r>
              <a:rPr lang="en-US" kern="0" dirty="0">
                <a:solidFill>
                  <a:prstClr val="black"/>
                </a:solidFill>
                <a:latin typeface="+mn-lt"/>
              </a:rPr>
              <a:t>703-432-8327 </a:t>
            </a:r>
            <a:r>
              <a:rPr lang="en-US" kern="0" dirty="0">
                <a:solidFill>
                  <a:prstClr val="black"/>
                </a:solidFill>
                <a:latin typeface="+mn-lt"/>
                <a:hlinkClick r:id="rId11"/>
              </a:rPr>
              <a:t>jason.darby1@usmc.mil</a:t>
            </a:r>
            <a:r>
              <a:rPr lang="en-US" kern="0" dirty="0">
                <a:solidFill>
                  <a:prstClr val="black"/>
                </a:solidFill>
                <a:latin typeface="+mn-lt"/>
              </a:rPr>
              <a:t> </a:t>
            </a:r>
          </a:p>
        </p:txBody>
      </p:sp>
      <p:cxnSp>
        <p:nvCxnSpPr>
          <p:cNvPr id="19" name="Straight Connector 18">
            <a:extLst>
              <a:ext uri="{FF2B5EF4-FFF2-40B4-BE49-F238E27FC236}">
                <a16:creationId xmlns:a16="http://schemas.microsoft.com/office/drawing/2014/main" id="{6AB7E2F8-D0B3-04A1-10A1-3C1B1464AD9E}"/>
              </a:ext>
            </a:extLst>
          </p:cNvPr>
          <p:cNvCxnSpPr>
            <a:cxnSpLocks/>
            <a:stCxn id="20" idx="2"/>
          </p:cNvCxnSpPr>
          <p:nvPr/>
        </p:nvCxnSpPr>
        <p:spPr>
          <a:xfrm flipH="1" flipV="1">
            <a:off x="4395068" y="1055450"/>
            <a:ext cx="6030" cy="1264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67CCEC6-DB00-BEF5-1DA3-F58E6808A5C8}"/>
              </a:ext>
            </a:extLst>
          </p:cNvPr>
          <p:cNvSpPr txBox="1"/>
          <p:nvPr/>
        </p:nvSpPr>
        <p:spPr>
          <a:xfrm>
            <a:off x="3623858" y="819631"/>
            <a:ext cx="1554480" cy="362230"/>
          </a:xfrm>
          <a:prstGeom prst="rect">
            <a:avLst/>
          </a:prstGeom>
          <a:solidFill>
            <a:schemeClr val="tx1"/>
          </a:solidFill>
          <a:ln w="19050">
            <a:solidFill>
              <a:schemeClr val="tx1"/>
            </a:solidFill>
          </a:ln>
        </p:spPr>
        <p:txBody>
          <a:bodyPr wrap="square" lIns="68580" tIns="34290" rIns="68580" bIns="34290" rtlCol="0" anchor="ctr" anchorCtr="0">
            <a:noAutofit/>
          </a:bodyPr>
          <a:lstStyle/>
          <a:p>
            <a:pPr algn="ctr" defTabSz="514830">
              <a:defRPr/>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TFSD</a:t>
            </a:r>
          </a:p>
        </p:txBody>
      </p:sp>
      <p:cxnSp>
        <p:nvCxnSpPr>
          <p:cNvPr id="21" name="Straight Connector 20">
            <a:extLst>
              <a:ext uri="{FF2B5EF4-FFF2-40B4-BE49-F238E27FC236}">
                <a16:creationId xmlns:a16="http://schemas.microsoft.com/office/drawing/2014/main" id="{F24BFF04-E054-E38C-9E44-73EC1EAE8EB8}"/>
              </a:ext>
            </a:extLst>
          </p:cNvPr>
          <p:cNvCxnSpPr>
            <a:cxnSpLocks/>
          </p:cNvCxnSpPr>
          <p:nvPr/>
        </p:nvCxnSpPr>
        <p:spPr>
          <a:xfrm>
            <a:off x="3381021" y="1510057"/>
            <a:ext cx="4635" cy="1911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5989493-5520-03E1-10F4-9702C52F2CC9}"/>
              </a:ext>
            </a:extLst>
          </p:cNvPr>
          <p:cNvCxnSpPr>
            <a:cxnSpLocks/>
          </p:cNvCxnSpPr>
          <p:nvPr/>
        </p:nvCxnSpPr>
        <p:spPr>
          <a:xfrm>
            <a:off x="7104509" y="1496629"/>
            <a:ext cx="0" cy="215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9FE06EF-4991-A9B2-C9C6-5E1008F2A1F1}"/>
              </a:ext>
            </a:extLst>
          </p:cNvPr>
          <p:cNvCxnSpPr>
            <a:cxnSpLocks/>
          </p:cNvCxnSpPr>
          <p:nvPr/>
        </p:nvCxnSpPr>
        <p:spPr>
          <a:xfrm>
            <a:off x="8351300" y="1510057"/>
            <a:ext cx="0" cy="1911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B8109B1-2A6F-AEBE-B03E-5C62DF49F34E}"/>
              </a:ext>
            </a:extLst>
          </p:cNvPr>
          <p:cNvCxnSpPr>
            <a:cxnSpLocks/>
          </p:cNvCxnSpPr>
          <p:nvPr/>
        </p:nvCxnSpPr>
        <p:spPr>
          <a:xfrm>
            <a:off x="777410" y="1505057"/>
            <a:ext cx="7589180" cy="12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2723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1548" y="2082368"/>
            <a:ext cx="8320034" cy="4148508"/>
          </a:xfrm>
          <a:prstGeom prst="rect">
            <a:avLst/>
          </a:prstGeom>
        </p:spPr>
        <p:txBody>
          <a:bodyPr wrap="square">
            <a:spAutoFit/>
          </a:bodyPr>
          <a:lstStyle/>
          <a:p>
            <a:pPr algn="just">
              <a:lnSpc>
                <a:spcPct val="105000"/>
              </a:lnSpc>
              <a:spcBef>
                <a:spcPts val="0"/>
              </a:spcBef>
              <a:spcAft>
                <a:spcPts val="0"/>
              </a:spcAf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Established “Current” MCT / MET / METL  capabilities:</a:t>
            </a:r>
          </a:p>
          <a:p>
            <a:pPr marL="285750" indent="-285750">
              <a:lnSpc>
                <a:spcPct val="105000"/>
              </a:lnSpc>
              <a:spcBef>
                <a:spcPts val="0"/>
              </a:spcBef>
              <a:spcAft>
                <a:spcPts val="0"/>
              </a:spcAft>
              <a:buFont typeface="Wingdings" panose="05000000000000000000" pitchFamily="2" charset="2"/>
              <a:buChar char="Ø"/>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What is the unit’s mission requirement? What capabilities can the unit provide </a:t>
            </a:r>
            <a:r>
              <a:rPr lang="en-US" sz="1400" u="sng" dirty="0">
                <a:solidFill>
                  <a:srgbClr val="000000"/>
                </a:solidFill>
                <a:latin typeface="Arial" panose="020B0604020202020204" pitchFamily="34" charset="0"/>
                <a:ea typeface="Calibri" panose="020F0502020204030204" pitchFamily="34" charset="0"/>
                <a:cs typeface="Arial" panose="020B0604020202020204" pitchFamily="34" charset="0"/>
              </a:rPr>
              <a:t>NOW</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742950" lvl="1" indent="-285750">
              <a:lnSpc>
                <a:spcPct val="105000"/>
              </a:lnSpc>
              <a:spcBef>
                <a:spcPts val="0"/>
              </a:spcBef>
              <a:spcAft>
                <a:spcPts val="0"/>
              </a:spcAft>
              <a:buFont typeface="Wingdings" panose="05000000000000000000" pitchFamily="2" charset="2"/>
              <a:buChar char="§"/>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Changes or modifications to unit capabilities are addressed during METL review.</a:t>
            </a:r>
          </a:p>
          <a:p>
            <a:pPr marL="285750" indent="-285750">
              <a:lnSpc>
                <a:spcPct val="105000"/>
              </a:lnSpc>
              <a:spcBef>
                <a:spcPts val="0"/>
              </a:spcBef>
              <a:spcAft>
                <a:spcPts val="0"/>
              </a:spcAft>
              <a:buFont typeface="Wingdings" panose="05000000000000000000" pitchFamily="2" charset="2"/>
              <a:buChar char="Ø"/>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What MET-to-training aligned e-coded or chained training events exist </a:t>
            </a:r>
            <a:r>
              <a:rPr lang="en-US" sz="1400" u="sng" dirty="0">
                <a:solidFill>
                  <a:srgbClr val="000000"/>
                </a:solidFill>
                <a:latin typeface="Arial" panose="020B0604020202020204" pitchFamily="34" charset="0"/>
                <a:ea typeface="Calibri" panose="020F0502020204030204" pitchFamily="34" charset="0"/>
                <a:cs typeface="Arial" panose="020B0604020202020204" pitchFamily="34" charset="0"/>
              </a:rPr>
              <a:t>NOW</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742950" lvl="1" indent="-285750">
              <a:lnSpc>
                <a:spcPct val="105000"/>
              </a:lnSpc>
              <a:spcBef>
                <a:spcPts val="0"/>
              </a:spcBef>
              <a:spcAft>
                <a:spcPts val="0"/>
              </a:spcAft>
              <a:buFont typeface="Wingdings" panose="05000000000000000000" pitchFamily="2" charset="2"/>
              <a:buChar char="§"/>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New or needed training events are addressed during METL review.</a:t>
            </a:r>
          </a:p>
          <a:p>
            <a:pPr marL="742950" lvl="1" indent="-285750">
              <a:lnSpc>
                <a:spcPct val="105000"/>
              </a:lnSpc>
              <a:spcBef>
                <a:spcPts val="0"/>
              </a:spcBef>
              <a:spcAft>
                <a:spcPts val="0"/>
              </a:spcAft>
              <a:buFont typeface="Wingdings" panose="05000000000000000000" pitchFamily="2" charset="2"/>
              <a:buChar char="Ø"/>
            </a:pPr>
            <a:endParaRPr lang="en-US" sz="14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a:lnSpc>
                <a:spcPct val="105000"/>
              </a:lnSpc>
              <a:spcBef>
                <a:spcPts val="0"/>
              </a:spcBef>
              <a:spcAft>
                <a:spcPts val="0"/>
              </a:spcAf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Concept or “Future Force” derived DRAFT MCTs/METs recommendations:</a:t>
            </a:r>
          </a:p>
          <a:p>
            <a:pPr marL="285750" indent="-285750" algn="just">
              <a:lnSpc>
                <a:spcPct val="105000"/>
              </a:lnSpc>
              <a:spcBef>
                <a:spcPts val="0"/>
              </a:spcBef>
              <a:spcAft>
                <a:spcPts val="0"/>
              </a:spcAft>
              <a:buFont typeface="Wingdings" panose="05000000000000000000" pitchFamily="2" charset="2"/>
              <a:buChar char="Ø"/>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Requires CD&amp;I/TFSD DOTMLPF/C Working Group (DWG) visibility as a possible new initiative tied to a unit.  DWG Pillar Leads identify capability requirements. </a:t>
            </a:r>
          </a:p>
          <a:p>
            <a:pPr marL="285750" indent="-285750" algn="just">
              <a:lnSpc>
                <a:spcPct val="105000"/>
              </a:lnSpc>
              <a:spcBef>
                <a:spcPts val="0"/>
              </a:spcBef>
              <a:spcAft>
                <a:spcPts val="0"/>
              </a:spcAft>
              <a:buFont typeface="Wingdings" panose="05000000000000000000" pitchFamily="2" charset="2"/>
              <a:buChar char="Ø"/>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DRAFT MCTs derived from concepts require doctrine support (i.e., Joint, USMC) to quantify future TTPs, POI, curriculum development, training experimentation, T&amp;R exercises and events IOT determine MET-to-training feasibility.</a:t>
            </a:r>
          </a:p>
          <a:p>
            <a:pPr algn="just">
              <a:lnSpc>
                <a:spcPct val="105000"/>
              </a:lnSpc>
              <a:spcBef>
                <a:spcPts val="0"/>
              </a:spcBef>
              <a:spcAft>
                <a:spcPts val="0"/>
              </a:spcAft>
            </a:pP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a:lnSpc>
                <a:spcPct val="105000"/>
              </a:lnSpc>
              <a:spcBef>
                <a:spcPts val="0"/>
              </a:spcBef>
              <a:spcAft>
                <a:spcPts val="0"/>
              </a:spcAf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MCTIMS Task Master Module Modernization: </a:t>
            </a:r>
          </a:p>
          <a:p>
            <a:pPr marL="285750" indent="-285750" algn="just">
              <a:lnSpc>
                <a:spcPct val="105000"/>
              </a:lnSpc>
              <a:spcBef>
                <a:spcPts val="0"/>
              </a:spcBef>
              <a:spcAft>
                <a:spcPts val="0"/>
              </a:spcAft>
              <a:buFont typeface="Wingdings" panose="05000000000000000000" pitchFamily="2" charset="2"/>
              <a:buChar char="Ø"/>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“Future MCTs/METs” data is </a:t>
            </a:r>
            <a:r>
              <a:rPr lang="en-US" sz="1400" u="sng" dirty="0">
                <a:solidFill>
                  <a:srgbClr val="000000"/>
                </a:solidFill>
                <a:latin typeface="Arial" panose="020B0604020202020204" pitchFamily="34" charset="0"/>
                <a:ea typeface="Calibri" panose="020F0502020204030204" pitchFamily="34" charset="0"/>
                <a:cs typeface="Arial" panose="020B0604020202020204" pitchFamily="34" charset="0"/>
              </a:rPr>
              <a:t>NOT</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 interfaced MCTIMS-to-DRRS.</a:t>
            </a:r>
          </a:p>
          <a:p>
            <a:pPr marL="285750" indent="-285750" algn="just">
              <a:lnSpc>
                <a:spcPct val="105000"/>
              </a:lnSpc>
              <a:spcBef>
                <a:spcPts val="0"/>
              </a:spcBef>
              <a:spcAft>
                <a:spcPts val="0"/>
              </a:spcAft>
              <a:buFont typeface="Wingdings" panose="05000000000000000000" pitchFamily="2" charset="2"/>
              <a:buChar char="Ø"/>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Will be incorporated within MCTIMS as “DRAFT=T-MCTs” to aid training experimentation</a:t>
            </a:r>
          </a:p>
          <a:p>
            <a:pPr marL="285750" indent="-285750" algn="just">
              <a:lnSpc>
                <a:spcPct val="105000"/>
              </a:lnSpc>
              <a:spcBef>
                <a:spcPts val="0"/>
              </a:spcBef>
              <a:spcAft>
                <a:spcPts val="0"/>
              </a:spcAft>
              <a:buFont typeface="Wingdings" panose="05000000000000000000" pitchFamily="2" charset="2"/>
              <a:buChar char="Ø"/>
            </a:pP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A MCT once approved, can be used as a unit readiness reportable MET and aligned to the COI T&amp;R Manual.</a:t>
            </a:r>
          </a:p>
        </p:txBody>
      </p:sp>
      <p:sp>
        <p:nvSpPr>
          <p:cNvPr id="5" name="Text Box 3"/>
          <p:cNvSpPr txBox="1">
            <a:spLocks noChangeArrowheads="1"/>
          </p:cNvSpPr>
          <p:nvPr/>
        </p:nvSpPr>
        <p:spPr bwMode="auto">
          <a:xfrm>
            <a:off x="0" y="262865"/>
            <a:ext cx="9144000"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spcBef>
                <a:spcPts val="0"/>
              </a:spcBef>
            </a:pPr>
            <a:r>
              <a:rPr lang="en-US" altLang="en-US" sz="2300" b="1" dirty="0">
                <a:latin typeface="Arial" charset="0"/>
                <a:cs typeface="Arial" charset="0"/>
              </a:rPr>
              <a:t>MCT/MET/METL and T&amp;R Development</a:t>
            </a:r>
          </a:p>
          <a:p>
            <a:pPr algn="ctr" eaLnBrk="1" hangingPunct="1">
              <a:spcBef>
                <a:spcPts val="0"/>
              </a:spcBef>
            </a:pPr>
            <a:r>
              <a:rPr lang="en-US" altLang="en-US" sz="2300" b="1" dirty="0">
                <a:latin typeface="Arial" charset="0"/>
                <a:cs typeface="Arial" charset="0"/>
              </a:rPr>
              <a:t>A Collaborative Process </a:t>
            </a:r>
          </a:p>
        </p:txBody>
      </p:sp>
      <p:sp>
        <p:nvSpPr>
          <p:cNvPr id="3" name="Slide Number Placeholder 2">
            <a:extLst>
              <a:ext uri="{FF2B5EF4-FFF2-40B4-BE49-F238E27FC236}">
                <a16:creationId xmlns:a16="http://schemas.microsoft.com/office/drawing/2014/main" id="{E050A372-B9B9-3476-0464-D3A6C2C9648C}"/>
              </a:ext>
            </a:extLst>
          </p:cNvPr>
          <p:cNvSpPr>
            <a:spLocks noGrp="1"/>
          </p:cNvSpPr>
          <p:nvPr>
            <p:ph type="sldNum" sz="quarter" idx="12"/>
          </p:nvPr>
        </p:nvSpPr>
        <p:spPr/>
        <p:txBody>
          <a:bodyPr/>
          <a:lstStyle/>
          <a:p>
            <a:fld id="{57D7F152-42F7-4C0B-ACE2-8696607C202E}" type="slidenum">
              <a:rPr lang="en-US" smtClean="0">
                <a:solidFill>
                  <a:schemeClr val="tx1"/>
                </a:solidFill>
              </a:rPr>
              <a:pPr/>
              <a:t>15</a:t>
            </a:fld>
            <a:endParaRPr lang="en-US" dirty="0">
              <a:solidFill>
                <a:schemeClr val="tx1"/>
              </a:solidFill>
            </a:endParaRPr>
          </a:p>
        </p:txBody>
      </p:sp>
      <p:sp>
        <p:nvSpPr>
          <p:cNvPr id="6" name="Rectangle 5">
            <a:extLst>
              <a:ext uri="{FF2B5EF4-FFF2-40B4-BE49-F238E27FC236}">
                <a16:creationId xmlns:a16="http://schemas.microsoft.com/office/drawing/2014/main" id="{DB7372B8-703D-93E2-DD47-6D4EC29EBE9A}"/>
              </a:ext>
            </a:extLst>
          </p:cNvPr>
          <p:cNvSpPr/>
          <p:nvPr/>
        </p:nvSpPr>
        <p:spPr>
          <a:xfrm>
            <a:off x="411983" y="1189358"/>
            <a:ext cx="8229599" cy="738664"/>
          </a:xfrm>
          <a:prstGeom prst="rect">
            <a:avLst/>
          </a:prstGeom>
          <a:solidFill>
            <a:srgbClr val="FFFF00"/>
          </a:solidFill>
          <a:ln>
            <a:solidFill>
              <a:schemeClr val="tx1"/>
            </a:solidFill>
          </a:ln>
        </p:spPr>
        <p:txBody>
          <a:bodyPr wrap="square">
            <a:spAutoFit/>
          </a:bodyPr>
          <a:lstStyle/>
          <a:p>
            <a:pPr algn="ctr"/>
            <a:r>
              <a:rPr lang="en-US" sz="1400" b="1" u="sng" dirty="0">
                <a:solidFill>
                  <a:srgbClr val="000000"/>
                </a:solidFill>
                <a:latin typeface="Arial" panose="020B0604020202020204" pitchFamily="34" charset="0"/>
                <a:ea typeface="Calibri" panose="020F0502020204030204" pitchFamily="34" charset="0"/>
                <a:cs typeface="Arial" panose="020B0604020202020204" pitchFamily="34" charset="0"/>
              </a:rPr>
              <a:t>Annual</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400" i="1" dirty="0">
                <a:solidFill>
                  <a:srgbClr val="000000"/>
                </a:solidFill>
                <a:latin typeface="Arial" panose="020B0604020202020204" pitchFamily="34" charset="0"/>
                <a:ea typeface="Calibri" panose="020F0502020204030204" pitchFamily="34" charset="0"/>
                <a:cs typeface="Arial" panose="020B0604020202020204" pitchFamily="34" charset="0"/>
              </a:rPr>
              <a:t>MARADMIN FYXX Schedule of MET/METL, TMT and T&amp;R Manual Reviews</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 ensures METs/METLs development, refinement and alignment actions synchronize with unit Mission Statements and align to COI T&amp;R Manual training events supporting service capabilities.</a:t>
            </a:r>
          </a:p>
        </p:txBody>
      </p:sp>
    </p:spTree>
    <p:extLst>
      <p:ext uri="{BB962C8B-B14F-4D97-AF65-F5344CB8AC3E}">
        <p14:creationId xmlns:p14="http://schemas.microsoft.com/office/powerpoint/2010/main" val="422733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47278" y="-1"/>
            <a:ext cx="7449444" cy="1276141"/>
          </a:xfrm>
        </p:spPr>
        <p:txBody>
          <a:bodyPr>
            <a:normAutofit/>
          </a:bodyPr>
          <a:lstStyle/>
          <a:p>
            <a:pPr>
              <a:spcBef>
                <a:spcPts val="0"/>
              </a:spcBef>
            </a:pPr>
            <a:r>
              <a:rPr lang="en-US" altLang="en-US" sz="2400" b="1" dirty="0">
                <a:latin typeface="Arial" charset="0"/>
                <a:cs typeface="Arial" charset="0"/>
              </a:rPr>
              <a:t>MCT/MET/METL and T&amp;R Development</a:t>
            </a:r>
            <a:br>
              <a:rPr lang="en-US" altLang="en-US" sz="2400" b="1" dirty="0">
                <a:latin typeface="Arial" charset="0"/>
                <a:cs typeface="Arial" charset="0"/>
              </a:rPr>
            </a:br>
            <a:r>
              <a:rPr lang="en-US" altLang="en-US" sz="2400" b="1" dirty="0">
                <a:latin typeface="Arial" charset="0"/>
                <a:cs typeface="Arial" charset="0"/>
              </a:rPr>
              <a:t>A Collaborative Process </a:t>
            </a:r>
            <a:br>
              <a:rPr lang="en-US" altLang="en-US" sz="2400" b="1" dirty="0">
                <a:latin typeface="Arial" charset="0"/>
                <a:cs typeface="Arial" charset="0"/>
              </a:rPr>
            </a:br>
            <a:r>
              <a:rPr lang="en-US" sz="2400" b="1" dirty="0">
                <a:latin typeface="Arial" panose="020B0604020202020204" pitchFamily="34" charset="0"/>
                <a:cs typeface="Arial" panose="020B0604020202020204" pitchFamily="34" charset="0"/>
              </a:rPr>
              <a:t>T&amp;R Event Components</a:t>
            </a:r>
          </a:p>
        </p:txBody>
      </p:sp>
      <p:sp>
        <p:nvSpPr>
          <p:cNvPr id="9" name="TextBox 8"/>
          <p:cNvSpPr txBox="1"/>
          <p:nvPr/>
        </p:nvSpPr>
        <p:spPr>
          <a:xfrm>
            <a:off x="518746" y="1276140"/>
            <a:ext cx="8124091" cy="1081520"/>
          </a:xfrm>
          <a:prstGeom prst="rect">
            <a:avLst/>
          </a:prstGeom>
          <a:solidFill>
            <a:srgbClr val="FFFF00"/>
          </a:solidFill>
          <a:ln w="25400">
            <a:solidFill>
              <a:schemeClr val="tx1"/>
            </a:solidFill>
          </a:ln>
        </p:spPr>
        <p:txBody>
          <a:bodyPr wrap="square" rtlCol="0" anchor="t">
            <a:noAutofit/>
          </a:bodyPr>
          <a:lstStyle/>
          <a:p>
            <a:pPr marL="214313" indent="-214313">
              <a:buFont typeface="Arial" panose="020B0604020202020204" pitchFamily="34" charset="0"/>
              <a:buChar char="•"/>
            </a:pPr>
            <a:r>
              <a:rPr lang="en-US" sz="1300" dirty="0"/>
              <a:t>T&amp;R event description, standard, and event components are developed/refined at COI T&amp;R Manual conferences following MET/METL reviews.  Data is resident within MCTIMS T&amp;R Manual Module.</a:t>
            </a:r>
          </a:p>
          <a:p>
            <a:pPr marL="214313" indent="-214313">
              <a:buFont typeface="Arial" panose="020B0604020202020204" pitchFamily="34" charset="0"/>
              <a:buChar char="•"/>
            </a:pPr>
            <a:endParaRPr lang="en-US" sz="1300" u="sng" dirty="0"/>
          </a:p>
          <a:p>
            <a:pPr marL="214313" indent="-214313">
              <a:buFont typeface="Arial" panose="020B0604020202020204" pitchFamily="34" charset="0"/>
              <a:buChar char="•"/>
            </a:pPr>
            <a:r>
              <a:rPr lang="en-US" sz="1300" dirty="0"/>
              <a:t>METL training standards are reconciled with the updated T&amp;R standards data for interface to DRRS.</a:t>
            </a:r>
          </a:p>
        </p:txBody>
      </p:sp>
      <p:pic>
        <p:nvPicPr>
          <p:cNvPr id="3" name="Picture 2"/>
          <p:cNvPicPr>
            <a:picLocks noChangeAspect="1"/>
          </p:cNvPicPr>
          <p:nvPr/>
        </p:nvPicPr>
        <p:blipFill>
          <a:blip r:embed="rId2"/>
          <a:stretch>
            <a:fillRect/>
          </a:stretch>
        </p:blipFill>
        <p:spPr>
          <a:xfrm>
            <a:off x="4788943" y="2435468"/>
            <a:ext cx="3619781" cy="4002607"/>
          </a:xfrm>
          <a:prstGeom prst="rect">
            <a:avLst/>
          </a:prstGeom>
          <a:ln w="38100">
            <a:solidFill>
              <a:schemeClr val="tx1"/>
            </a:solidFill>
          </a:ln>
        </p:spPr>
      </p:pic>
      <p:pic>
        <p:nvPicPr>
          <p:cNvPr id="4" name="Picture 3"/>
          <p:cNvPicPr>
            <a:picLocks noChangeAspect="1"/>
          </p:cNvPicPr>
          <p:nvPr/>
        </p:nvPicPr>
        <p:blipFill>
          <a:blip r:embed="rId3"/>
          <a:stretch>
            <a:fillRect/>
          </a:stretch>
        </p:blipFill>
        <p:spPr>
          <a:xfrm>
            <a:off x="847278" y="2435468"/>
            <a:ext cx="3507781" cy="3997507"/>
          </a:xfrm>
          <a:prstGeom prst="rect">
            <a:avLst/>
          </a:prstGeom>
          <a:ln w="38100">
            <a:solidFill>
              <a:schemeClr val="tx1"/>
            </a:solidFill>
          </a:ln>
        </p:spPr>
      </p:pic>
      <p:sp>
        <p:nvSpPr>
          <p:cNvPr id="5" name="Slide Number Placeholder 2">
            <a:extLst>
              <a:ext uri="{FF2B5EF4-FFF2-40B4-BE49-F238E27FC236}">
                <a16:creationId xmlns:a16="http://schemas.microsoft.com/office/drawing/2014/main" id="{11BC8D26-2F8A-D983-8EF9-AB0EBB6D8B53}"/>
              </a:ext>
            </a:extLst>
          </p:cNvPr>
          <p:cNvSpPr txBox="1">
            <a:spLocks/>
          </p:cNvSpPr>
          <p:nvPr/>
        </p:nvSpPr>
        <p:spPr>
          <a:xfrm>
            <a:off x="8513329" y="6356350"/>
            <a:ext cx="557684"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57D7F152-42F7-4C0B-ACE2-8696607C202E}" type="slidenum">
              <a:rPr lang="en-US" smtClean="0"/>
              <a:pPr/>
              <a:t>16</a:t>
            </a:fld>
            <a:endParaRPr lang="en-US" dirty="0"/>
          </a:p>
        </p:txBody>
      </p:sp>
    </p:spTree>
    <p:extLst>
      <p:ext uri="{BB962C8B-B14F-4D97-AF65-F5344CB8AC3E}">
        <p14:creationId xmlns:p14="http://schemas.microsoft.com/office/powerpoint/2010/main" val="3070334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nvGraphicFramePr>
        <p:xfrm>
          <a:off x="101508" y="1291905"/>
          <a:ext cx="4527246" cy="4887576"/>
        </p:xfrm>
        <a:graphic>
          <a:graphicData uri="http://schemas.openxmlformats.org/drawingml/2006/table">
            <a:tbl>
              <a:tblPr firstRow="1" bandRow="1">
                <a:tableStyleId>{5940675A-B579-460E-94D1-54222C63F5DA}</a:tableStyleId>
              </a:tblPr>
              <a:tblGrid>
                <a:gridCol w="4527246">
                  <a:extLst>
                    <a:ext uri="{9D8B030D-6E8A-4147-A177-3AD203B41FA5}">
                      <a16:colId xmlns:a16="http://schemas.microsoft.com/office/drawing/2014/main" val="20000"/>
                    </a:ext>
                  </a:extLst>
                </a:gridCol>
              </a:tblGrid>
              <a:tr h="2017825">
                <a:tc>
                  <a:txBody>
                    <a:bodyPr/>
                    <a:lstStyle/>
                    <a:p>
                      <a:pPr algn="ctr"/>
                      <a:endParaRPr lang="en-US" sz="1800" b="0" i="0" baseline="0" dirty="0"/>
                    </a:p>
                  </a:txBody>
                  <a:tcPr marT="45723" marB="45723"/>
                </a:tc>
                <a:extLst>
                  <a:ext uri="{0D108BD9-81ED-4DB2-BD59-A6C34878D82A}">
                    <a16:rowId xmlns:a16="http://schemas.microsoft.com/office/drawing/2014/main" val="10000"/>
                  </a:ext>
                </a:extLst>
              </a:tr>
              <a:tr h="2869751">
                <a:tc>
                  <a:txBody>
                    <a:bodyPr/>
                    <a:lstStyle/>
                    <a:p>
                      <a:pPr algn="just"/>
                      <a:r>
                        <a:rPr lang="en-US" sz="1000" b="1" u="sng" dirty="0">
                          <a:solidFill>
                            <a:srgbClr val="FF0000"/>
                          </a:solidFill>
                          <a:latin typeface="Arial" panose="020B0604020202020204" pitchFamily="34" charset="0"/>
                          <a:cs typeface="Arial" panose="020B0604020202020204" pitchFamily="34" charset="0"/>
                        </a:rPr>
                        <a:t>REVISED </a:t>
                      </a:r>
                    </a:p>
                    <a:p>
                      <a:pPr marL="0" marR="0" lvl="0" indent="0" algn="just" defTabSz="914400" rtl="0" eaLnBrk="0" fontAlgn="base" latinLnBrk="0" hangingPunct="0">
                        <a:lnSpc>
                          <a:spcPct val="100000"/>
                        </a:lnSpc>
                        <a:spcBef>
                          <a:spcPts val="0"/>
                        </a:spcBef>
                        <a:spcAft>
                          <a:spcPts val="0"/>
                        </a:spcAft>
                        <a:buClrTx/>
                        <a:buSzTx/>
                        <a:buFontTx/>
                        <a:buNone/>
                        <a:tabLst>
                          <a:tab pos="571500" algn="l"/>
                          <a:tab pos="457200" algn="l"/>
                        </a:tabLst>
                        <a:defRPr/>
                      </a:pPr>
                      <a:r>
                        <a:rPr kumimoji="0" lang="en-US" sz="1000" b="1" i="0" u="none" strike="noStrike" kern="0" cap="none" spc="0" normalizeH="0" baseline="0" noProof="0" dirty="0">
                          <a:ln>
                            <a:noFill/>
                          </a:ln>
                          <a:solidFill>
                            <a:srgbClr val="000000"/>
                          </a:solidFill>
                          <a:effectLst/>
                          <a:uLnTx/>
                          <a:uFillTx/>
                          <a:latin typeface="Arial"/>
                          <a:ea typeface="+mn-ea"/>
                          <a:cs typeface="+mn-cs"/>
                        </a:rPr>
                        <a:t>MCT 5.3.5.6 Coordinate Aviation Operations, Fires, and Effects</a:t>
                      </a:r>
                    </a:p>
                    <a:p>
                      <a:pPr marL="0" marR="0" lvl="0" indent="0" algn="just" defTabSz="914400" rtl="0" eaLnBrk="0" fontAlgn="base" latinLnBrk="0" hangingPunct="0">
                        <a:lnSpc>
                          <a:spcPct val="100000"/>
                        </a:lnSpc>
                        <a:spcBef>
                          <a:spcPts val="0"/>
                        </a:spcBef>
                        <a:spcAft>
                          <a:spcPts val="0"/>
                        </a:spcAft>
                        <a:buClrTx/>
                        <a:buSzTx/>
                        <a:buFontTx/>
                        <a:buNone/>
                        <a:tabLst>
                          <a:tab pos="571500" algn="l"/>
                          <a:tab pos="457200" algn="l"/>
                        </a:tabLst>
                        <a:defRPr/>
                      </a:pPr>
                      <a:r>
                        <a:rPr kumimoji="0" lang="en-US" sz="1000" b="0" i="0" u="none" strike="noStrike" kern="0" cap="none" spc="0" normalizeH="0" baseline="0" noProof="0" dirty="0">
                          <a:ln>
                            <a:noFill/>
                          </a:ln>
                          <a:solidFill>
                            <a:srgbClr val="00B050"/>
                          </a:solidFill>
                          <a:effectLst/>
                          <a:uLnTx/>
                          <a:uFillTx/>
                          <a:latin typeface="Arial"/>
                          <a:ea typeface="Times New Roman" panose="02020603050405020304" pitchFamily="18" charset="0"/>
                          <a:cs typeface="+mn-cs"/>
                        </a:rPr>
                        <a:t>The purpose of fires integration is to fully integrate the Marine Corps combat arms in such a way that in order to counteract one, the enemy becomes vulnerable to another. The Marine Air Command and Control System (MACCS) is responsible for providing the Marine Air Ground Task Force (MAGTF) Commander with the Command and Control (C2) of aviation assets necessary to properly integrate air combat power with ground fires. </a:t>
                      </a:r>
                      <a:r>
                        <a:rPr kumimoji="0" lang="en-US" sz="1000" b="0" i="0" u="none" strike="sngStrike" kern="0" cap="none" spc="0" normalizeH="0" baseline="0" noProof="0" dirty="0">
                          <a:ln>
                            <a:noFill/>
                          </a:ln>
                          <a:solidFill>
                            <a:srgbClr val="FF0000"/>
                          </a:solidFill>
                          <a:effectLst/>
                          <a:uLnTx/>
                          <a:uFillTx/>
                          <a:latin typeface="Arial"/>
                          <a:ea typeface="Times New Roman" panose="02020603050405020304" pitchFamily="18" charset="0"/>
                          <a:cs typeface="+mn-cs"/>
                        </a:rPr>
                        <a:t>The Marine Air Support Squadron (MASS) provides the Direct Air Support Center (DASC) for control and coordination of aircraft operating in direct support of the MAGTF by applying Fire Support Coordination Measures (FSCMs) and Airspace Control Measures (ACM) when coordinating aviation operations within the area of operations which would enhance the expeditious attack of targets and provide safeguards for friendly forces.. The DASC coordinates the execution of direct air support missions with other supporting arms through the appropriate Force Fires Coordination Center (FFCC)/Fire Support Coordination Center (FSCC) and, as required, with other appropriate MACCS agencies</a:t>
                      </a:r>
                      <a:r>
                        <a:rPr kumimoji="0" lang="en-US" sz="1000" b="0" i="0" u="none" strike="noStrike" kern="0" cap="none" spc="0" normalizeH="0" baseline="0" noProof="0" dirty="0">
                          <a:ln>
                            <a:noFill/>
                          </a:ln>
                          <a:solidFill>
                            <a:srgbClr val="00B050"/>
                          </a:solidFill>
                          <a:effectLst/>
                          <a:uLnTx/>
                          <a:uFillTx/>
                          <a:latin typeface="Arial"/>
                          <a:ea typeface="Times New Roman" panose="02020603050405020304" pitchFamily="18" charset="0"/>
                          <a:cs typeface="+mn-cs"/>
                        </a:rPr>
                        <a:t>. </a:t>
                      </a:r>
                      <a:r>
                        <a:rPr kumimoji="0" lang="en-US" sz="1000" b="1" i="0" u="none" strike="noStrike" kern="0" cap="none" spc="0" normalizeH="0" baseline="0" noProof="0" dirty="0">
                          <a:ln>
                            <a:noFill/>
                          </a:ln>
                          <a:solidFill>
                            <a:srgbClr val="00B050"/>
                          </a:solidFill>
                          <a:effectLst/>
                          <a:uLnTx/>
                          <a:uFillTx/>
                          <a:latin typeface="Arial"/>
                          <a:ea typeface="Times New Roman" panose="02020603050405020304" pitchFamily="18" charset="0"/>
                          <a:cs typeface="+mn-cs"/>
                        </a:rPr>
                        <a:t>(JP 3-09, MCWP 3-16, 3-25.5)</a:t>
                      </a:r>
                      <a:endParaRPr lang="en-US" sz="1000" b="1" dirty="0">
                        <a:solidFill>
                          <a:srgbClr val="000000"/>
                        </a:solidFill>
                        <a:latin typeface="Arial" panose="020B0604020202020204" pitchFamily="34" charset="0"/>
                        <a:cs typeface="Arial" panose="020B0604020202020204" pitchFamily="34" charset="0"/>
                      </a:endParaRPr>
                    </a:p>
                  </a:txBody>
                  <a:tcPr marT="45723" marB="45723"/>
                </a:tc>
                <a:extLst>
                  <a:ext uri="{0D108BD9-81ED-4DB2-BD59-A6C34878D82A}">
                    <a16:rowId xmlns:a16="http://schemas.microsoft.com/office/drawing/2014/main" val="10001"/>
                  </a:ext>
                </a:extLst>
              </a:tr>
            </a:tbl>
          </a:graphicData>
        </a:graphic>
      </p:graphicFrame>
      <p:sp>
        <p:nvSpPr>
          <p:cNvPr id="34818" name="Rectangle 2"/>
          <p:cNvSpPr>
            <a:spLocks noGrp="1" noChangeArrowheads="1"/>
          </p:cNvSpPr>
          <p:nvPr>
            <p:ph type="title"/>
          </p:nvPr>
        </p:nvSpPr>
        <p:spPr>
          <a:xfrm>
            <a:off x="0" y="188024"/>
            <a:ext cx="9144000" cy="1143000"/>
          </a:xfrm>
        </p:spPr>
        <p:txBody>
          <a:bodyPr>
            <a:noAutofit/>
          </a:bodyPr>
          <a:lstStyle/>
          <a:p>
            <a:r>
              <a:rPr lang="en-US" sz="3200" dirty="0"/>
              <a:t>  </a:t>
            </a:r>
            <a:r>
              <a:rPr lang="en-US" sz="2400" b="1" dirty="0">
                <a:solidFill>
                  <a:srgbClr val="FF0000"/>
                </a:solidFill>
                <a:latin typeface="Arial" panose="020B0604020202020204" pitchFamily="34" charset="0"/>
                <a:cs typeface="Arial" panose="020B0604020202020204" pitchFamily="34" charset="0"/>
              </a:rPr>
              <a:t>NEW</a:t>
            </a:r>
            <a:r>
              <a:rPr lang="en-US" sz="2400" b="1" dirty="0">
                <a:latin typeface="Arial" panose="020B0604020202020204" pitchFamily="34" charset="0"/>
                <a:cs typeface="Arial" panose="020B0604020202020204" pitchFamily="34" charset="0"/>
              </a:rPr>
              <a:t> or </a:t>
            </a:r>
            <a:r>
              <a:rPr lang="en-US" sz="2400" b="1" dirty="0">
                <a:solidFill>
                  <a:srgbClr val="FF0000"/>
                </a:solidFill>
                <a:latin typeface="Arial" panose="020B0604020202020204" pitchFamily="34" charset="0"/>
                <a:cs typeface="Arial" panose="020B0604020202020204" pitchFamily="34" charset="0"/>
              </a:rPr>
              <a:t>Revised </a:t>
            </a:r>
            <a:r>
              <a:rPr lang="en-US" sz="2400" b="1" dirty="0">
                <a:latin typeface="Arial" panose="020B0604020202020204" pitchFamily="34" charset="0"/>
                <a:cs typeface="Arial" panose="020B0604020202020204" pitchFamily="34" charset="0"/>
              </a:rPr>
              <a:t>MCT Recommendations</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       </a:t>
            </a:r>
            <a:endParaRPr lang="en-US" sz="2000" dirty="0">
              <a:solidFill>
                <a:srgbClr val="000000"/>
              </a:solidFill>
              <a:latin typeface="Arial" panose="020B0604020202020204" pitchFamily="34" charset="0"/>
              <a:cs typeface="Arial" panose="020B0604020202020204" pitchFamily="34" charset="0"/>
              <a:sym typeface="Arial"/>
            </a:endParaRPr>
          </a:p>
        </p:txBody>
      </p:sp>
      <p:sp>
        <p:nvSpPr>
          <p:cNvPr id="12" name="TextBox 11"/>
          <p:cNvSpPr txBox="1"/>
          <p:nvPr/>
        </p:nvSpPr>
        <p:spPr>
          <a:xfrm>
            <a:off x="53823" y="1301915"/>
            <a:ext cx="4574931" cy="2262158"/>
          </a:xfrm>
          <a:prstGeom prst="rect">
            <a:avLst/>
          </a:prstGeom>
          <a:noFill/>
        </p:spPr>
        <p:txBody>
          <a:bodyPr wrap="square">
            <a:spAutoFit/>
          </a:bodyPr>
          <a:lstStyle/>
          <a:p>
            <a:pPr>
              <a:spcAft>
                <a:spcPts val="0"/>
              </a:spcAft>
            </a:pPr>
            <a:r>
              <a:rPr lang="en-US" sz="1100" b="1" u="sng" dirty="0">
                <a:solidFill>
                  <a:srgbClr val="FF0000"/>
                </a:solidFill>
              </a:rPr>
              <a:t>NEW</a:t>
            </a:r>
          </a:p>
          <a:p>
            <a:pPr marL="0" marR="0" indent="0" algn="just">
              <a:spcBef>
                <a:spcPts val="0"/>
              </a:spcBef>
              <a:spcAft>
                <a:spcPts val="0"/>
              </a:spcAft>
              <a:buNone/>
              <a:tabLst>
                <a:tab pos="571500" algn="l"/>
                <a:tab pos="457200" algn="l"/>
              </a:tabLst>
            </a:pPr>
            <a:r>
              <a:rPr lang="fr-FR" b="1" dirty="0"/>
              <a:t>MCT 5.9.2.1 Conduct Offensive Cyberspace Exploitation</a:t>
            </a:r>
          </a:p>
          <a:p>
            <a:pPr marL="0" marR="0" indent="0" algn="just">
              <a:spcBef>
                <a:spcPts val="0"/>
              </a:spcBef>
              <a:spcAft>
                <a:spcPts val="0"/>
              </a:spcAft>
              <a:buNone/>
              <a:tabLst>
                <a:tab pos="571500" algn="l"/>
                <a:tab pos="457200" algn="l"/>
              </a:tabLst>
            </a:pPr>
            <a:r>
              <a:rPr lang="en-US" dirty="0">
                <a:ea typeface="Times New Roman" panose="02020603050405020304" pitchFamily="18" charset="0"/>
              </a:rPr>
              <a:t>Cyberspace exploitation actions include access creation, military intelligence activities, maneuver, information collection, and other enabling actions required to prepare for future military operations. Cyberspace exploitation supports current and future operations through collection of information, including mapping red and gray cyberspace to support situational awareness; discovering vulnerabilities; enabling joint intelligence preparation of the environment, warning, and joint target development; and supporting the planning, execution, and assessment of military operations throughout the Operating Environment (OE). </a:t>
            </a:r>
            <a:r>
              <a:rPr lang="en-US" b="1" dirty="0">
                <a:ea typeface="Times New Roman" panose="02020603050405020304" pitchFamily="18" charset="0"/>
              </a:rPr>
              <a:t>(CJCSI 3130, CJCSM 3320.01D, 3320.02E, JP 2-0, 3-12, 3-53, 3-60, 3-85, MCDP 8, MCRP 3-30.8, MCWP 8-10, NWP 3-13)</a:t>
            </a:r>
          </a:p>
          <a:p>
            <a:pPr marL="0" marR="0" indent="0" algn="just">
              <a:spcBef>
                <a:spcPts val="0"/>
              </a:spcBef>
              <a:spcAft>
                <a:spcPts val="0"/>
              </a:spcAft>
              <a:buNone/>
              <a:tabLst>
                <a:tab pos="571500" algn="l"/>
                <a:tab pos="457200" algn="l"/>
              </a:tabLst>
            </a:pPr>
            <a:endParaRPr lang="en-US" b="1" dirty="0">
              <a:ea typeface="Times New Roman" panose="02020603050405020304" pitchFamily="18" charset="0"/>
            </a:endParaRPr>
          </a:p>
          <a:p>
            <a:pPr marL="0" marR="0" indent="0" algn="just">
              <a:spcBef>
                <a:spcPts val="0"/>
              </a:spcBef>
              <a:spcAft>
                <a:spcPts val="0"/>
              </a:spcAft>
              <a:buNone/>
              <a:tabLst>
                <a:tab pos="571500" algn="l"/>
                <a:tab pos="457200" algn="l"/>
              </a:tabLst>
            </a:pPr>
            <a:endParaRPr lang="en-US" b="1" dirty="0">
              <a:ea typeface="Times New Roman" panose="02020603050405020304" pitchFamily="18" charset="0"/>
            </a:endParaRPr>
          </a:p>
        </p:txBody>
      </p:sp>
      <p:sp>
        <p:nvSpPr>
          <p:cNvPr id="3" name="Rounded Rectangle 2"/>
          <p:cNvSpPr/>
          <p:nvPr/>
        </p:nvSpPr>
        <p:spPr>
          <a:xfrm>
            <a:off x="4912550" y="1564312"/>
            <a:ext cx="3947653" cy="4615170"/>
          </a:xfrm>
          <a:prstGeom prst="roundRect">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rgbClr val="FF0000"/>
                </a:solidFill>
                <a:latin typeface="Arial" panose="020B0604020202020204" pitchFamily="34" charset="0"/>
                <a:cs typeface="Arial" panose="020B0604020202020204" pitchFamily="34" charset="0"/>
              </a:rPr>
              <a:t>REQUIREMENTS for </a:t>
            </a:r>
            <a:r>
              <a:rPr lang="en-US" sz="1200" b="1" u="sng" dirty="0">
                <a:solidFill>
                  <a:srgbClr val="FF0000"/>
                </a:solidFill>
                <a:latin typeface="Arial" panose="020B0604020202020204" pitchFamily="34" charset="0"/>
                <a:cs typeface="Arial" panose="020B0604020202020204" pitchFamily="34" charset="0"/>
              </a:rPr>
              <a:t>NEW</a:t>
            </a:r>
            <a:r>
              <a:rPr lang="en-US" sz="1200" b="1" dirty="0">
                <a:solidFill>
                  <a:srgbClr val="FF0000"/>
                </a:solidFill>
                <a:latin typeface="Arial" panose="020B0604020202020204" pitchFamily="34" charset="0"/>
                <a:cs typeface="Arial" panose="020B0604020202020204" pitchFamily="34" charset="0"/>
              </a:rPr>
              <a:t> MCT development:</a:t>
            </a:r>
          </a:p>
          <a:p>
            <a:pPr algn="ctr"/>
            <a:endParaRPr lang="en-US" sz="1200" b="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b="1" dirty="0">
                <a:solidFill>
                  <a:schemeClr val="tx1"/>
                </a:solidFill>
                <a:latin typeface="Arial" panose="020B0604020202020204" pitchFamily="34" charset="0"/>
                <a:cs typeface="Arial" panose="020B0604020202020204" pitchFamily="34" charset="0"/>
              </a:rPr>
              <a:t>Content and description of the new MCT must define capabilities, actions or activities.</a:t>
            </a:r>
          </a:p>
          <a:p>
            <a:pPr marL="285750" indent="-285750">
              <a:buFont typeface="Arial" panose="020B0604020202020204" pitchFamily="34" charset="0"/>
              <a:buChar char="•"/>
            </a:pPr>
            <a:endParaRPr lang="en-US" sz="1200" b="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b="1" dirty="0">
                <a:solidFill>
                  <a:schemeClr val="tx1"/>
                </a:solidFill>
                <a:latin typeface="Arial" panose="020B0604020202020204" pitchFamily="34" charset="0"/>
                <a:cs typeface="Arial" panose="020B0604020202020204" pitchFamily="34" charset="0"/>
              </a:rPr>
              <a:t>Does the new MCT have Doctrinal support (i.e., USMC, Joint, other Service pubs)?</a:t>
            </a:r>
          </a:p>
          <a:p>
            <a:pPr marL="285750" indent="-285750">
              <a:buFont typeface="Arial" panose="020B0604020202020204" pitchFamily="34" charset="0"/>
              <a:buChar char="•"/>
            </a:pPr>
            <a:endParaRPr lang="en-US" sz="1200" b="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b="1" dirty="0">
                <a:solidFill>
                  <a:schemeClr val="tx1"/>
                </a:solidFill>
                <a:latin typeface="Arial" panose="020B0604020202020204" pitchFamily="34" charset="0"/>
                <a:cs typeface="Arial" panose="020B0604020202020204" pitchFamily="34" charset="0"/>
              </a:rPr>
              <a:t>Rationale for new MCT addition (i.e., does the task meet HHQ guidance or evolving mission requirements)?</a:t>
            </a:r>
          </a:p>
          <a:p>
            <a:pPr marL="285750" indent="-285750">
              <a:buFont typeface="Arial" panose="020B0604020202020204" pitchFamily="34" charset="0"/>
              <a:buChar char="•"/>
            </a:pPr>
            <a:endParaRPr lang="en-US" sz="1200" b="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b="1" dirty="0">
                <a:solidFill>
                  <a:schemeClr val="tx1"/>
                </a:solidFill>
                <a:latin typeface="Arial" panose="020B0604020202020204" pitchFamily="34" charset="0"/>
                <a:cs typeface="Arial" panose="020B0604020202020204" pitchFamily="34" charset="0"/>
              </a:rPr>
              <a:t>Ensure new Task is addressed at the next community T&amp;R Manual review.  Identify what training events are needed.</a:t>
            </a:r>
          </a:p>
          <a:p>
            <a:pPr algn="ctr"/>
            <a:endParaRPr lang="en-US" sz="1200" b="1" dirty="0">
              <a:solidFill>
                <a:srgbClr val="FF0000"/>
              </a:solidFill>
              <a:latin typeface="Arial" panose="020B0604020202020204" pitchFamily="34" charset="0"/>
              <a:cs typeface="Arial" panose="020B0604020202020204" pitchFamily="34" charset="0"/>
            </a:endParaRPr>
          </a:p>
          <a:p>
            <a:pPr algn="ctr"/>
            <a:r>
              <a:rPr lang="en-US" sz="1200" b="1" dirty="0">
                <a:solidFill>
                  <a:srgbClr val="FF0000"/>
                </a:solidFill>
                <a:latin typeface="Arial" panose="020B0604020202020204" pitchFamily="34" charset="0"/>
                <a:cs typeface="Arial" panose="020B0604020202020204" pitchFamily="34" charset="0"/>
              </a:rPr>
              <a:t>REQUIREMENTS for MCT </a:t>
            </a:r>
            <a:r>
              <a:rPr lang="en-US" sz="1200" b="1" u="sng" dirty="0">
                <a:solidFill>
                  <a:srgbClr val="FF0000"/>
                </a:solidFill>
                <a:latin typeface="Arial" panose="020B0604020202020204" pitchFamily="34" charset="0"/>
                <a:cs typeface="Arial" panose="020B0604020202020204" pitchFamily="34" charset="0"/>
              </a:rPr>
              <a:t>Revision</a:t>
            </a:r>
            <a:r>
              <a:rPr lang="en-US" sz="1200" b="1" dirty="0">
                <a:solidFill>
                  <a:srgbClr val="FF0000"/>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US" sz="1200" b="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b="1" u="sng" dirty="0">
                <a:solidFill>
                  <a:schemeClr val="tx1"/>
                </a:solidFill>
                <a:latin typeface="Arial" panose="020B0604020202020204" pitchFamily="34" charset="0"/>
                <a:cs typeface="Arial" panose="020B0604020202020204" pitchFamily="34" charset="0"/>
              </a:rPr>
              <a:t>Crosswalked</a:t>
            </a:r>
            <a:r>
              <a:rPr lang="en-US" sz="1200" b="1" dirty="0">
                <a:solidFill>
                  <a:schemeClr val="tx1"/>
                </a:solidFill>
                <a:latin typeface="Arial" panose="020B0604020202020204" pitchFamily="34" charset="0"/>
                <a:cs typeface="Arial" panose="020B0604020202020204" pitchFamily="34" charset="0"/>
              </a:rPr>
              <a:t>.  Does the MCT revision recommendation potentially affect another COI that may also be using it as a MET for their DRRS report?</a:t>
            </a:r>
            <a:endParaRPr lang="en-US" sz="1200" dirty="0">
              <a:solidFill>
                <a:schemeClr val="tx1"/>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20D96D2-9BFA-8124-F892-17B6ED5010AB}"/>
              </a:ext>
            </a:extLst>
          </p:cNvPr>
          <p:cNvSpPr>
            <a:spLocks noGrp="1"/>
          </p:cNvSpPr>
          <p:nvPr>
            <p:ph type="sldNum" sz="quarter" idx="12"/>
          </p:nvPr>
        </p:nvSpPr>
        <p:spPr>
          <a:xfrm>
            <a:off x="6553200" y="6356350"/>
            <a:ext cx="21336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8E4EDD86-0069-4FE8-945C-33E393EACC8C}" type="slidenum">
              <a:rPr lang="en-US" smtClean="0">
                <a:solidFill>
                  <a:schemeClr val="tx1"/>
                </a:solidFill>
              </a:rPr>
              <a:pPr/>
              <a:t>17</a:t>
            </a:fld>
            <a:endParaRPr lang="en-US" dirty="0">
              <a:solidFill>
                <a:schemeClr val="tx1"/>
              </a:solidFill>
            </a:endParaRPr>
          </a:p>
        </p:txBody>
      </p:sp>
    </p:spTree>
    <p:extLst>
      <p:ext uri="{BB962C8B-B14F-4D97-AF65-F5344CB8AC3E}">
        <p14:creationId xmlns:p14="http://schemas.microsoft.com/office/powerpoint/2010/main" val="37814772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AC3963-73D6-F8F1-8E4C-BEF2D9436FDD}"/>
              </a:ext>
            </a:extLst>
          </p:cNvPr>
          <p:cNvSpPr>
            <a:spLocks noGrp="1"/>
          </p:cNvSpPr>
          <p:nvPr>
            <p:ph idx="1"/>
          </p:nvPr>
        </p:nvSpPr>
        <p:spPr>
          <a:xfrm>
            <a:off x="457200" y="1347787"/>
            <a:ext cx="8229600" cy="5008563"/>
          </a:xfrm>
        </p:spPr>
        <p:txBody>
          <a:bodyPr>
            <a:normAutofit fontScale="40000" lnSpcReduction="20000"/>
          </a:bodyPr>
          <a:lstStyle/>
          <a:p>
            <a:pPr marL="0" indent="0" algn="just">
              <a:lnSpc>
                <a:spcPct val="120000"/>
              </a:lnSpc>
              <a:spcBef>
                <a:spcPts val="0"/>
              </a:spcBef>
              <a:buNone/>
            </a:pPr>
            <a:r>
              <a:rPr lang="en-US" dirty="0">
                <a:latin typeface="Arial" panose="020B0604020202020204" pitchFamily="34" charset="0"/>
                <a:cs typeface="Arial" panose="020B0604020202020204" pitchFamily="34" charset="0"/>
              </a:rPr>
              <a:t>“The Naval Engagement Board (NEB) serves as CMC’s primary forum for the development of coordinated Service positions for naval shipbuilding and all significant Navy/Marine Corps related naval integration….</a:t>
            </a:r>
          </a:p>
          <a:p>
            <a:pPr marL="0" indent="0" algn="just">
              <a:lnSpc>
                <a:spcPct val="120000"/>
              </a:lnSpc>
              <a:spcBef>
                <a:spcPts val="0"/>
              </a:spcBef>
              <a:buNone/>
            </a:pPr>
            <a:endParaRPr lang="en-US" dirty="0">
              <a:latin typeface="Arial" panose="020B0604020202020204" pitchFamily="34" charset="0"/>
              <a:cs typeface="Arial" panose="020B0604020202020204" pitchFamily="34" charset="0"/>
            </a:endParaRPr>
          </a:p>
          <a:p>
            <a:pPr marL="0" indent="0" algn="just">
              <a:lnSpc>
                <a:spcPct val="120000"/>
              </a:lnSpc>
              <a:spcBef>
                <a:spcPts val="0"/>
              </a:spcBef>
              <a:buNone/>
            </a:pPr>
            <a:r>
              <a:rPr lang="en-US" dirty="0">
                <a:latin typeface="Arial" panose="020B0604020202020204" pitchFamily="34" charset="0"/>
                <a:cs typeface="Arial" panose="020B0604020202020204" pitchFamily="34" charset="0"/>
              </a:rPr>
              <a:t>Focus is to improve, influence, and coordinate within the DON, Office of the Secretary of Navy, and Congress, to influence Amphibious Warfare Ship (AWS), Maritime Prepositioning Ships (MPS), ship-to-shore connectors, and alternative platforms readiness and availability, and to shape amphibious warfare.</a:t>
            </a:r>
          </a:p>
          <a:p>
            <a:pPr marL="0" indent="0" algn="just">
              <a:lnSpc>
                <a:spcPct val="120000"/>
              </a:lnSpc>
              <a:spcBef>
                <a:spcPts val="0"/>
              </a:spcBef>
              <a:buNone/>
            </a:pPr>
            <a:endParaRPr lang="en-US" dirty="0">
              <a:latin typeface="Arial" panose="020B0604020202020204" pitchFamily="34" charset="0"/>
              <a:cs typeface="Arial" panose="020B0604020202020204" pitchFamily="34" charset="0"/>
            </a:endParaRPr>
          </a:p>
          <a:p>
            <a:pPr marL="0" indent="0" algn="just">
              <a:lnSpc>
                <a:spcPct val="120000"/>
              </a:lnSpc>
              <a:spcBef>
                <a:spcPts val="0"/>
              </a:spcBef>
              <a:buNone/>
            </a:pPr>
            <a:r>
              <a:rPr lang="en-US" dirty="0">
                <a:latin typeface="Arial" panose="020B0604020202020204" pitchFamily="34" charset="0"/>
                <a:cs typeface="Arial" panose="020B0604020202020204" pitchFamily="34" charset="0"/>
              </a:rPr>
              <a:t>The NEB serves as a coordinating body for all senior USMC engagement to increase afloat forward presence for crisis and amphibious operations in crisis and conflict.</a:t>
            </a:r>
          </a:p>
          <a:p>
            <a:pPr algn="just"/>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DC CD&amp;I is tasked within the NEB Charter:</a:t>
            </a:r>
          </a:p>
          <a:p>
            <a:pPr marL="0" indent="0">
              <a:buNone/>
            </a:pPr>
            <a:r>
              <a:rPr lang="en-US" dirty="0">
                <a:latin typeface="Arial" panose="020B0604020202020204" pitchFamily="34" charset="0"/>
                <a:cs typeface="Arial" panose="020B0604020202020204" pitchFamily="34" charset="0"/>
              </a:rPr>
              <a:t>(12) Establish amphibious readiness as a precept for all METL reviews.  </a:t>
            </a:r>
          </a:p>
          <a:p>
            <a:pPr marL="0" indent="0">
              <a:buNone/>
            </a:pPr>
            <a:r>
              <a:rPr lang="en-US" dirty="0">
                <a:latin typeface="Arial" panose="020B0604020202020204" pitchFamily="34" charset="0"/>
                <a:cs typeface="Arial" panose="020B0604020202020204" pitchFamily="34" charset="0"/>
              </a:rPr>
              <a:t>(13) Develop readiness standards with amphibious METs to capture:</a:t>
            </a:r>
          </a:p>
          <a:p>
            <a:pPr marL="400050" lvl="1" indent="0">
              <a:buNone/>
            </a:pPr>
            <a:r>
              <a:rPr lang="en-US" dirty="0">
                <a:latin typeface="Arial" panose="020B0604020202020204" pitchFamily="34" charset="0"/>
                <a:cs typeface="Arial" panose="020B0604020202020204" pitchFamily="34" charset="0"/>
              </a:rPr>
              <a:t>(a) Individual tasks enhanced to include water survival, vehicle egress, and shipboard familiarization.</a:t>
            </a:r>
          </a:p>
          <a:p>
            <a:pPr marL="400050" lvl="1" indent="0">
              <a:buNone/>
            </a:pPr>
            <a:r>
              <a:rPr lang="en-US" dirty="0">
                <a:latin typeface="Arial" panose="020B0604020202020204" pitchFamily="34" charset="0"/>
                <a:cs typeface="Arial" panose="020B0604020202020204" pitchFamily="34" charset="0"/>
              </a:rPr>
              <a:t>(b) Staff tasks enhanced to include amphibious and embarkation planning.</a:t>
            </a:r>
          </a:p>
          <a:p>
            <a:pPr marL="400050" lvl="1" indent="0">
              <a:buNone/>
            </a:pPr>
            <a:r>
              <a:rPr lang="en-US" dirty="0">
                <a:latin typeface="Arial" panose="020B0604020202020204" pitchFamily="34" charset="0"/>
                <a:cs typeface="Arial" panose="020B0604020202020204" pitchFamily="34" charset="0"/>
              </a:rPr>
              <a:t>(c) Collective tasks enhanced to include ship-to-shore maneuver, naval fires, and integration.</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DC T&amp;E is tasked within the NEB Charter:</a:t>
            </a:r>
          </a:p>
          <a:p>
            <a:pPr marL="0" indent="0">
              <a:buNone/>
            </a:pPr>
            <a:r>
              <a:rPr lang="en-US" dirty="0">
                <a:latin typeface="Arial" panose="020B0604020202020204" pitchFamily="34" charset="0"/>
                <a:cs typeface="Arial" panose="020B0604020202020204" pitchFamily="34" charset="0"/>
              </a:rPr>
              <a:t>(4) Support CD&amp;I to establish amphibious readiness as a precent for all METL reviews.</a:t>
            </a:r>
          </a:p>
          <a:p>
            <a:pPr marL="0" indent="0">
              <a:buNone/>
            </a:pPr>
            <a:r>
              <a:rPr lang="en-US" dirty="0">
                <a:latin typeface="Arial" panose="020B0604020202020204" pitchFamily="34" charset="0"/>
                <a:cs typeface="Arial" panose="020B0604020202020204" pitchFamily="34" charset="0"/>
              </a:rPr>
              <a:t>(5) Support CD&amp;I to develop Training and Readiness standards that support amphibious MET to capture:</a:t>
            </a:r>
          </a:p>
          <a:p>
            <a:pPr marL="400050" lvl="1" indent="0">
              <a:buNone/>
            </a:pPr>
            <a:r>
              <a:rPr lang="en-US" dirty="0">
                <a:latin typeface="Arial" panose="020B0604020202020204" pitchFamily="34" charset="0"/>
                <a:cs typeface="Arial" panose="020B0604020202020204" pitchFamily="34" charset="0"/>
              </a:rPr>
              <a:t>(a) Individual tasks enhanced to include swimming, vehicle egress, and shipboard familiarization.</a:t>
            </a:r>
          </a:p>
          <a:p>
            <a:pPr marL="400050" lvl="1" indent="0">
              <a:buNone/>
            </a:pPr>
            <a:r>
              <a:rPr lang="en-US" dirty="0">
                <a:latin typeface="Arial" panose="020B0604020202020204" pitchFamily="34" charset="0"/>
                <a:cs typeface="Arial" panose="020B0604020202020204" pitchFamily="34" charset="0"/>
              </a:rPr>
              <a:t>(b) Staff tasks enhanced to include amphibious and embarkation planning.</a:t>
            </a:r>
          </a:p>
          <a:p>
            <a:pPr marL="400050" lvl="1" indent="0">
              <a:buNone/>
            </a:pPr>
            <a:r>
              <a:rPr lang="en-US" dirty="0">
                <a:latin typeface="Arial" panose="020B0604020202020204" pitchFamily="34" charset="0"/>
                <a:cs typeface="Arial" panose="020B0604020202020204" pitchFamily="34" charset="0"/>
              </a:rPr>
              <a:t>(c) Collective tasks enhanced to include ship-to-shore maneuver, naval fires, and integration.”</a:t>
            </a:r>
          </a:p>
          <a:p>
            <a:pPr marL="400050" lvl="1" indent="0">
              <a:buNone/>
            </a:pPr>
            <a:endParaRPr lang="en-US" dirty="0">
              <a:latin typeface="Arial" panose="020B0604020202020204" pitchFamily="34" charset="0"/>
              <a:cs typeface="Arial" panose="020B0604020202020204" pitchFamily="34" charset="0"/>
            </a:endParaRPr>
          </a:p>
          <a:p>
            <a:pPr marL="400050" lvl="1" indent="0" algn="r">
              <a:buNone/>
            </a:pPr>
            <a:r>
              <a:rPr lang="en-US" i="1" dirty="0">
                <a:latin typeface="Arial" panose="020B0604020202020204" pitchFamily="34" charset="0"/>
                <a:cs typeface="Arial" panose="020B0604020202020204" pitchFamily="34" charset="0"/>
              </a:rPr>
              <a:t>ACMC Naval Engagement Board Charter (20 Jan 2026)</a:t>
            </a:r>
          </a:p>
          <a:p>
            <a:pPr marL="400050" lvl="1" indent="0" algn="r">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a:extLst>
              <a:ext uri="{FF2B5EF4-FFF2-40B4-BE49-F238E27FC236}">
                <a16:creationId xmlns:a16="http://schemas.microsoft.com/office/drawing/2014/main" id="{D4D2F58D-8D14-6A84-27D5-BC7E72A112A4}"/>
              </a:ext>
            </a:extLst>
          </p:cNvPr>
          <p:cNvSpPr>
            <a:spLocks noGrp="1"/>
          </p:cNvSpPr>
          <p:nvPr>
            <p:ph type="sldNum" sz="quarter" idx="12"/>
          </p:nvPr>
        </p:nvSpPr>
        <p:spPr/>
        <p:txBody>
          <a:bodyPr/>
          <a:lstStyle/>
          <a:p>
            <a:fld id="{8E4EDD86-0069-4FE8-945C-33E393EACC8C}" type="slidenum">
              <a:rPr lang="en-US" smtClean="0"/>
              <a:pPr/>
              <a:t>18</a:t>
            </a:fld>
            <a:endParaRPr lang="en-US" dirty="0"/>
          </a:p>
        </p:txBody>
      </p:sp>
      <p:sp>
        <p:nvSpPr>
          <p:cNvPr id="9" name="Rectangle 2">
            <a:extLst>
              <a:ext uri="{FF2B5EF4-FFF2-40B4-BE49-F238E27FC236}">
                <a16:creationId xmlns:a16="http://schemas.microsoft.com/office/drawing/2014/main" id="{FD028384-2426-BC46-0804-C279C08B436C}"/>
              </a:ext>
            </a:extLst>
          </p:cNvPr>
          <p:cNvSpPr txBox="1">
            <a:spLocks noChangeArrowheads="1"/>
          </p:cNvSpPr>
          <p:nvPr/>
        </p:nvSpPr>
        <p:spPr>
          <a:xfrm>
            <a:off x="772103" y="236692"/>
            <a:ext cx="7791450" cy="9270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2400" b="1" dirty="0">
                <a:latin typeface="Arial" charset="0"/>
                <a:cs typeface="Times New Roman" pitchFamily="18" charset="0"/>
              </a:rPr>
              <a:t>Amphibious Readiness Precept</a:t>
            </a:r>
          </a:p>
          <a:p>
            <a:pPr fontAlgn="auto">
              <a:spcAft>
                <a:spcPts val="0"/>
              </a:spcAft>
            </a:pPr>
            <a:r>
              <a:rPr lang="en-US" sz="2400" b="1" dirty="0">
                <a:latin typeface="Arial" charset="0"/>
                <a:cs typeface="Times New Roman" pitchFamily="18" charset="0"/>
              </a:rPr>
              <a:t> for All METL Reviews</a:t>
            </a:r>
          </a:p>
        </p:txBody>
      </p:sp>
    </p:spTree>
    <p:extLst>
      <p:ext uri="{BB962C8B-B14F-4D97-AF65-F5344CB8AC3E}">
        <p14:creationId xmlns:p14="http://schemas.microsoft.com/office/powerpoint/2010/main" val="2532848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61B6924-0E1B-C317-2A6F-766220B659F7}"/>
              </a:ext>
            </a:extLst>
          </p:cNvPr>
          <p:cNvSpPr>
            <a:spLocks noGrp="1"/>
          </p:cNvSpPr>
          <p:nvPr>
            <p:ph type="sldNum" sz="quarter" idx="12"/>
          </p:nvPr>
        </p:nvSpPr>
        <p:spPr/>
        <p:txBody>
          <a:bodyPr/>
          <a:lstStyle/>
          <a:p>
            <a:fld id="{8E4EDD86-0069-4FE8-945C-33E393EACC8C}" type="slidenum">
              <a:rPr lang="en-US" smtClean="0">
                <a:solidFill>
                  <a:schemeClr val="tx1"/>
                </a:solidFill>
              </a:rPr>
              <a:pPr/>
              <a:t>19</a:t>
            </a:fld>
            <a:endParaRPr lang="en-US" dirty="0">
              <a:solidFill>
                <a:schemeClr val="tx1"/>
              </a:solidFill>
            </a:endParaRPr>
          </a:p>
        </p:txBody>
      </p:sp>
      <p:sp>
        <p:nvSpPr>
          <p:cNvPr id="6" name="Content Placeholder 2">
            <a:extLst>
              <a:ext uri="{FF2B5EF4-FFF2-40B4-BE49-F238E27FC236}">
                <a16:creationId xmlns:a16="http://schemas.microsoft.com/office/drawing/2014/main" id="{6D5F1A43-171D-360F-F477-027ED3CAC8AA}"/>
              </a:ext>
            </a:extLst>
          </p:cNvPr>
          <p:cNvSpPr txBox="1">
            <a:spLocks/>
          </p:cNvSpPr>
          <p:nvPr/>
        </p:nvSpPr>
        <p:spPr>
          <a:xfrm>
            <a:off x="733531" y="2478024"/>
            <a:ext cx="7953269" cy="3948559"/>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Bef>
                <a:spcPts val="0"/>
              </a:spcBef>
              <a:spcAft>
                <a:spcPts val="0"/>
              </a:spcAft>
              <a:buFont typeface="Arial" pitchFamily="34" charset="0"/>
              <a:buNone/>
            </a:pPr>
            <a:r>
              <a:rPr lang="en-US" sz="1200" dirty="0">
                <a:latin typeface="Arial" panose="020B0604020202020204" pitchFamily="34" charset="0"/>
                <a:ea typeface="Times New Roman" panose="02020603050405020304" pitchFamily="18" charset="0"/>
                <a:cs typeface="Arial" panose="020B0604020202020204" pitchFamily="34" charset="0"/>
              </a:rPr>
              <a:t>MET refinements should be based upon HHQ guidance and current unit shaping actions.  Review Checklist:.</a:t>
            </a:r>
          </a:p>
          <a:p>
            <a:pPr marL="0" indent="0" fontAlgn="auto">
              <a:spcBef>
                <a:spcPts val="0"/>
              </a:spcBef>
              <a:spcAft>
                <a:spcPts val="0"/>
              </a:spcAft>
              <a:buFont typeface="Arial" pitchFamily="34" charset="0"/>
              <a:buNone/>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Current Marine Corps Tasks (MCTs) definitions used as METs</a:t>
            </a:r>
          </a:p>
          <a:p>
            <a:pPr lvl="2" fontAlgn="auto">
              <a:spcBef>
                <a:spcPts val="0"/>
              </a:spcBef>
              <a:spcAft>
                <a:spcPts val="0"/>
              </a:spcAft>
              <a:buFont typeface="Wingdings" panose="05000000000000000000" pitchFamily="2" charset="2"/>
              <a:buChar char="§"/>
            </a:pPr>
            <a:r>
              <a:rPr lang="en-US" sz="1200" dirty="0">
                <a:latin typeface="Arial" panose="020B0604020202020204" pitchFamily="34" charset="0"/>
                <a:ea typeface="Times New Roman" panose="02020603050405020304" pitchFamily="18" charset="0"/>
                <a:cs typeface="Arial" panose="020B0604020202020204" pitchFamily="34" charset="0"/>
              </a:rPr>
              <a:t>Are MCT actions/activities/capabilities expressed and defined still accurate?</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Current Baseline and Advanced MET Capability statements</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Current Capability Output standards</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Current Training standards – MET-to-Training, aligned to COI T&amp;R Manual</a:t>
            </a:r>
          </a:p>
          <a:p>
            <a:pPr lvl="2" fontAlgn="auto">
              <a:spcBef>
                <a:spcPts val="0"/>
              </a:spcBef>
              <a:spcAft>
                <a:spcPts val="0"/>
              </a:spcAft>
              <a:buFont typeface="Wingdings" panose="05000000000000000000" pitchFamily="2" charset="2"/>
              <a:buChar char="§"/>
            </a:pPr>
            <a:r>
              <a:rPr lang="en-US" sz="1200" dirty="0">
                <a:latin typeface="Arial" panose="020B0604020202020204" pitchFamily="34" charset="0"/>
                <a:ea typeface="Times New Roman" panose="02020603050405020304" pitchFamily="18" charset="0"/>
                <a:cs typeface="Arial" panose="020B0604020202020204" pitchFamily="34" charset="0"/>
              </a:rPr>
              <a:t>Are training events adequate, require refinement, need individual, collective, chained training events?</a:t>
            </a:r>
          </a:p>
          <a:p>
            <a:pPr lvl="2" fontAlgn="auto">
              <a:spcBef>
                <a:spcPts val="0"/>
              </a:spcBef>
              <a:spcAft>
                <a:spcPts val="0"/>
              </a:spcAft>
              <a:buFont typeface="Wingdings" panose="05000000000000000000" pitchFamily="2" charset="2"/>
              <a:buChar char="§"/>
            </a:pPr>
            <a:r>
              <a:rPr lang="en-US" sz="1200" dirty="0">
                <a:latin typeface="Arial" panose="020B0604020202020204" pitchFamily="34" charset="0"/>
                <a:ea typeface="Times New Roman" panose="02020603050405020304" pitchFamily="18" charset="0"/>
                <a:cs typeface="Arial" panose="020B0604020202020204" pitchFamily="34" charset="0"/>
              </a:rPr>
              <a:t>Staff training events/exercises, Certification requirements and MCCRE considerations? </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Current MET-to-T/O alignments</a:t>
            </a:r>
          </a:p>
          <a:p>
            <a:pPr lvl="2"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 Critical MOS identified - necessary to execute the METs</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Current MET-to-T/E alignments</a:t>
            </a:r>
          </a:p>
          <a:p>
            <a:pPr lvl="2"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 Mission Essential Equipment (MEE/TAMCNs) - necessary to execute the METs</a:t>
            </a:r>
          </a:p>
          <a:p>
            <a:pPr lvl="1" fontAlgn="auto">
              <a:spcBef>
                <a:spcPts val="0"/>
              </a:spcBef>
              <a:spcAft>
                <a:spcPts val="0"/>
              </a:spcAft>
              <a:buFont typeface="Wingdings" panose="05000000000000000000" pitchFamily="2" charset="2"/>
              <a:buChar char="q"/>
            </a:pPr>
            <a:r>
              <a:rPr lang="en-US" sz="1200" dirty="0">
                <a:highlight>
                  <a:srgbClr val="FFFF00"/>
                </a:highlight>
                <a:latin typeface="Arial" panose="020B0604020202020204" pitchFamily="34" charset="0"/>
                <a:ea typeface="Times New Roman" panose="02020603050405020304" pitchFamily="18" charset="0"/>
                <a:cs typeface="Arial" panose="020B0604020202020204" pitchFamily="34" charset="0"/>
              </a:rPr>
              <a:t>Develop amphibious readiness standards </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MET Capabilities Crosswalks (Identify supporting/subordinate unit MET support to HHQ)</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CBRN Training Assessment Intervals</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Community “Observations / Recommendations”</a:t>
            </a:r>
          </a:p>
          <a:p>
            <a:pPr marL="457200" lvl="1" indent="0" fontAlgn="auto">
              <a:spcBef>
                <a:spcPts val="0"/>
              </a:spcBef>
              <a:spcAft>
                <a:spcPts val="0"/>
              </a:spcAft>
              <a:buNone/>
            </a:pPr>
            <a:r>
              <a:rPr lang="en-US" sz="1200" dirty="0">
                <a:latin typeface="Arial" panose="020B0604020202020204" pitchFamily="34" charset="0"/>
                <a:ea typeface="Times New Roman" panose="02020603050405020304" pitchFamily="18" charset="0"/>
                <a:cs typeface="Arial" panose="020B0604020202020204" pitchFamily="34" charset="0"/>
              </a:rPr>
              <a:t>       (Included in METL staffing pkg. to provide SA/visibility to Leadership)</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Chosen or modified METs align with unit’s current Mission Statement?</a:t>
            </a:r>
          </a:p>
          <a:p>
            <a:pPr lvl="1" fontAlgn="auto">
              <a:spcBef>
                <a:spcPts val="0"/>
              </a:spcBef>
              <a:spcAft>
                <a:spcPts val="0"/>
              </a:spcAft>
              <a:buFont typeface="Wingdings" panose="05000000000000000000" pitchFamily="2" charset="2"/>
              <a:buChar char="q"/>
            </a:pPr>
            <a:r>
              <a:rPr lang="en-US" sz="1200" dirty="0">
                <a:latin typeface="Arial" panose="020B0604020202020204" pitchFamily="34" charset="0"/>
                <a:ea typeface="Times New Roman" panose="02020603050405020304" pitchFamily="18" charset="0"/>
                <a:cs typeface="Arial" panose="020B0604020202020204" pitchFamily="34" charset="0"/>
              </a:rPr>
              <a:t>If applicable, identify Units of Employment (UE) standards</a:t>
            </a:r>
          </a:p>
        </p:txBody>
      </p:sp>
      <p:sp>
        <p:nvSpPr>
          <p:cNvPr id="7" name="Title 1">
            <a:extLst>
              <a:ext uri="{FF2B5EF4-FFF2-40B4-BE49-F238E27FC236}">
                <a16:creationId xmlns:a16="http://schemas.microsoft.com/office/drawing/2014/main" id="{719C607A-4850-C48D-8E0A-157083B6BD8A}"/>
              </a:ext>
            </a:extLst>
          </p:cNvPr>
          <p:cNvSpPr>
            <a:spLocks noGrp="1"/>
          </p:cNvSpPr>
          <p:nvPr>
            <p:ph type="title"/>
          </p:nvPr>
        </p:nvSpPr>
        <p:spPr>
          <a:xfrm>
            <a:off x="457200" y="248931"/>
            <a:ext cx="8229600" cy="870006"/>
          </a:xfrm>
        </p:spPr>
        <p:txBody>
          <a:bodyPr>
            <a:normAutofit fontScale="90000"/>
          </a:bodyPr>
          <a:lstStyle/>
          <a:p>
            <a:r>
              <a:rPr lang="en-US" sz="2800" b="1" dirty="0">
                <a:solidFill>
                  <a:schemeClr val="tx1"/>
                </a:solidFill>
                <a:latin typeface="Arial" panose="020B0604020202020204" pitchFamily="34" charset="0"/>
                <a:cs typeface="Arial" panose="020B0604020202020204" pitchFamily="34" charset="0"/>
              </a:rPr>
              <a:t>MET/METL/Training Review Objective</a:t>
            </a:r>
            <a:br>
              <a:rPr lang="en-US" sz="2800" b="1" dirty="0">
                <a:solidFill>
                  <a:schemeClr val="tx1"/>
                </a:solidFill>
                <a:latin typeface="Arial" panose="020B0604020202020204" pitchFamily="34" charset="0"/>
                <a:cs typeface="Arial" panose="020B0604020202020204" pitchFamily="34" charset="0"/>
              </a:rPr>
            </a:br>
            <a:r>
              <a:rPr lang="en-US" sz="2800" b="1" dirty="0">
                <a:solidFill>
                  <a:schemeClr val="tx1"/>
                </a:solidFill>
                <a:latin typeface="Arial" panose="020B0604020202020204" pitchFamily="34" charset="0"/>
                <a:cs typeface="Arial" panose="020B0604020202020204" pitchFamily="34" charset="0"/>
              </a:rPr>
              <a:t> and </a:t>
            </a:r>
            <a:r>
              <a:rPr lang="en-US" sz="2700" b="1" dirty="0">
                <a:solidFill>
                  <a:schemeClr val="tx1"/>
                </a:solidFill>
                <a:latin typeface="Arial" panose="020B0604020202020204" pitchFamily="34" charset="0"/>
                <a:cs typeface="Arial" panose="020B0604020202020204" pitchFamily="34" charset="0"/>
              </a:rPr>
              <a:t>Products</a:t>
            </a:r>
            <a:r>
              <a:rPr lang="en-US" sz="2800" b="1" dirty="0">
                <a:solidFill>
                  <a:schemeClr val="tx1"/>
                </a:solidFill>
                <a:latin typeface="Arial" panose="020B0604020202020204" pitchFamily="34" charset="0"/>
                <a:cs typeface="Arial" panose="020B0604020202020204" pitchFamily="34" charset="0"/>
              </a:rPr>
              <a:t> Development</a:t>
            </a:r>
          </a:p>
        </p:txBody>
      </p:sp>
      <p:sp>
        <p:nvSpPr>
          <p:cNvPr id="2" name="Rectangle 1">
            <a:extLst>
              <a:ext uri="{FF2B5EF4-FFF2-40B4-BE49-F238E27FC236}">
                <a16:creationId xmlns:a16="http://schemas.microsoft.com/office/drawing/2014/main" id="{1EEA5DAD-0F3B-AFE9-CFE8-B1A246700F4E}"/>
              </a:ext>
            </a:extLst>
          </p:cNvPr>
          <p:cNvSpPr/>
          <p:nvPr/>
        </p:nvSpPr>
        <p:spPr>
          <a:xfrm>
            <a:off x="1341995" y="1229025"/>
            <a:ext cx="7428161" cy="954107"/>
          </a:xfrm>
          <a:prstGeom prst="rect">
            <a:avLst/>
          </a:prstGeom>
          <a:solidFill>
            <a:srgbClr val="FFFF00"/>
          </a:solidFill>
          <a:ln>
            <a:solidFill>
              <a:schemeClr val="tx1"/>
            </a:solidFill>
          </a:ln>
        </p:spPr>
        <p:txBody>
          <a:bodyPr wrap="square">
            <a:spAutoFit/>
          </a:bodyPr>
          <a:lstStyle/>
          <a:p>
            <a:pPr algn="ctr"/>
            <a:r>
              <a:rPr lang="en-US" sz="1400" b="1" u="sng" dirty="0">
                <a:solidFill>
                  <a:srgbClr val="000000"/>
                </a:solidFill>
                <a:latin typeface="Arial" panose="020B0604020202020204" pitchFamily="34" charset="0"/>
                <a:ea typeface="Calibri" panose="020F0502020204030204" pitchFamily="34" charset="0"/>
                <a:cs typeface="Arial" panose="020B0604020202020204" pitchFamily="34" charset="0"/>
              </a:rPr>
              <a:t>Annual</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400" i="1" dirty="0">
                <a:solidFill>
                  <a:srgbClr val="000000"/>
                </a:solidFill>
                <a:latin typeface="Arial" panose="020B0604020202020204" pitchFamily="34" charset="0"/>
                <a:ea typeface="Calibri" panose="020F0502020204030204" pitchFamily="34" charset="0"/>
                <a:cs typeface="Arial" panose="020B0604020202020204" pitchFamily="34" charset="0"/>
              </a:rPr>
              <a:t>MARADMIN FYXX Schedule of MET/METL, TMT and T&amp;R Manual Reviews</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 ensures METs/METLs development, refinement and alignment actions synchronize with unit Mission Statements and align to COI T&amp;R Manual training events supporting service capabilities.</a:t>
            </a:r>
          </a:p>
        </p:txBody>
      </p:sp>
      <p:pic>
        <p:nvPicPr>
          <p:cNvPr id="8" name="Picture 7" descr="Logo&#10;&#10;Description automatically generated">
            <a:extLst>
              <a:ext uri="{FF2B5EF4-FFF2-40B4-BE49-F238E27FC236}">
                <a16:creationId xmlns:a16="http://schemas.microsoft.com/office/drawing/2014/main" id="{1DCFA844-93D4-F504-3162-47EA279F99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74" y="1458060"/>
            <a:ext cx="1029689" cy="957658"/>
          </a:xfrm>
          <a:prstGeom prst="rect">
            <a:avLst/>
          </a:prstGeom>
        </p:spPr>
      </p:pic>
    </p:spTree>
    <p:extLst>
      <p:ext uri="{BB962C8B-B14F-4D97-AF65-F5344CB8AC3E}">
        <p14:creationId xmlns:p14="http://schemas.microsoft.com/office/powerpoint/2010/main" val="594530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1746" name="Text Box 2"/>
          <p:cNvSpPr txBox="1">
            <a:spLocks noChangeArrowheads="1"/>
          </p:cNvSpPr>
          <p:nvPr/>
        </p:nvSpPr>
        <p:spPr bwMode="auto">
          <a:xfrm>
            <a:off x="487816" y="589781"/>
            <a:ext cx="8168367" cy="5201424"/>
          </a:xfrm>
          <a:prstGeom prst="rect">
            <a:avLst/>
          </a:prstGeom>
          <a:noFill/>
          <a:ln w="9525">
            <a:noFill/>
            <a:miter lim="800000"/>
            <a:headEnd/>
            <a:tailEnd/>
          </a:ln>
          <a:effectLst/>
        </p:spPr>
        <p:txBody>
          <a:bodyPr wrap="square">
            <a:spAutoFit/>
          </a:bodyPr>
          <a:lstStyle/>
          <a:p>
            <a:pPr algn="ctr"/>
            <a:r>
              <a:rPr lang="en-US" sz="2800" b="1" dirty="0"/>
              <a:t>Overview</a:t>
            </a:r>
          </a:p>
          <a:p>
            <a:pPr marL="285750" indent="-285750">
              <a:buFont typeface="Arial" panose="020B0604020202020204" pitchFamily="34" charset="0"/>
              <a:buChar char="•"/>
            </a:pPr>
            <a:endParaRPr lang="en-US" sz="1400" b="1" dirty="0"/>
          </a:p>
          <a:p>
            <a:pPr marL="285750" indent="-285750">
              <a:buFont typeface="Arial" panose="020B0604020202020204" pitchFamily="34" charset="0"/>
              <a:buChar char="•"/>
            </a:pPr>
            <a:endParaRPr lang="en-US" sz="1400" b="1" dirty="0"/>
          </a:p>
          <a:p>
            <a:pPr marL="285750" indent="-285750">
              <a:buFont typeface="Arial" panose="020B0604020202020204" pitchFamily="34" charset="0"/>
              <a:buChar char="•"/>
            </a:pPr>
            <a:r>
              <a:rPr lang="en-US" sz="1200" b="1" dirty="0"/>
              <a:t>MCTL Branch Mission = Life Cycle Authoritative “Data Driven” Deliverables</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sz="1200" b="1" dirty="0"/>
              <a:t>Mission Planning, Requirements, MET-based Capabilities, Force Readiness</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sz="1200" b="1" dirty="0"/>
              <a:t>METs within the </a:t>
            </a:r>
            <a:r>
              <a:rPr lang="en-US" sz="1200" b="1" dirty="0" err="1"/>
              <a:t>DoW</a:t>
            </a:r>
            <a:r>
              <a:rPr lang="en-US" sz="1200" b="1" dirty="0"/>
              <a:t> Planning, Programming, Budgeting &amp; Execution (PPBE) Process</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sz="1200" b="1" dirty="0"/>
              <a:t>MCT-to-MET-to Joint Staff MET Alignments</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sz="1200" b="1" dirty="0"/>
              <a:t>MCTL:  The Dictionary of Current Capabilities; MET Building Blocks</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sz="1200" b="1" dirty="0"/>
              <a:t>CD&amp;I’s Policies and Processes Alignments = MCT-to-MET/METL Workshop Process Deliverables:</a:t>
            </a:r>
          </a:p>
          <a:p>
            <a:pPr lvl="1"/>
            <a:r>
              <a:rPr lang="en-US" sz="1200" b="1" dirty="0"/>
              <a:t>Mission Statement; MET standards Development (“Baseline/Advanced” Capability Statements; Manning/Training/Equipment and Output Standards)</a:t>
            </a:r>
          </a:p>
          <a:p>
            <a:pPr lvl="1"/>
            <a:endParaRPr lang="en-US" sz="1200" b="1" dirty="0"/>
          </a:p>
          <a:p>
            <a:pPr marL="285750" indent="-285750">
              <a:buFont typeface="Arial" panose="020B0604020202020204" pitchFamily="34" charset="0"/>
              <a:buChar char="•"/>
            </a:pPr>
            <a:r>
              <a:rPr lang="en-US" sz="1200" b="1" dirty="0"/>
              <a:t>MET-to-Training and T&amp;R Manual Alignments, New MCT or Change Recommendations</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sz="1200" b="1" dirty="0"/>
              <a:t>MET Standards Development Examples, Authoritative Data Source (ADS) System Repositories, Product Staffing, Approvals, Validation </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sz="1200" b="1" dirty="0"/>
              <a:t>MET/METL Products Development – What is involved to support the Global Force Management (GFM) Process, Institutional Readiness WG (IRWG), and Quarterly Readiness Brief to CMC (QRB) </a:t>
            </a:r>
          </a:p>
          <a:p>
            <a:pPr marL="285750" indent="-285750">
              <a:buFont typeface="Arial" panose="020B0604020202020204" pitchFamily="34" charset="0"/>
              <a:buChar char="•"/>
            </a:pPr>
            <a:endParaRPr lang="en-US" sz="1200" b="1" dirty="0"/>
          </a:p>
          <a:p>
            <a:pPr marL="285750" indent="-285750">
              <a:buFont typeface="Arial" panose="020B0604020202020204" pitchFamily="34" charset="0"/>
              <a:buChar char="•"/>
            </a:pPr>
            <a:r>
              <a:rPr lang="en-US" sz="1200" b="1" dirty="0"/>
              <a:t>MCTL/MET/METL Life Cycle Products Info and POCs and Detailed Backups</a:t>
            </a:r>
          </a:p>
        </p:txBody>
      </p:sp>
      <p:sp>
        <p:nvSpPr>
          <p:cNvPr id="3" name="Slide Number Placeholder 2">
            <a:extLst>
              <a:ext uri="{FF2B5EF4-FFF2-40B4-BE49-F238E27FC236}">
                <a16:creationId xmlns:a16="http://schemas.microsoft.com/office/drawing/2014/main" id="{A64820D3-1423-340C-E0D8-7838254667DB}"/>
              </a:ext>
            </a:extLst>
          </p:cNvPr>
          <p:cNvSpPr>
            <a:spLocks noGrp="1"/>
          </p:cNvSpPr>
          <p:nvPr>
            <p:ph type="sldNum" sz="quarter" idx="12"/>
          </p:nvPr>
        </p:nvSpPr>
        <p:spPr/>
        <p:txBody>
          <a:bodyPr/>
          <a:lstStyle/>
          <a:p>
            <a:fld id="{57D7F152-42F7-4C0B-ACE2-8696607C202E}" type="slidenum">
              <a:rPr lang="en-US" smtClean="0">
                <a:solidFill>
                  <a:schemeClr val="tx1"/>
                </a:solidFill>
              </a:rPr>
              <a:pPr/>
              <a:t>2</a:t>
            </a:fld>
            <a:endParaRPr lang="en-US" dirty="0">
              <a:solidFill>
                <a:schemeClr val="tx1"/>
              </a:solidFill>
            </a:endParaRPr>
          </a:p>
        </p:txBody>
      </p:sp>
    </p:spTree>
    <p:extLst>
      <p:ext uri="{BB962C8B-B14F-4D97-AF65-F5344CB8AC3E}">
        <p14:creationId xmlns:p14="http://schemas.microsoft.com/office/powerpoint/2010/main" val="3890043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4274" name="Rectangle 2"/>
          <p:cNvSpPr>
            <a:spLocks noGrp="1" noChangeArrowheads="1"/>
          </p:cNvSpPr>
          <p:nvPr>
            <p:ph type="title" idx="4294967295"/>
          </p:nvPr>
        </p:nvSpPr>
        <p:spPr>
          <a:xfrm>
            <a:off x="790575" y="153568"/>
            <a:ext cx="7791450" cy="762000"/>
          </a:xfrm>
        </p:spPr>
        <p:txBody>
          <a:bodyPr>
            <a:normAutofit/>
          </a:bodyPr>
          <a:lstStyle/>
          <a:p>
            <a:r>
              <a:rPr lang="en-US" sz="2400" b="1" dirty="0">
                <a:solidFill>
                  <a:schemeClr val="tx1"/>
                </a:solidFill>
                <a:latin typeface="Arial" charset="0"/>
                <a:cs typeface="Times New Roman" pitchFamily="18" charset="0"/>
              </a:rPr>
              <a:t>MET Standards</a:t>
            </a:r>
          </a:p>
        </p:txBody>
      </p:sp>
      <p:sp>
        <p:nvSpPr>
          <p:cNvPr id="1334275" name="Rectangle 3"/>
          <p:cNvSpPr>
            <a:spLocks noGrp="1" noChangeArrowheads="1"/>
          </p:cNvSpPr>
          <p:nvPr>
            <p:ph type="body" idx="1"/>
          </p:nvPr>
        </p:nvSpPr>
        <p:spPr>
          <a:xfrm>
            <a:off x="1568446" y="1895467"/>
            <a:ext cx="7267329" cy="4296111"/>
          </a:xfrm>
          <a:ln/>
        </p:spPr>
        <p:txBody>
          <a:bodyPr>
            <a:normAutofit fontScale="55000" lnSpcReduction="20000"/>
          </a:bodyPr>
          <a:lstStyle/>
          <a:p>
            <a:pPr marL="0" indent="0" defTabSz="820738" fontAlgn="b">
              <a:lnSpc>
                <a:spcPct val="80000"/>
              </a:lnSpc>
              <a:buNone/>
            </a:pPr>
            <a:r>
              <a:rPr lang="en-US" sz="1800" dirty="0">
                <a:latin typeface="Arial" charset="0"/>
              </a:rPr>
              <a:t>  </a:t>
            </a:r>
            <a:endParaRPr lang="en-US" sz="2200" dirty="0">
              <a:latin typeface="Arial" charset="0"/>
            </a:endParaRPr>
          </a:p>
          <a:p>
            <a:pPr marL="0" indent="0" algn="just" defTabSz="820738" fontAlgn="b">
              <a:lnSpc>
                <a:spcPct val="120000"/>
              </a:lnSpc>
              <a:spcBef>
                <a:spcPts val="0"/>
              </a:spcBef>
              <a:buNone/>
            </a:pPr>
            <a:r>
              <a:rPr lang="en-US" sz="2200" b="1" u="sng" dirty="0">
                <a:latin typeface="Arial" charset="0"/>
              </a:rPr>
              <a:t>Resource</a:t>
            </a:r>
            <a:r>
              <a:rPr lang="en-US" sz="2200" b="1" dirty="0">
                <a:latin typeface="Arial" charset="0"/>
              </a:rPr>
              <a:t>:</a:t>
            </a:r>
          </a:p>
          <a:p>
            <a:pPr marL="0" indent="0" algn="just" defTabSz="820738" fontAlgn="b">
              <a:lnSpc>
                <a:spcPct val="120000"/>
              </a:lnSpc>
              <a:spcBef>
                <a:spcPts val="0"/>
              </a:spcBef>
              <a:buNone/>
            </a:pPr>
            <a:r>
              <a:rPr lang="en-US" sz="2200" dirty="0">
                <a:latin typeface="Arial" charset="0"/>
                <a:cs typeface="Times New Roman" pitchFamily="18" charset="0"/>
              </a:rPr>
              <a:t>Manpower (T/O) and Equipment (T/E) required to produce the outputs</a:t>
            </a:r>
          </a:p>
          <a:p>
            <a:pPr marL="0" indent="0" algn="just" defTabSz="820738" fontAlgn="b">
              <a:lnSpc>
                <a:spcPct val="120000"/>
              </a:lnSpc>
              <a:spcBef>
                <a:spcPts val="0"/>
              </a:spcBef>
              <a:buNone/>
            </a:pPr>
            <a:endParaRPr lang="en-US" sz="2200" b="1" u="sng" dirty="0">
              <a:latin typeface="Arial" charset="0"/>
            </a:endParaRPr>
          </a:p>
          <a:p>
            <a:pPr marL="0" indent="0" algn="just" defTabSz="820738" fontAlgn="b">
              <a:lnSpc>
                <a:spcPct val="120000"/>
              </a:lnSpc>
              <a:spcBef>
                <a:spcPts val="0"/>
              </a:spcBef>
              <a:buNone/>
            </a:pPr>
            <a:r>
              <a:rPr lang="en-US" sz="2200" b="1" u="sng" dirty="0">
                <a:latin typeface="Arial" charset="0"/>
              </a:rPr>
              <a:t>Training</a:t>
            </a:r>
            <a:r>
              <a:rPr lang="en-US" sz="2200" b="1" dirty="0">
                <a:latin typeface="Arial" charset="0"/>
              </a:rPr>
              <a:t>:</a:t>
            </a:r>
          </a:p>
          <a:p>
            <a:pPr marL="0" lvl="1" indent="0" algn="just" defTabSz="820738" fontAlgn="b">
              <a:lnSpc>
                <a:spcPct val="120000"/>
              </a:lnSpc>
              <a:spcBef>
                <a:spcPts val="0"/>
              </a:spcBef>
              <a:buNone/>
            </a:pPr>
            <a:r>
              <a:rPr lang="en-US" sz="2200" dirty="0">
                <a:latin typeface="Arial" charset="0"/>
                <a:cs typeface="Times New Roman" pitchFamily="18" charset="0"/>
              </a:rPr>
              <a:t>Each MET should have standards for two (2) levels of trained proficiencies:</a:t>
            </a:r>
          </a:p>
          <a:p>
            <a:pPr marL="0" lvl="1" indent="0" algn="just" defTabSz="820738" fontAlgn="b">
              <a:lnSpc>
                <a:spcPct val="120000"/>
              </a:lnSpc>
              <a:spcBef>
                <a:spcPts val="0"/>
              </a:spcBef>
              <a:buNone/>
            </a:pPr>
            <a:endParaRPr lang="en-US" sz="2200" b="1" dirty="0">
              <a:latin typeface="Arial" charset="0"/>
              <a:cs typeface="Times New Roman" pitchFamily="18" charset="0"/>
            </a:endParaRPr>
          </a:p>
          <a:p>
            <a:pPr marL="457200" lvl="4" indent="0" algn="just" defTabSz="820738" fontAlgn="b">
              <a:lnSpc>
                <a:spcPct val="120000"/>
              </a:lnSpc>
              <a:spcBef>
                <a:spcPts val="0"/>
              </a:spcBef>
              <a:buNone/>
            </a:pPr>
            <a:r>
              <a:rPr lang="en-US" sz="2200" b="1" dirty="0">
                <a:latin typeface="Arial" charset="0"/>
                <a:cs typeface="Times New Roman" pitchFamily="18" charset="0"/>
              </a:rPr>
              <a:t>Baseline Capability:  </a:t>
            </a:r>
            <a:r>
              <a:rPr lang="en-US" sz="2200" dirty="0">
                <a:latin typeface="Arial" charset="0"/>
                <a:cs typeface="Times New Roman" pitchFamily="18" charset="0"/>
              </a:rPr>
              <a:t>Level of readiness expected from a USMC tactical unit, normally sustained through unit Core training at home station and achieved without requiring a Deployment for Training, dedicated at-sea training, or external MAGTF support.</a:t>
            </a:r>
          </a:p>
          <a:p>
            <a:pPr marL="457200" lvl="4" indent="0" algn="just" defTabSz="820738" fontAlgn="b">
              <a:lnSpc>
                <a:spcPct val="120000"/>
              </a:lnSpc>
              <a:spcBef>
                <a:spcPts val="0"/>
              </a:spcBef>
              <a:buFont typeface="Wingdings" panose="05000000000000000000" pitchFamily="2" charset="2"/>
              <a:buChar char="§"/>
            </a:pPr>
            <a:endParaRPr lang="en-US" sz="2200" dirty="0">
              <a:latin typeface="Arial" charset="0"/>
              <a:cs typeface="Times New Roman" pitchFamily="18" charset="0"/>
            </a:endParaRPr>
          </a:p>
          <a:p>
            <a:pPr marL="457200" lvl="4" indent="0" algn="just" defTabSz="820738" fontAlgn="b">
              <a:lnSpc>
                <a:spcPct val="120000"/>
              </a:lnSpc>
              <a:spcBef>
                <a:spcPts val="0"/>
              </a:spcBef>
              <a:buNone/>
            </a:pPr>
            <a:r>
              <a:rPr lang="en-US" sz="2200" b="1" dirty="0">
                <a:latin typeface="Arial" charset="0"/>
                <a:cs typeface="Times New Roman" pitchFamily="18" charset="0"/>
              </a:rPr>
              <a:t>Advanced Capability:  </a:t>
            </a:r>
            <a:r>
              <a:rPr lang="en-US" sz="2200" dirty="0">
                <a:latin typeface="Arial" charset="0"/>
                <a:cs typeface="Times New Roman" pitchFamily="18" charset="0"/>
              </a:rPr>
              <a:t>Level of readiness required by specific units expected to perform a critical role in a mission or OPLAN.  This level of readiness normally requires external MAGTF support, ship-to-shore movement, or a Service-level or Joint training exercise.  Units designated for training to this level are normally selected through the force synchronization process.</a:t>
            </a:r>
          </a:p>
          <a:p>
            <a:pPr marL="400050" lvl="2" indent="0" algn="just" defTabSz="820738" fontAlgn="b">
              <a:lnSpc>
                <a:spcPct val="120000"/>
              </a:lnSpc>
              <a:spcBef>
                <a:spcPts val="0"/>
              </a:spcBef>
              <a:buNone/>
            </a:pPr>
            <a:endParaRPr lang="en-US" sz="2200" dirty="0">
              <a:latin typeface="Arial" charset="0"/>
              <a:cs typeface="Times New Roman" pitchFamily="18" charset="0"/>
            </a:endParaRPr>
          </a:p>
          <a:p>
            <a:pPr marL="0" lvl="1" indent="0" algn="just" defTabSz="820738" fontAlgn="b">
              <a:lnSpc>
                <a:spcPct val="120000"/>
              </a:lnSpc>
              <a:spcBef>
                <a:spcPts val="0"/>
              </a:spcBef>
              <a:buNone/>
            </a:pPr>
            <a:r>
              <a:rPr lang="en-US" sz="2200" dirty="0">
                <a:latin typeface="Arial" charset="0"/>
                <a:cs typeface="Times New Roman" pitchFamily="18" charset="0"/>
              </a:rPr>
              <a:t>METs align to COI T&amp;R Manuals, individual/unit </a:t>
            </a:r>
            <a:r>
              <a:rPr lang="en-US" sz="2200" dirty="0">
                <a:latin typeface="Arial" charset="0"/>
              </a:rPr>
              <a:t>“E”-coded training events, and exercises/certifications necessary or required to accomplish proficiencies, produce desired outputs and provide trained capability assessments.</a:t>
            </a:r>
          </a:p>
          <a:p>
            <a:pPr marL="0" lvl="1" indent="0" algn="just" defTabSz="820738" fontAlgn="b">
              <a:lnSpc>
                <a:spcPct val="120000"/>
              </a:lnSpc>
              <a:spcBef>
                <a:spcPts val="0"/>
              </a:spcBef>
              <a:buNone/>
            </a:pPr>
            <a:endParaRPr lang="en-US" sz="2200" dirty="0">
              <a:latin typeface="Arial" charset="0"/>
            </a:endParaRPr>
          </a:p>
          <a:p>
            <a:pPr marL="0" indent="0" algn="just" defTabSz="820738" fontAlgn="b">
              <a:lnSpc>
                <a:spcPct val="120000"/>
              </a:lnSpc>
              <a:spcBef>
                <a:spcPts val="0"/>
              </a:spcBef>
              <a:buNone/>
            </a:pPr>
            <a:r>
              <a:rPr lang="en-US" sz="2200" b="1" u="sng" dirty="0">
                <a:latin typeface="Arial" charset="0"/>
              </a:rPr>
              <a:t>Subordinate/Supporting Unit</a:t>
            </a:r>
            <a:r>
              <a:rPr lang="en-US" sz="2200" b="1" dirty="0">
                <a:latin typeface="Arial" charset="0"/>
              </a:rPr>
              <a:t>:</a:t>
            </a:r>
          </a:p>
          <a:p>
            <a:pPr marL="0" indent="0">
              <a:buNone/>
            </a:pPr>
            <a:r>
              <a:rPr lang="en-US" sz="2200" dirty="0">
                <a:latin typeface="Arial" charset="0"/>
                <a:cs typeface="Times New Roman" pitchFamily="18" charset="0"/>
              </a:rPr>
              <a:t>Tasks performed by other units that are required to produce the outputs; Required for intermediate level commands</a:t>
            </a:r>
            <a:endParaRPr lang="en-US" sz="2200" dirty="0">
              <a:latin typeface="Arial" charset="0"/>
            </a:endParaRPr>
          </a:p>
        </p:txBody>
      </p:sp>
      <p:sp>
        <p:nvSpPr>
          <p:cNvPr id="7" name="Text Box 4"/>
          <p:cNvSpPr txBox="1">
            <a:spLocks noChangeArrowheads="1"/>
          </p:cNvSpPr>
          <p:nvPr/>
        </p:nvSpPr>
        <p:spPr bwMode="auto">
          <a:xfrm>
            <a:off x="1561671" y="1011331"/>
            <a:ext cx="6267449" cy="719364"/>
          </a:xfrm>
          <a:prstGeom prst="rect">
            <a:avLst/>
          </a:prstGeom>
          <a:solidFill>
            <a:srgbClr val="FFFF00"/>
          </a:solidFill>
          <a:ln w="9525">
            <a:solidFill>
              <a:schemeClr val="tx1"/>
            </a:solidFill>
            <a:miter lim="800000"/>
            <a:headEnd/>
            <a:tailEnd/>
          </a:ln>
        </p:spPr>
        <p:txBody>
          <a:bodyPr wrap="square">
            <a:spAutoFit/>
          </a:bodyPr>
          <a:lstStyle/>
          <a:p>
            <a:pPr marL="0" lvl="1" indent="0" algn="ctr" defTabSz="820738" fontAlgn="b">
              <a:lnSpc>
                <a:spcPct val="120000"/>
              </a:lnSpc>
              <a:spcBef>
                <a:spcPts val="0"/>
              </a:spcBef>
              <a:buNone/>
            </a:pPr>
            <a:r>
              <a:rPr lang="en-US" sz="1200" b="1" dirty="0"/>
              <a:t>Standard:  The combination of measures and criteria used to illustrate minimum acceptable proficiency required in task performance. </a:t>
            </a:r>
          </a:p>
          <a:p>
            <a:pPr marL="0" lvl="1" indent="0" algn="ctr" defTabSz="820738" fontAlgn="b">
              <a:lnSpc>
                <a:spcPct val="120000"/>
              </a:lnSpc>
              <a:spcBef>
                <a:spcPts val="0"/>
              </a:spcBef>
              <a:buNone/>
            </a:pPr>
            <a:r>
              <a:rPr lang="en-US" sz="1200" b="1" dirty="0"/>
              <a:t>FOCUS: Develop standards consistent with capability intent and desired outputs. </a:t>
            </a:r>
          </a:p>
        </p:txBody>
      </p:sp>
      <p:pic>
        <p:nvPicPr>
          <p:cNvPr id="9" name="Picture 124" descr="C:\Users\maryroi.GOLDMAN\Desktop\LOGOS\tfsms_logo_large.g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1488558"/>
            <a:ext cx="1561670" cy="141703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1A88600A-139D-78CB-15AE-11C24577A583}"/>
              </a:ext>
            </a:extLst>
          </p:cNvPr>
          <p:cNvSpPr>
            <a:spLocks noGrp="1"/>
          </p:cNvSpPr>
          <p:nvPr>
            <p:ph type="sldNum" sz="quarter" idx="12"/>
          </p:nvPr>
        </p:nvSpPr>
        <p:spPr/>
        <p:txBody>
          <a:bodyPr/>
          <a:lstStyle/>
          <a:p>
            <a:fld id="{8E4EDD86-0069-4FE8-945C-33E393EACC8C}" type="slidenum">
              <a:rPr lang="en-US" smtClean="0">
                <a:solidFill>
                  <a:schemeClr val="tx1"/>
                </a:solidFill>
              </a:rPr>
              <a:pPr/>
              <a:t>20</a:t>
            </a:fld>
            <a:endParaRPr lang="en-US" dirty="0">
              <a:solidFill>
                <a:schemeClr val="tx1"/>
              </a:solidFill>
            </a:endParaRPr>
          </a:p>
        </p:txBody>
      </p:sp>
      <p:pic>
        <p:nvPicPr>
          <p:cNvPr id="5" name="Picture 4" descr="Logo&#10;&#10;Description automatically generated">
            <a:extLst>
              <a:ext uri="{FF2B5EF4-FFF2-40B4-BE49-F238E27FC236}">
                <a16:creationId xmlns:a16="http://schemas.microsoft.com/office/drawing/2014/main" id="{843C3D01-0119-2C4E-58CD-3861BB197F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96" y="2999756"/>
            <a:ext cx="1318603" cy="1226361"/>
          </a:xfrm>
          <a:prstGeom prst="rect">
            <a:avLst/>
          </a:prstGeom>
        </p:spPr>
      </p:pic>
    </p:spTree>
    <p:extLst>
      <p:ext uri="{BB962C8B-B14F-4D97-AF65-F5344CB8AC3E}">
        <p14:creationId xmlns:p14="http://schemas.microsoft.com/office/powerpoint/2010/main" val="137739234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475" y="1554235"/>
            <a:ext cx="6837014" cy="3045776"/>
          </a:xfrm>
          <a:prstGeom prst="rect">
            <a:avLst/>
          </a:prstGeom>
          <a:noFill/>
        </p:spPr>
        <p:txBody>
          <a:bodyPr wrap="square" rtlCol="0" anchor="t">
            <a:noAutofit/>
          </a:bodyPr>
          <a:lstStyle/>
          <a:p>
            <a:pPr algn="just"/>
            <a:r>
              <a:rPr lang="en-US" sz="900" dirty="0"/>
              <a:t>“       </a:t>
            </a:r>
            <a:r>
              <a:rPr lang="en-US" sz="1100" u="sng" dirty="0"/>
              <a:t>Qualified Yes</a:t>
            </a:r>
            <a:r>
              <a:rPr lang="en-US" sz="1100" dirty="0"/>
              <a:t>:  Unit can accomplish all or most tasks to standard under most conditions.</a:t>
            </a:r>
          </a:p>
          <a:p>
            <a:pPr algn="just"/>
            <a:r>
              <a:rPr lang="en-US" sz="1100" dirty="0"/>
              <a:t>       Specific standards and conditions that cannot be met, as well as the shortfalls or issues impacts the</a:t>
            </a:r>
          </a:p>
          <a:p>
            <a:pPr algn="just"/>
            <a:r>
              <a:rPr lang="en-US" sz="1100" dirty="0"/>
              <a:t>       unit’s inability to accomplish the task. Must be clearly detailed in MET assessment.</a:t>
            </a:r>
          </a:p>
          <a:p>
            <a:pPr algn="just"/>
            <a:endParaRPr lang="en-US" sz="1100" dirty="0"/>
          </a:p>
          <a:p>
            <a:pPr algn="just"/>
            <a:r>
              <a:rPr lang="en-US" sz="1100" dirty="0"/>
              <a:t>       </a:t>
            </a:r>
            <a:r>
              <a:rPr lang="en-US" sz="1100" u="sng" dirty="0"/>
              <a:t>Yes</a:t>
            </a:r>
            <a:r>
              <a:rPr lang="en-US" sz="1100" dirty="0"/>
              <a:t>:  Task accomplished to established standards/conditions.</a:t>
            </a:r>
          </a:p>
          <a:p>
            <a:pPr algn="just"/>
            <a:r>
              <a:rPr lang="en-US" sz="1100" dirty="0"/>
              <a:t>        Assessment: demonstrated via training or ops.</a:t>
            </a:r>
          </a:p>
          <a:p>
            <a:pPr marL="0" lvl="1" algn="just"/>
            <a:endParaRPr lang="en-US" sz="1100" b="1" dirty="0"/>
          </a:p>
          <a:p>
            <a:pPr marL="0" lvl="1" algn="just"/>
            <a:r>
              <a:rPr lang="en-US" sz="1050" b="1" dirty="0"/>
              <a:t>Challenge:  </a:t>
            </a:r>
            <a:r>
              <a:rPr lang="en-US" sz="1050" dirty="0"/>
              <a:t>What is “most”?  </a:t>
            </a:r>
            <a:r>
              <a:rPr lang="en-US" sz="1050" b="1" dirty="0"/>
              <a:t>Solution:  </a:t>
            </a:r>
            <a:r>
              <a:rPr lang="en-US" sz="1050" dirty="0"/>
              <a:t>USMC re-defined assessment process to distinguish between baseline standards (equivalent to “most”) and advanced standards (equivalent to “all”).</a:t>
            </a:r>
          </a:p>
          <a:p>
            <a:pPr algn="just"/>
            <a:endParaRPr lang="en-US" sz="1050" b="1" dirty="0"/>
          </a:p>
          <a:p>
            <a:pPr algn="just"/>
            <a:r>
              <a:rPr lang="en-US" sz="1050" b="1" dirty="0"/>
              <a:t>USMC NETUSR DRRS</a:t>
            </a:r>
          </a:p>
          <a:p>
            <a:pPr algn="just"/>
            <a:r>
              <a:rPr lang="en-US" sz="1050" dirty="0"/>
              <a:t>       </a:t>
            </a:r>
            <a:r>
              <a:rPr lang="en-US" sz="1050" u="sng" dirty="0"/>
              <a:t>Qualified Yes</a:t>
            </a:r>
            <a:r>
              <a:rPr lang="en-US" sz="1050" dirty="0"/>
              <a:t> = Baseline readiness:  Level expected from a USMC tactical unit, sustained through unit core</a:t>
            </a:r>
          </a:p>
          <a:p>
            <a:pPr algn="just"/>
            <a:r>
              <a:rPr lang="en-US" sz="1050" dirty="0"/>
              <a:t>       training at home station and achieved without requiring a DFT, dedicated at-sea training, or external</a:t>
            </a:r>
          </a:p>
          <a:p>
            <a:pPr algn="just"/>
            <a:r>
              <a:rPr lang="en-US" sz="1050" dirty="0"/>
              <a:t>       support.</a:t>
            </a:r>
          </a:p>
          <a:p>
            <a:pPr algn="just"/>
            <a:endParaRPr lang="en-US" sz="1050" dirty="0"/>
          </a:p>
          <a:p>
            <a:pPr algn="just"/>
            <a:r>
              <a:rPr lang="en-US" sz="1050" dirty="0"/>
              <a:t>       </a:t>
            </a:r>
            <a:r>
              <a:rPr lang="en-US" sz="1050" u="sng" dirty="0"/>
              <a:t>Yes</a:t>
            </a:r>
            <a:r>
              <a:rPr lang="en-US" sz="1050" dirty="0"/>
              <a:t> = Advanced readiness:  Level of readiness required by specific units expected to perform a critical role</a:t>
            </a:r>
          </a:p>
          <a:p>
            <a:pPr algn="just"/>
            <a:r>
              <a:rPr lang="en-US" sz="1050" dirty="0"/>
              <a:t>       in a mission or OPLAN.  This level of readiness requires external support, ship-to-shore movement, or</a:t>
            </a:r>
          </a:p>
          <a:p>
            <a:pPr algn="just"/>
            <a:r>
              <a:rPr lang="en-US" sz="1050" dirty="0"/>
              <a:t>       a Service-level or Joint training exercise.  Units designated for training to this level are selected through</a:t>
            </a:r>
          </a:p>
          <a:p>
            <a:pPr algn="just"/>
            <a:r>
              <a:rPr lang="en-US" sz="1050" dirty="0"/>
              <a:t>       the Force Synchronization process.</a:t>
            </a:r>
          </a:p>
        </p:txBody>
      </p:sp>
      <p:sp>
        <p:nvSpPr>
          <p:cNvPr id="10" name="Rounded Rectangle 9"/>
          <p:cNvSpPr/>
          <p:nvPr/>
        </p:nvSpPr>
        <p:spPr>
          <a:xfrm>
            <a:off x="3089100" y="1606675"/>
            <a:ext cx="685800" cy="16163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3" dirty="0"/>
          </a:p>
        </p:txBody>
      </p:sp>
      <p:sp>
        <p:nvSpPr>
          <p:cNvPr id="6" name="Content Placeholder 2"/>
          <p:cNvSpPr txBox="1">
            <a:spLocks/>
          </p:cNvSpPr>
          <p:nvPr/>
        </p:nvSpPr>
        <p:spPr>
          <a:xfrm>
            <a:off x="180475" y="4781475"/>
            <a:ext cx="6837014" cy="1623302"/>
          </a:xfrm>
          <a:prstGeom prst="rect">
            <a:avLst/>
          </a:prstGeom>
          <a:noFill/>
          <a:ln>
            <a:solidFill>
              <a:schemeClr val="bg1">
                <a:lumMod val="10000"/>
              </a:schemeClr>
            </a:solidFill>
          </a:ln>
        </p:spPr>
        <p:txBody>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000" b="1" kern="0" dirty="0">
                <a:solidFill>
                  <a:schemeClr val="bg1">
                    <a:lumMod val="10000"/>
                  </a:schemeClr>
                </a:solidFill>
              </a:rPr>
              <a:t>Example INFANTRY BN:  </a:t>
            </a:r>
            <a:r>
              <a:rPr lang="en-US" sz="1000" b="1" dirty="0">
                <a:solidFill>
                  <a:schemeClr val="tx1"/>
                </a:solidFill>
              </a:rPr>
              <a:t>MCT 1.6.1  Conduct Offensive Operations</a:t>
            </a:r>
            <a:endParaRPr lang="en-US" sz="1000" b="1" kern="0" dirty="0">
              <a:solidFill>
                <a:schemeClr val="bg1">
                  <a:lumMod val="10000"/>
                </a:schemeClr>
              </a:solidFill>
            </a:endParaRPr>
          </a:p>
          <a:p>
            <a:pPr marL="0" indent="0" algn="just" eaLnBrk="1" fontAlgn="ctr" hangingPunct="1">
              <a:buNone/>
            </a:pPr>
            <a:r>
              <a:rPr lang="en-US" sz="1000" b="1" u="sng" kern="0" dirty="0">
                <a:solidFill>
                  <a:schemeClr val="tx1"/>
                </a:solidFill>
              </a:rPr>
              <a:t>Baseline Capability</a:t>
            </a:r>
            <a:r>
              <a:rPr lang="en-US" sz="1000" b="1" kern="0" dirty="0">
                <a:solidFill>
                  <a:schemeClr val="tx1"/>
                </a:solidFill>
              </a:rPr>
              <a:t>:  </a:t>
            </a:r>
            <a:r>
              <a:rPr lang="en-US" sz="1000" dirty="0">
                <a:solidFill>
                  <a:schemeClr val="tx1"/>
                </a:solidFill>
              </a:rPr>
              <a:t>Company-level maneuver to seize maritime terrain objectives in support of naval operations.</a:t>
            </a:r>
          </a:p>
          <a:p>
            <a:pPr marL="0" indent="0" algn="just" eaLnBrk="1" fontAlgn="ctr" hangingPunct="1">
              <a:buNone/>
            </a:pPr>
            <a:r>
              <a:rPr lang="en-US" sz="1000" b="1" kern="0" dirty="0">
                <a:solidFill>
                  <a:schemeClr val="tx1"/>
                </a:solidFill>
              </a:rPr>
              <a:t>Outputs:  </a:t>
            </a:r>
            <a:r>
              <a:rPr lang="en-US" sz="1000" dirty="0">
                <a:solidFill>
                  <a:schemeClr val="tx1"/>
                </a:solidFill>
              </a:rPr>
              <a:t>Coordinated company attacks, d</a:t>
            </a:r>
            <a:r>
              <a:rPr lang="en-US" sz="1000" dirty="0">
                <a:solidFill>
                  <a:schemeClr val="tx1"/>
                </a:solidFill>
                <a:ea typeface="Times New Roman" panose="02020603050405020304" pitchFamily="18" charset="0"/>
                <a:cs typeface="Times New Roman" pitchFamily="18" charset="0"/>
              </a:rPr>
              <a:t>estroy an enemy force of company strength, in prepared defensive positions.  </a:t>
            </a:r>
            <a:r>
              <a:rPr lang="en-US" sz="1000" dirty="0">
                <a:solidFill>
                  <a:schemeClr val="tx1"/>
                </a:solidFill>
              </a:rPr>
              <a:t>Exercise C2 and signature management across all expeditionary sites.  Employ aviation-delivered fires.</a:t>
            </a:r>
          </a:p>
          <a:p>
            <a:pPr marL="0" indent="0" algn="just" eaLnBrk="1" fontAlgn="auto" hangingPunct="1">
              <a:buNone/>
            </a:pPr>
            <a:r>
              <a:rPr lang="en-US" sz="1000" b="1" u="sng" kern="0" dirty="0">
                <a:solidFill>
                  <a:schemeClr val="tx1"/>
                </a:solidFill>
              </a:rPr>
              <a:t>Advanced Capability</a:t>
            </a:r>
            <a:r>
              <a:rPr lang="en-US" sz="1000" b="1" kern="0" dirty="0">
                <a:solidFill>
                  <a:schemeClr val="tx1"/>
                </a:solidFill>
              </a:rPr>
              <a:t>:  </a:t>
            </a:r>
            <a:r>
              <a:rPr lang="en-US" sz="1000" dirty="0">
                <a:solidFill>
                  <a:schemeClr val="tx1"/>
                </a:solidFill>
              </a:rPr>
              <a:t>Synchronized company-level maneuver to seize maritime terrain objectives defended by a peer adversary, in complex terrain, in a contested and/or degraded C2 environment.</a:t>
            </a:r>
          </a:p>
          <a:p>
            <a:pPr marL="0" indent="0" algn="just" eaLnBrk="1" fontAlgn="auto" hangingPunct="1">
              <a:buNone/>
            </a:pPr>
            <a:r>
              <a:rPr lang="en-US" sz="1000" b="1" kern="0" dirty="0">
                <a:solidFill>
                  <a:schemeClr val="tx1"/>
                </a:solidFill>
              </a:rPr>
              <a:t>Outputs:  </a:t>
            </a:r>
            <a:r>
              <a:rPr lang="en-US" sz="1000" dirty="0">
                <a:solidFill>
                  <a:schemeClr val="tx1"/>
                </a:solidFill>
              </a:rPr>
              <a:t>Integrate naval and joint fires into the scheme of maneuver.  </a:t>
            </a:r>
            <a:r>
              <a:rPr lang="en-US" sz="1000" dirty="0">
                <a:solidFill>
                  <a:schemeClr val="tx1"/>
                </a:solidFill>
                <a:ea typeface="Times New Roman" panose="02020603050405020304" pitchFamily="18" charset="0"/>
                <a:cs typeface="Times New Roman" pitchFamily="18" charset="0"/>
              </a:rPr>
              <a:t>S</a:t>
            </a:r>
            <a:r>
              <a:rPr lang="en-US" sz="1000" dirty="0">
                <a:solidFill>
                  <a:schemeClr val="tx1"/>
                </a:solidFill>
              </a:rPr>
              <a:t>ynchronized company-level maneuver </a:t>
            </a:r>
            <a:r>
              <a:rPr lang="en-US" sz="1000" dirty="0">
                <a:solidFill>
                  <a:schemeClr val="tx1"/>
                </a:solidFill>
                <a:ea typeface="Times New Roman" panose="02020603050405020304" pitchFamily="18" charset="0"/>
                <a:cs typeface="Times New Roman" pitchFamily="18" charset="0"/>
              </a:rPr>
              <a:t>in complex terrain.  </a:t>
            </a:r>
            <a:r>
              <a:rPr lang="en-US" sz="1000" dirty="0">
                <a:solidFill>
                  <a:schemeClr val="tx1"/>
                </a:solidFill>
              </a:rPr>
              <a:t>Prepared positions / complex obstacles. </a:t>
            </a:r>
            <a:r>
              <a:rPr lang="en-US" sz="1000" dirty="0">
                <a:solidFill>
                  <a:schemeClr val="tx1"/>
                </a:solidFill>
                <a:cs typeface="Times New Roman" pitchFamily="18" charset="0"/>
              </a:rPr>
              <a:t>Explosive hazard / improvised threat environment.  </a:t>
            </a:r>
            <a:r>
              <a:rPr lang="en-US" sz="1000" dirty="0">
                <a:solidFill>
                  <a:schemeClr val="tx1"/>
                </a:solidFill>
              </a:rPr>
              <a:t>Contested / C2D2 environment. Externally evaluated </a:t>
            </a:r>
            <a:r>
              <a:rPr lang="en-US" sz="1000" u="sng" dirty="0">
                <a:solidFill>
                  <a:schemeClr val="tx1"/>
                </a:solidFill>
              </a:rPr>
              <a:t>live</a:t>
            </a:r>
            <a:r>
              <a:rPr lang="en-US" sz="1000" dirty="0">
                <a:solidFill>
                  <a:schemeClr val="tx1"/>
                </a:solidFill>
              </a:rPr>
              <a:t> exercise with naval force participation and a peer enemy force within the last 12 months.</a:t>
            </a:r>
          </a:p>
          <a:p>
            <a:endParaRPr lang="en-US" sz="1000" kern="0" dirty="0">
              <a:solidFill>
                <a:srgbClr val="00B050"/>
              </a:solidFill>
            </a:endParaRPr>
          </a:p>
        </p:txBody>
      </p:sp>
      <p:sp>
        <p:nvSpPr>
          <p:cNvPr id="8" name="Text Box 3"/>
          <p:cNvSpPr txBox="1">
            <a:spLocks noChangeArrowheads="1"/>
          </p:cNvSpPr>
          <p:nvPr/>
        </p:nvSpPr>
        <p:spPr bwMode="auto">
          <a:xfrm>
            <a:off x="1203508" y="39364"/>
            <a:ext cx="6858000" cy="1400383"/>
          </a:xfrm>
          <a:prstGeom prst="rect">
            <a:avLst/>
          </a:prstGeom>
          <a:noFill/>
          <a:ln w="9525">
            <a:noFill/>
            <a:miter lim="800000"/>
            <a:headEnd/>
            <a:tailEnd/>
          </a:ln>
          <a:effectLst/>
        </p:spPr>
        <p:txBody>
          <a:bodyPr wrap="square">
            <a:spAutoFit/>
          </a:bodyPr>
          <a:lstStyle/>
          <a:p>
            <a:pPr algn="ctr"/>
            <a:r>
              <a:rPr lang="en-US" sz="2800" b="1" dirty="0"/>
              <a:t>MET Baseline / Advanced Capability Standard Statements</a:t>
            </a:r>
          </a:p>
          <a:p>
            <a:pPr algn="ctr"/>
            <a:r>
              <a:rPr lang="en-US" sz="1400" b="1" dirty="0"/>
              <a:t>Per </a:t>
            </a:r>
            <a:r>
              <a:rPr lang="en-US" sz="1400" b="1" i="1" dirty="0"/>
              <a:t>CJCSI 3401.02 Force Readiness Reporting</a:t>
            </a:r>
            <a:endParaRPr lang="en-US" sz="1400" b="1" dirty="0"/>
          </a:p>
          <a:p>
            <a:pPr algn="ctr"/>
            <a:endParaRPr lang="en-US" sz="1500" b="1" dirty="0"/>
          </a:p>
        </p:txBody>
      </p:sp>
      <p:sp>
        <p:nvSpPr>
          <p:cNvPr id="9" name="TextBox 8"/>
          <p:cNvSpPr txBox="1"/>
          <p:nvPr/>
        </p:nvSpPr>
        <p:spPr>
          <a:xfrm>
            <a:off x="7081284" y="1554234"/>
            <a:ext cx="1960448" cy="5188209"/>
          </a:xfrm>
          <a:prstGeom prst="rect">
            <a:avLst/>
          </a:prstGeom>
          <a:solidFill>
            <a:srgbClr val="FFFF00"/>
          </a:solidFill>
          <a:ln>
            <a:solidFill>
              <a:schemeClr val="tx1"/>
            </a:solidFill>
          </a:ln>
        </p:spPr>
        <p:txBody>
          <a:bodyPr wrap="square" rtlCol="0" anchor="t">
            <a:noAutofit/>
          </a:bodyPr>
          <a:lstStyle/>
          <a:p>
            <a:r>
              <a:rPr lang="en-US" sz="1050" b="1" dirty="0"/>
              <a:t>Considerations for Baseline:</a:t>
            </a:r>
          </a:p>
          <a:p>
            <a:pPr marL="128588" indent="-128588">
              <a:buFont typeface="+mj-lt"/>
              <a:buAutoNum type="arabicPeriod"/>
            </a:pPr>
            <a:r>
              <a:rPr lang="en-US" sz="1050" dirty="0"/>
              <a:t>Sustainment at Home Station</a:t>
            </a:r>
          </a:p>
          <a:p>
            <a:pPr marL="128588" indent="-128588">
              <a:buFont typeface="+mj-lt"/>
              <a:buAutoNum type="arabicPeriod"/>
            </a:pPr>
            <a:r>
              <a:rPr lang="en-US" sz="1050" dirty="0"/>
              <a:t>Sustained across most of a unit’s lifecycle</a:t>
            </a:r>
          </a:p>
          <a:p>
            <a:pPr marL="128588" indent="-128588">
              <a:buFont typeface="+mj-lt"/>
              <a:buAutoNum type="arabicPeriod"/>
            </a:pPr>
            <a:r>
              <a:rPr lang="en-US" sz="1050" dirty="0"/>
              <a:t>No external MAGTF support required (evaluators or attachments)</a:t>
            </a:r>
          </a:p>
          <a:p>
            <a:pPr marL="128588" indent="-128588">
              <a:buFont typeface="+mj-lt"/>
              <a:buAutoNum type="arabicPeriod"/>
            </a:pPr>
            <a:r>
              <a:rPr lang="en-US" sz="1050" dirty="0"/>
              <a:t>No dedicated at-sea training required</a:t>
            </a:r>
          </a:p>
          <a:p>
            <a:endParaRPr lang="en-US" sz="1050" b="1" dirty="0"/>
          </a:p>
          <a:p>
            <a:r>
              <a:rPr lang="en-US" sz="1050" b="1" dirty="0"/>
              <a:t>Considerations for Advanced:</a:t>
            </a:r>
          </a:p>
          <a:p>
            <a:pPr marL="128588" indent="-128588">
              <a:buFont typeface="+mj-lt"/>
              <a:buAutoNum type="arabicPeriod"/>
            </a:pPr>
            <a:r>
              <a:rPr lang="en-US" sz="1050" dirty="0"/>
              <a:t>Peer threat</a:t>
            </a:r>
          </a:p>
          <a:p>
            <a:pPr marL="128588" indent="-128588">
              <a:buFont typeface="+mj-lt"/>
              <a:buAutoNum type="arabicPeriod"/>
            </a:pPr>
            <a:r>
              <a:rPr lang="en-US" sz="1050" dirty="0"/>
              <a:t>Adversary force used for training</a:t>
            </a:r>
          </a:p>
          <a:p>
            <a:pPr marL="128588" indent="-128588">
              <a:buFont typeface="+mj-lt"/>
              <a:buAutoNum type="arabicPeriod"/>
            </a:pPr>
            <a:r>
              <a:rPr lang="en-US" sz="1050" dirty="0"/>
              <a:t>Degraded/denied C2 environment</a:t>
            </a:r>
          </a:p>
          <a:p>
            <a:pPr marL="128588" indent="-128588">
              <a:buFont typeface="+mj-lt"/>
              <a:buAutoNum type="arabicPeriod"/>
            </a:pPr>
            <a:r>
              <a:rPr lang="en-US" sz="1050" dirty="0"/>
              <a:t>Training with attachments (external MAGTF support)</a:t>
            </a:r>
          </a:p>
          <a:p>
            <a:pPr marL="128588" indent="-128588">
              <a:buFont typeface="+mj-lt"/>
              <a:buAutoNum type="arabicPeriod"/>
            </a:pPr>
            <a:r>
              <a:rPr lang="en-US" sz="1050" dirty="0"/>
              <a:t>Deployment for training (Arctic, Jungle, etc.)</a:t>
            </a:r>
          </a:p>
          <a:p>
            <a:pPr marL="128588" indent="-128588">
              <a:buFont typeface="+mj-lt"/>
              <a:buAutoNum type="arabicPeriod"/>
            </a:pPr>
            <a:r>
              <a:rPr lang="en-US" sz="1050" dirty="0"/>
              <a:t>Ship-to-shore movement / at-sea training (naval platforms or connectors)</a:t>
            </a:r>
          </a:p>
          <a:p>
            <a:pPr marL="128588" indent="-128588">
              <a:buFont typeface="+mj-lt"/>
              <a:buAutoNum type="arabicPeriod"/>
            </a:pPr>
            <a:r>
              <a:rPr lang="en-US" sz="1050" dirty="0"/>
              <a:t>Joint or Naval context</a:t>
            </a:r>
          </a:p>
          <a:p>
            <a:pPr marL="128588" indent="-128588">
              <a:buFont typeface="+mj-lt"/>
              <a:buAutoNum type="arabicPeriod"/>
            </a:pPr>
            <a:r>
              <a:rPr lang="en-US" sz="1050" dirty="0"/>
              <a:t>Complex terrain</a:t>
            </a:r>
          </a:p>
          <a:p>
            <a:pPr marL="128588" indent="-128588">
              <a:buFont typeface="+mj-lt"/>
              <a:buAutoNum type="arabicPeriod"/>
            </a:pPr>
            <a:r>
              <a:rPr lang="en-US" sz="1050" dirty="0"/>
              <a:t>Accelerated response timelines</a:t>
            </a:r>
          </a:p>
          <a:p>
            <a:pPr marL="128588" indent="-128588">
              <a:buFont typeface="+mj-lt"/>
              <a:buAutoNum type="arabicPeriod"/>
            </a:pPr>
            <a:r>
              <a:rPr lang="en-US" sz="1050" dirty="0"/>
              <a:t>Evaluated exercise or MCCRE</a:t>
            </a:r>
          </a:p>
        </p:txBody>
      </p:sp>
      <p:sp>
        <p:nvSpPr>
          <p:cNvPr id="3" name="Rectangle 2">
            <a:extLst>
              <a:ext uri="{FF2B5EF4-FFF2-40B4-BE49-F238E27FC236}">
                <a16:creationId xmlns:a16="http://schemas.microsoft.com/office/drawing/2014/main" id="{EF7D2149-9F4D-1C99-3188-201692FDC2CF}"/>
              </a:ext>
            </a:extLst>
          </p:cNvPr>
          <p:cNvSpPr/>
          <p:nvPr/>
        </p:nvSpPr>
        <p:spPr>
          <a:xfrm>
            <a:off x="260221" y="1669138"/>
            <a:ext cx="151514" cy="135566"/>
          </a:xfrm>
          <a:prstGeom prst="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4" name="Rectangle 3">
            <a:extLst>
              <a:ext uri="{FF2B5EF4-FFF2-40B4-BE49-F238E27FC236}">
                <a16:creationId xmlns:a16="http://schemas.microsoft.com/office/drawing/2014/main" id="{284A793B-481B-DFC0-8E64-F6F1AC840114}"/>
              </a:ext>
            </a:extLst>
          </p:cNvPr>
          <p:cNvSpPr/>
          <p:nvPr/>
        </p:nvSpPr>
        <p:spPr>
          <a:xfrm>
            <a:off x="260221" y="2320576"/>
            <a:ext cx="151514" cy="135566"/>
          </a:xfrm>
          <a:prstGeom prst="rect">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5" name="Rectangle 4">
            <a:extLst>
              <a:ext uri="{FF2B5EF4-FFF2-40B4-BE49-F238E27FC236}">
                <a16:creationId xmlns:a16="http://schemas.microsoft.com/office/drawing/2014/main" id="{0F0415E5-D748-B74C-28F9-CD1856A7AE63}"/>
              </a:ext>
            </a:extLst>
          </p:cNvPr>
          <p:cNvSpPr/>
          <p:nvPr/>
        </p:nvSpPr>
        <p:spPr>
          <a:xfrm>
            <a:off x="260221" y="3431512"/>
            <a:ext cx="151514" cy="135566"/>
          </a:xfrm>
          <a:prstGeom prst="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7" name="Rectangle 6">
            <a:extLst>
              <a:ext uri="{FF2B5EF4-FFF2-40B4-BE49-F238E27FC236}">
                <a16:creationId xmlns:a16="http://schemas.microsoft.com/office/drawing/2014/main" id="{57513CFC-6761-58C9-C20C-6A9B7FBDD053}"/>
              </a:ext>
            </a:extLst>
          </p:cNvPr>
          <p:cNvSpPr/>
          <p:nvPr/>
        </p:nvSpPr>
        <p:spPr>
          <a:xfrm>
            <a:off x="261271" y="3953709"/>
            <a:ext cx="151514" cy="135566"/>
          </a:xfrm>
          <a:prstGeom prst="rect">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12" name="Slide Number Placeholder 11">
            <a:extLst>
              <a:ext uri="{FF2B5EF4-FFF2-40B4-BE49-F238E27FC236}">
                <a16:creationId xmlns:a16="http://schemas.microsoft.com/office/drawing/2014/main" id="{56E756D0-E513-B918-781B-70EAEAFF8CA1}"/>
              </a:ext>
            </a:extLst>
          </p:cNvPr>
          <p:cNvSpPr>
            <a:spLocks noGrp="1"/>
          </p:cNvSpPr>
          <p:nvPr>
            <p:ph type="sldNum" sz="quarter" idx="12"/>
          </p:nvPr>
        </p:nvSpPr>
        <p:spPr>
          <a:xfrm>
            <a:off x="8358181" y="6453511"/>
            <a:ext cx="747346" cy="299574"/>
          </a:xfrm>
        </p:spPr>
        <p:txBody>
          <a:bodyPr/>
          <a:lstStyle/>
          <a:p>
            <a:fld id="{57D7F152-42F7-4C0B-ACE2-8696607C202E}" type="slidenum">
              <a:rPr lang="en-US" smtClean="0">
                <a:solidFill>
                  <a:schemeClr val="tx1"/>
                </a:solidFill>
              </a:rPr>
              <a:pPr/>
              <a:t>21</a:t>
            </a:fld>
            <a:endParaRPr lang="en-US" dirty="0">
              <a:solidFill>
                <a:schemeClr val="tx1"/>
              </a:solidFill>
            </a:endParaRPr>
          </a:p>
        </p:txBody>
      </p:sp>
    </p:spTree>
    <p:extLst>
      <p:ext uri="{BB962C8B-B14F-4D97-AF65-F5344CB8AC3E}">
        <p14:creationId xmlns:p14="http://schemas.microsoft.com/office/powerpoint/2010/main" val="353961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F7FC86-72BF-78CB-48B2-C4CC59C1B623}"/>
              </a:ext>
            </a:extLst>
          </p:cNvPr>
          <p:cNvSpPr>
            <a:spLocks noGrp="1"/>
          </p:cNvSpPr>
          <p:nvPr>
            <p:ph type="sldNum" sz="quarter" idx="12"/>
          </p:nvPr>
        </p:nvSpPr>
        <p:spPr/>
        <p:txBody>
          <a:bodyPr/>
          <a:lstStyle/>
          <a:p>
            <a:fld id="{57D7F152-42F7-4C0B-ACE2-8696607C202E}" type="slidenum">
              <a:rPr lang="en-US" smtClean="0">
                <a:solidFill>
                  <a:schemeClr val="tx1"/>
                </a:solidFill>
              </a:rPr>
              <a:pPr/>
              <a:t>22</a:t>
            </a:fld>
            <a:endParaRPr lang="en-US" dirty="0">
              <a:solidFill>
                <a:schemeClr val="tx1"/>
              </a:solidFill>
            </a:endParaRPr>
          </a:p>
        </p:txBody>
      </p:sp>
      <p:sp>
        <p:nvSpPr>
          <p:cNvPr id="4" name="Content Placeholder 2">
            <a:extLst>
              <a:ext uri="{FF2B5EF4-FFF2-40B4-BE49-F238E27FC236}">
                <a16:creationId xmlns:a16="http://schemas.microsoft.com/office/drawing/2014/main" id="{4AE628E2-934F-D684-4126-587D9F0CA341}"/>
              </a:ext>
            </a:extLst>
          </p:cNvPr>
          <p:cNvSpPr txBox="1">
            <a:spLocks/>
          </p:cNvSpPr>
          <p:nvPr/>
        </p:nvSpPr>
        <p:spPr>
          <a:xfrm>
            <a:off x="120316" y="1534500"/>
            <a:ext cx="8903368" cy="54403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US" sz="1200" b="1" dirty="0">
                <a:latin typeface="Arial" panose="020B0604020202020204" pitchFamily="34" charset="0"/>
              </a:rPr>
              <a:t>MCT 1.12.8.1   Conduct Expeditionary Advanced Base Operations (EABO)</a:t>
            </a:r>
          </a:p>
          <a:p>
            <a:pPr fontAlgn="auto">
              <a:spcAft>
                <a:spcPts val="0"/>
              </a:spcAft>
            </a:pPr>
            <a:r>
              <a:rPr lang="en-US" sz="1200" u="sng" dirty="0">
                <a:latin typeface="Arial" panose="020B0604020202020204" pitchFamily="34" charset="0"/>
              </a:rPr>
              <a:t>Baseline</a:t>
            </a:r>
            <a:r>
              <a:rPr lang="en-US" sz="1200" dirty="0">
                <a:latin typeface="Arial" panose="020B0604020202020204" pitchFamily="34" charset="0"/>
              </a:rPr>
              <a:t>: Capable of establishing an expeditionary advanced base and enabling joint and naval campaigns during competition and conflict.</a:t>
            </a:r>
          </a:p>
          <a:p>
            <a:pPr fontAlgn="auto">
              <a:spcAft>
                <a:spcPts val="0"/>
              </a:spcAft>
            </a:pPr>
            <a:r>
              <a:rPr lang="en-US" sz="1200" u="sng" dirty="0">
                <a:latin typeface="Arial" panose="020B0604020202020204" pitchFamily="34" charset="0"/>
              </a:rPr>
              <a:t>Advanced</a:t>
            </a:r>
            <a:r>
              <a:rPr lang="en-US" sz="1200" dirty="0">
                <a:latin typeface="Arial" panose="020B0604020202020204" pitchFamily="34" charset="0"/>
              </a:rPr>
              <a:t>:  Capable of maneuvering and persisting inside a contested maritime environment through the establishment and displacement of multiple expeditionary advanced bases.  Capability has been demonstrated in an externally evaluated simulated or live exercise with naval force participation.</a:t>
            </a:r>
          </a:p>
          <a:p>
            <a:pPr fontAlgn="auto">
              <a:spcAft>
                <a:spcPts val="0"/>
              </a:spcAft>
            </a:pPr>
            <a:endParaRPr lang="en-US" sz="1200" b="1" dirty="0">
              <a:latin typeface="Arial" panose="020B0604020202020204" pitchFamily="34" charset="0"/>
            </a:endParaRPr>
          </a:p>
          <a:p>
            <a:pPr marL="0" indent="0" fontAlgn="auto">
              <a:spcAft>
                <a:spcPts val="0"/>
              </a:spcAft>
              <a:buNone/>
            </a:pPr>
            <a:r>
              <a:rPr lang="en-US" sz="1200" b="1" dirty="0">
                <a:latin typeface="Arial" panose="020B0604020202020204" pitchFamily="34" charset="0"/>
              </a:rPr>
              <a:t>MCT 3.2.7.5 Attack Maritime Targets​</a:t>
            </a:r>
          </a:p>
          <a:p>
            <a:pPr fontAlgn="auto">
              <a:spcAft>
                <a:spcPts val="0"/>
              </a:spcAft>
            </a:pPr>
            <a:r>
              <a:rPr lang="en-US" sz="1200" u="sng" dirty="0">
                <a:latin typeface="Arial" panose="020B0604020202020204" pitchFamily="34" charset="0"/>
              </a:rPr>
              <a:t>Baseline</a:t>
            </a:r>
            <a:r>
              <a:rPr lang="en-US" sz="1200" dirty="0">
                <a:latin typeface="Arial" panose="020B0604020202020204" pitchFamily="34" charset="0"/>
              </a:rPr>
              <a:t>:  Capable of attacking maritime surface targets.​</a:t>
            </a:r>
          </a:p>
          <a:p>
            <a:pPr fontAlgn="auto">
              <a:spcAft>
                <a:spcPts val="0"/>
              </a:spcAft>
            </a:pPr>
            <a:r>
              <a:rPr lang="en-US" sz="1200" u="sng" dirty="0">
                <a:latin typeface="Arial" panose="020B0604020202020204" pitchFamily="34" charset="0"/>
              </a:rPr>
              <a:t>Advanced</a:t>
            </a:r>
            <a:r>
              <a:rPr lang="en-US" sz="1200" dirty="0">
                <a:latin typeface="Arial" panose="020B0604020202020204" pitchFamily="34" charset="0"/>
              </a:rPr>
              <a:t>: Capable of integrating naval, joint, and coalition fires against maritime targets from distributed elements in a contested DDIL environment.</a:t>
            </a:r>
          </a:p>
          <a:p>
            <a:pPr fontAlgn="auto">
              <a:spcAft>
                <a:spcPts val="0"/>
              </a:spcAft>
            </a:pPr>
            <a:endParaRPr lang="en-US" sz="1200" b="1" dirty="0">
              <a:latin typeface="Arial" panose="020B0604020202020204" pitchFamily="34" charset="0"/>
            </a:endParaRPr>
          </a:p>
          <a:p>
            <a:pPr marL="0" indent="0" fontAlgn="auto">
              <a:spcAft>
                <a:spcPts val="0"/>
              </a:spcAft>
              <a:buNone/>
            </a:pPr>
            <a:r>
              <a:rPr lang="en-US" sz="1200" b="1" dirty="0">
                <a:latin typeface="Arial" panose="020B0604020202020204" pitchFamily="34" charset="0"/>
              </a:rPr>
              <a:t>MCT 3.2.8 Conduct Expeditionary Strike​</a:t>
            </a:r>
          </a:p>
          <a:p>
            <a:pPr fontAlgn="auto">
              <a:spcAft>
                <a:spcPts val="0"/>
              </a:spcAft>
            </a:pPr>
            <a:r>
              <a:rPr lang="en-US" sz="1200" u="sng" dirty="0">
                <a:latin typeface="Arial" panose="020B0604020202020204" pitchFamily="34" charset="0"/>
              </a:rPr>
              <a:t>Baseline</a:t>
            </a:r>
            <a:r>
              <a:rPr lang="en-US" sz="1200" dirty="0">
                <a:latin typeface="Arial" panose="020B0604020202020204" pitchFamily="34" charset="0"/>
              </a:rPr>
              <a:t>:  Capable of​ delivering and integrating organic multi-domain fires in support of Naval objectives.​</a:t>
            </a:r>
          </a:p>
          <a:p>
            <a:pPr fontAlgn="auto">
              <a:spcAft>
                <a:spcPts val="0"/>
              </a:spcAft>
            </a:pPr>
            <a:r>
              <a:rPr lang="en-US" sz="1200" u="sng" dirty="0">
                <a:latin typeface="Arial" panose="020B0604020202020204" pitchFamily="34" charset="0"/>
              </a:rPr>
              <a:t>Advanced</a:t>
            </a:r>
            <a:r>
              <a:rPr lang="en-US" sz="1200" dirty="0">
                <a:latin typeface="Arial" panose="020B0604020202020204" pitchFamily="34" charset="0"/>
              </a:rPr>
              <a:t>:  Capable of integrating organic and supporting fires in support of Naval and/ or Joint objectives</a:t>
            </a:r>
            <a:r>
              <a:rPr lang="en-US" sz="1200" b="1" dirty="0">
                <a:latin typeface="Arial" panose="020B0604020202020204" pitchFamily="34" charset="0"/>
              </a:rPr>
              <a:t>. </a:t>
            </a:r>
          </a:p>
          <a:p>
            <a:pPr fontAlgn="auto">
              <a:spcAft>
                <a:spcPts val="0"/>
              </a:spcAft>
            </a:pPr>
            <a:endParaRPr lang="en-US" sz="1200" b="1" dirty="0">
              <a:latin typeface="Arial" panose="020B0604020202020204" pitchFamily="34" charset="0"/>
            </a:endParaRPr>
          </a:p>
          <a:p>
            <a:pPr marL="0" indent="0" fontAlgn="auto">
              <a:spcAft>
                <a:spcPts val="0"/>
              </a:spcAft>
              <a:buNone/>
            </a:pPr>
            <a:r>
              <a:rPr lang="en-US" sz="1200" b="1" dirty="0">
                <a:latin typeface="Arial" panose="020B0604020202020204" pitchFamily="34" charset="0"/>
              </a:rPr>
              <a:t>MCT 5.14 Conduct Information​</a:t>
            </a:r>
          </a:p>
          <a:p>
            <a:pPr fontAlgn="auto">
              <a:spcAft>
                <a:spcPts val="0"/>
              </a:spcAft>
            </a:pPr>
            <a:r>
              <a:rPr lang="en-US" sz="1200" u="sng" dirty="0">
                <a:latin typeface="Arial" panose="020B0604020202020204" pitchFamily="34" charset="0"/>
              </a:rPr>
              <a:t>Baseline</a:t>
            </a:r>
            <a:r>
              <a:rPr lang="en-US" sz="1200" dirty="0">
                <a:latin typeface="Arial" panose="020B0604020202020204" pitchFamily="34" charset="0"/>
              </a:rPr>
              <a:t>: Capable of planning, enabling, or employing capabilities that generate, preserve, deny, and project information in order to create and exploit information advantages (systems overmatch, prevailing narrative, and force resiliency) across the competition continuum in support of MAGTF and/or Naval operations. </a:t>
            </a:r>
          </a:p>
          <a:p>
            <a:pPr fontAlgn="auto">
              <a:spcAft>
                <a:spcPts val="0"/>
              </a:spcAft>
            </a:pPr>
            <a:r>
              <a:rPr lang="en-US" sz="1200" u="sng" dirty="0">
                <a:latin typeface="Arial" panose="020B0604020202020204" pitchFamily="34" charset="0"/>
              </a:rPr>
              <a:t>Advanced</a:t>
            </a:r>
            <a:r>
              <a:rPr lang="en-US" sz="1200" dirty="0">
                <a:latin typeface="Arial" panose="020B0604020202020204" pitchFamily="34" charset="0"/>
              </a:rPr>
              <a:t>: Capable of conducting information activities for extended periods across distributed battlespace in order to generate, preserve, deny, and project information in a contested Naval or JIIM environment. </a:t>
            </a:r>
          </a:p>
        </p:txBody>
      </p:sp>
      <p:sp>
        <p:nvSpPr>
          <p:cNvPr id="5" name="Title 1">
            <a:extLst>
              <a:ext uri="{FF2B5EF4-FFF2-40B4-BE49-F238E27FC236}">
                <a16:creationId xmlns:a16="http://schemas.microsoft.com/office/drawing/2014/main" id="{6ABF147F-0B14-38A8-B0E3-63B5A4F67F6A}"/>
              </a:ext>
            </a:extLst>
          </p:cNvPr>
          <p:cNvSpPr txBox="1">
            <a:spLocks/>
          </p:cNvSpPr>
          <p:nvPr/>
        </p:nvSpPr>
        <p:spPr>
          <a:xfrm>
            <a:off x="1043709" y="136525"/>
            <a:ext cx="7144084" cy="8042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2400" b="1" dirty="0">
                <a:latin typeface="Arial" panose="020B0604020202020204" pitchFamily="34" charset="0"/>
                <a:cs typeface="Arial" panose="020B0604020202020204" pitchFamily="34" charset="0"/>
              </a:rPr>
              <a:t>EX:  Combined (Cannon/Rocket) Artillery BN ​</a:t>
            </a:r>
          </a:p>
          <a:p>
            <a:pPr fontAlgn="auto">
              <a:spcAft>
                <a:spcPts val="0"/>
              </a:spcAft>
            </a:pPr>
            <a:r>
              <a:rPr lang="en-US" sz="2400" b="1" dirty="0">
                <a:latin typeface="Arial" panose="020B0604020202020204" pitchFamily="34" charset="0"/>
                <a:cs typeface="Arial" panose="020B0604020202020204" pitchFamily="34" charset="0"/>
              </a:rPr>
              <a:t>Baseline /  Advanced Capability Statements</a:t>
            </a:r>
          </a:p>
        </p:txBody>
      </p:sp>
    </p:spTree>
    <p:extLst>
      <p:ext uri="{BB962C8B-B14F-4D97-AF65-F5344CB8AC3E}">
        <p14:creationId xmlns:p14="http://schemas.microsoft.com/office/powerpoint/2010/main" val="3093023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C87971-9269-1575-80BF-3C52DB8D3A67}"/>
              </a:ext>
            </a:extLst>
          </p:cNvPr>
          <p:cNvSpPr>
            <a:spLocks noGrp="1"/>
          </p:cNvSpPr>
          <p:nvPr>
            <p:ph type="sldNum" sz="quarter" idx="12"/>
          </p:nvPr>
        </p:nvSpPr>
        <p:spPr>
          <a:xfrm>
            <a:off x="7880001" y="6418817"/>
            <a:ext cx="918976" cy="365125"/>
          </a:xfrm>
        </p:spPr>
        <p:txBody>
          <a:bodyPr/>
          <a:lstStyle/>
          <a:p>
            <a:fld id="{8E4EDD86-0069-4FE8-945C-33E393EACC8C}" type="slidenum">
              <a:rPr lang="en-US" smtClean="0">
                <a:solidFill>
                  <a:schemeClr val="tx1"/>
                </a:solidFill>
              </a:rPr>
              <a:pPr/>
              <a:t>23</a:t>
            </a:fld>
            <a:endParaRPr lang="en-US" dirty="0">
              <a:solidFill>
                <a:schemeClr val="tx1"/>
              </a:solidFill>
            </a:endParaRPr>
          </a:p>
        </p:txBody>
      </p:sp>
      <p:sp>
        <p:nvSpPr>
          <p:cNvPr id="5" name="Rectangle 3">
            <a:extLst>
              <a:ext uri="{FF2B5EF4-FFF2-40B4-BE49-F238E27FC236}">
                <a16:creationId xmlns:a16="http://schemas.microsoft.com/office/drawing/2014/main" id="{7A707215-5C24-DBE0-B790-1910C0F1C79E}"/>
              </a:ext>
            </a:extLst>
          </p:cNvPr>
          <p:cNvSpPr>
            <a:spLocks noGrp="1" noChangeArrowheads="1"/>
          </p:cNvSpPr>
          <p:nvPr>
            <p:ph idx="1"/>
          </p:nvPr>
        </p:nvSpPr>
        <p:spPr>
          <a:xfrm>
            <a:off x="345023" y="1352845"/>
            <a:ext cx="8541802" cy="4152309"/>
          </a:xfrm>
        </p:spPr>
        <p:txBody>
          <a:bodyPr>
            <a:normAutofit fontScale="40000" lnSpcReduction="20000"/>
          </a:bodyPr>
          <a:lstStyle/>
          <a:p>
            <a:pPr defTabSz="820738" fontAlgn="b">
              <a:lnSpc>
                <a:spcPct val="110000"/>
              </a:lnSpc>
              <a:spcBef>
                <a:spcPts val="0"/>
              </a:spcBef>
              <a:buFont typeface="Wingdings" panose="05000000000000000000" pitchFamily="2" charset="2"/>
              <a:buChar char="Ø"/>
            </a:pPr>
            <a:r>
              <a:rPr lang="en-US" dirty="0">
                <a:solidFill>
                  <a:schemeClr val="tx1"/>
                </a:solidFill>
                <a:latin typeface="Arial" panose="020B0604020202020204" pitchFamily="34" charset="0"/>
                <a:cs typeface="Arial" panose="020B0604020202020204" pitchFamily="34" charset="0"/>
              </a:rPr>
              <a:t>Determine </a:t>
            </a:r>
            <a:r>
              <a:rPr lang="en-US" u="sng" dirty="0">
                <a:solidFill>
                  <a:schemeClr val="tx1"/>
                </a:solidFill>
                <a:latin typeface="Arial" panose="020B0604020202020204" pitchFamily="34" charset="0"/>
                <a:cs typeface="Arial" panose="020B0604020202020204" pitchFamily="34" charset="0"/>
              </a:rPr>
              <a:t>Personnel</a:t>
            </a:r>
            <a:r>
              <a:rPr lang="en-US" dirty="0">
                <a:solidFill>
                  <a:schemeClr val="tx1"/>
                </a:solidFill>
                <a:latin typeface="Arial" panose="020B0604020202020204" pitchFamily="34" charset="0"/>
                <a:cs typeface="Arial" panose="020B0604020202020204" pitchFamily="34" charset="0"/>
              </a:rPr>
              <a:t> required to produce task outputs via unit Table of Organization (T/O):</a:t>
            </a:r>
          </a:p>
          <a:p>
            <a:pPr defTabSz="820738" fontAlgn="b">
              <a:lnSpc>
                <a:spcPct val="110000"/>
              </a:lnSpc>
              <a:spcBef>
                <a:spcPts val="0"/>
              </a:spcBef>
              <a:buFont typeface="Wingdings" panose="05000000000000000000" pitchFamily="2" charset="2"/>
              <a:buChar char="Ø"/>
            </a:pPr>
            <a:endParaRPr lang="en-US" dirty="0">
              <a:solidFill>
                <a:schemeClr val="tx1"/>
              </a:solidFill>
              <a:latin typeface="Arial" panose="020B0604020202020204" pitchFamily="34" charset="0"/>
              <a:cs typeface="Arial" panose="020B0604020202020204" pitchFamily="34" charset="0"/>
            </a:endParaRPr>
          </a:p>
          <a:p>
            <a:pPr marL="1257300" lvl="3" indent="0" defTabSz="820738" fontAlgn="b">
              <a:lnSpc>
                <a:spcPct val="110000"/>
              </a:lnSpc>
              <a:spcBef>
                <a:spcPts val="0"/>
              </a:spcBef>
              <a:buNone/>
            </a:pPr>
            <a:r>
              <a:rPr lang="en-US" sz="2800" u="sng" dirty="0">
                <a:latin typeface="Arial" panose="020B0604020202020204" pitchFamily="34" charset="0"/>
                <a:cs typeface="Arial" panose="020B0604020202020204" pitchFamily="34" charset="0"/>
              </a:rPr>
              <a:t>Personnel Examples</a:t>
            </a:r>
            <a:r>
              <a:rPr lang="en-US" sz="2800" dirty="0">
                <a:latin typeface="Arial" panose="020B0604020202020204" pitchFamily="34" charset="0"/>
                <a:cs typeface="Arial" panose="020B0604020202020204" pitchFamily="34" charset="0"/>
              </a:rPr>
              <a:t>:</a:t>
            </a:r>
          </a:p>
          <a:p>
            <a:pPr marL="1314450" lvl="4" indent="0" defTabSz="820738" fontAlgn="b">
              <a:lnSpc>
                <a:spcPct val="110000"/>
              </a:lnSpc>
              <a:spcBef>
                <a:spcPts val="0"/>
              </a:spcBef>
              <a:buNone/>
            </a:pPr>
            <a:r>
              <a:rPr lang="en-US" sz="2800" dirty="0">
                <a:latin typeface="Arial" panose="020B0604020202020204" pitchFamily="34" charset="0"/>
                <a:cs typeface="Arial" panose="020B0604020202020204" pitchFamily="34" charset="0"/>
              </a:rPr>
              <a:t>&gt;= 16 crews available and formed</a:t>
            </a:r>
          </a:p>
          <a:p>
            <a:pPr marL="1314450" lvl="4" indent="0" defTabSz="820738" fontAlgn="b">
              <a:lnSpc>
                <a:spcPct val="110000"/>
              </a:lnSpc>
              <a:spcBef>
                <a:spcPts val="0"/>
              </a:spcBef>
              <a:buNone/>
            </a:pPr>
            <a:r>
              <a:rPr lang="en-US" sz="2800" dirty="0">
                <a:latin typeface="Arial" panose="020B0604020202020204" pitchFamily="34" charset="0"/>
                <a:cs typeface="Arial" panose="020B0604020202020204" pitchFamily="34" charset="0"/>
              </a:rPr>
              <a:t>&gt;= 80% Of entire T/O assigned billets filled with MOS-qualified, deployable personnel</a:t>
            </a:r>
          </a:p>
          <a:p>
            <a:pPr defTabSz="820738" fontAlgn="b">
              <a:lnSpc>
                <a:spcPct val="110000"/>
              </a:lnSpc>
              <a:spcBef>
                <a:spcPts val="0"/>
              </a:spcBef>
              <a:buFont typeface="Wingdings" panose="05000000000000000000" pitchFamily="2" charset="2"/>
              <a:buChar char="Ø"/>
            </a:pPr>
            <a:endParaRPr lang="en-US" dirty="0">
              <a:solidFill>
                <a:schemeClr val="tx1"/>
              </a:solidFill>
              <a:latin typeface="Arial" panose="020B0604020202020204" pitchFamily="34" charset="0"/>
              <a:cs typeface="Arial" panose="020B0604020202020204" pitchFamily="34" charset="0"/>
            </a:endParaRPr>
          </a:p>
          <a:p>
            <a:pPr defTabSz="820738" fontAlgn="b">
              <a:lnSpc>
                <a:spcPct val="110000"/>
              </a:lnSpc>
              <a:spcBef>
                <a:spcPts val="0"/>
              </a:spcBef>
              <a:buFont typeface="Wingdings" panose="05000000000000000000" pitchFamily="2" charset="2"/>
              <a:buChar char="Ø"/>
            </a:pPr>
            <a:r>
              <a:rPr lang="en-US" dirty="0">
                <a:solidFill>
                  <a:schemeClr val="tx1"/>
                </a:solidFill>
                <a:latin typeface="Arial" panose="020B0604020202020204" pitchFamily="34" charset="0"/>
                <a:cs typeface="Arial" panose="020B0604020202020204" pitchFamily="34" charset="0"/>
              </a:rPr>
              <a:t>Determine </a:t>
            </a:r>
            <a:r>
              <a:rPr lang="en-US" u="sng" dirty="0">
                <a:solidFill>
                  <a:schemeClr val="tx1"/>
                </a:solidFill>
                <a:latin typeface="Arial" panose="020B0604020202020204" pitchFamily="34" charset="0"/>
                <a:cs typeface="Arial" panose="020B0604020202020204" pitchFamily="34" charset="0"/>
              </a:rPr>
              <a:t>Equipment</a:t>
            </a:r>
            <a:r>
              <a:rPr lang="en-US" dirty="0">
                <a:solidFill>
                  <a:schemeClr val="tx1"/>
                </a:solidFill>
                <a:latin typeface="Arial" panose="020B0604020202020204" pitchFamily="34" charset="0"/>
                <a:cs typeface="Arial" panose="020B0604020202020204" pitchFamily="34" charset="0"/>
              </a:rPr>
              <a:t> required to produce task outputs via unit Table of Equipment (T/E):</a:t>
            </a:r>
          </a:p>
          <a:p>
            <a:pPr defTabSz="820738" fontAlgn="b">
              <a:lnSpc>
                <a:spcPct val="80000"/>
              </a:lnSpc>
              <a:buFont typeface="Wingdings" panose="05000000000000000000" pitchFamily="2" charset="2"/>
              <a:buChar char="Ø"/>
            </a:pPr>
            <a:endParaRPr lang="en-US" dirty="0">
              <a:solidFill>
                <a:schemeClr val="tx1"/>
              </a:solidFill>
              <a:latin typeface="Arial" panose="020B0604020202020204" pitchFamily="34" charset="0"/>
              <a:cs typeface="Arial" panose="020B0604020202020204" pitchFamily="34" charset="0"/>
            </a:endParaRP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 </a:t>
            </a:r>
            <a:r>
              <a:rPr lang="en-US" sz="2800" u="sng" dirty="0">
                <a:latin typeface="Arial" panose="020B0604020202020204" pitchFamily="34" charset="0"/>
                <a:cs typeface="Arial" panose="020B0604020202020204" pitchFamily="34" charset="0"/>
              </a:rPr>
              <a:t>Equipment Examples</a:t>
            </a:r>
            <a:r>
              <a:rPr lang="en-US" sz="2800" dirty="0">
                <a:latin typeface="Arial" panose="020B0604020202020204" pitchFamily="34" charset="0"/>
                <a:cs typeface="Arial" panose="020B0604020202020204" pitchFamily="34" charset="0"/>
              </a:rPr>
              <a:t>:</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 &gt;= 80% of the BN T/E systems mission ready and available</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 &gt;= 4 stand-alone XXX kits ready and available</a:t>
            </a:r>
          </a:p>
          <a:p>
            <a:pPr marL="1257300" lvl="3" indent="0" defTabSz="820738" fontAlgn="b">
              <a:lnSpc>
                <a:spcPct val="80000"/>
              </a:lnSpc>
              <a:buNone/>
            </a:pPr>
            <a:endParaRPr lang="en-US" sz="2800" dirty="0">
              <a:latin typeface="Arial" panose="020B0604020202020204" pitchFamily="34" charset="0"/>
              <a:cs typeface="Arial" panose="020B0604020202020204" pitchFamily="34" charset="0"/>
            </a:endParaRP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 </a:t>
            </a:r>
          </a:p>
          <a:p>
            <a:pPr defTabSz="820738" fontAlgn="b">
              <a:lnSpc>
                <a:spcPct val="80000"/>
              </a:lnSpc>
              <a:buFont typeface="Wingdings" panose="05000000000000000000" pitchFamily="2" charset="2"/>
              <a:buChar char="Ø"/>
            </a:pPr>
            <a:r>
              <a:rPr lang="en-US" dirty="0">
                <a:solidFill>
                  <a:schemeClr val="tx1"/>
                </a:solidFill>
                <a:latin typeface="Arial" panose="020B0604020202020204" pitchFamily="34" charset="0"/>
                <a:cs typeface="Arial" panose="020B0604020202020204" pitchFamily="34" charset="0"/>
              </a:rPr>
              <a:t>Output Examples:</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&gt;= 22,400 gallons per day of bulk fuel received/stored/dispensed</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&gt;= 2 site(s) established to provide immediate Humanitarian Assistance (including food, water, and health services)</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Y/N Capable of boarding high freeboard ship</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Y/N Capable of applying combat power to delay, impede, halt, or dislodge the enemy</a:t>
            </a:r>
          </a:p>
          <a:p>
            <a:pPr marL="1257300" lvl="3" indent="0" defTabSz="820738" fontAlgn="b">
              <a:lnSpc>
                <a:spcPct val="80000"/>
              </a:lnSpc>
              <a:buNone/>
            </a:pPr>
            <a:endParaRPr lang="en-US" sz="2800" dirty="0">
              <a:latin typeface="Arial" panose="020B0604020202020204" pitchFamily="34" charset="0"/>
              <a:cs typeface="Arial" panose="020B0604020202020204" pitchFamily="34" charset="0"/>
            </a:endParaRPr>
          </a:p>
          <a:p>
            <a:pPr marL="1714500" lvl="3" indent="-457200" defTabSz="820738" fontAlgn="b">
              <a:lnSpc>
                <a:spcPct val="80000"/>
              </a:lnSpc>
              <a:buFont typeface="Wingdings" panose="05000000000000000000" pitchFamily="2" charset="2"/>
              <a:buChar char="Ø"/>
            </a:pPr>
            <a:endParaRPr lang="en-US" sz="2800" dirty="0">
              <a:latin typeface="Arial" panose="020B0604020202020204" pitchFamily="34" charset="0"/>
              <a:cs typeface="Arial" panose="020B0604020202020204" pitchFamily="34" charset="0"/>
            </a:endParaRPr>
          </a:p>
          <a:p>
            <a:pPr defTabSz="820738" fontAlgn="b">
              <a:lnSpc>
                <a:spcPct val="80000"/>
              </a:lnSpc>
              <a:buFont typeface="Wingdings" panose="05000000000000000000" pitchFamily="2" charset="2"/>
              <a:buChar char="Ø"/>
            </a:pPr>
            <a:r>
              <a:rPr lang="en-US" dirty="0">
                <a:solidFill>
                  <a:schemeClr val="tx1"/>
                </a:solidFill>
                <a:latin typeface="Arial" panose="020B0604020202020204" pitchFamily="34" charset="0"/>
                <a:cs typeface="Arial" panose="020B0604020202020204" pitchFamily="34" charset="0"/>
              </a:rPr>
              <a:t>Subordinate Examples: </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&gt;=2 Battalions report Yes/Qualified Yes for MCT 1.12.1 Conduct Amphibious Operations</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Y/N MAW can provide task-organized MAG capable of conducting MCT 1.3.4 Conduct Assault Support OPS</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Y/N MEF GCE reports DRRS Y/Q for the following tasks: </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        MCT 1.6.4 Conduct Defensive Operations</a:t>
            </a:r>
          </a:p>
          <a:p>
            <a:pPr marL="1257300" lvl="3" indent="0" defTabSz="820738" fontAlgn="b">
              <a:lnSpc>
                <a:spcPct val="80000"/>
              </a:lnSpc>
              <a:buNone/>
            </a:pPr>
            <a:r>
              <a:rPr lang="en-US" sz="2800" dirty="0">
                <a:latin typeface="Arial" panose="020B0604020202020204" pitchFamily="34" charset="0"/>
                <a:cs typeface="Arial" panose="020B0604020202020204" pitchFamily="34" charset="0"/>
              </a:rPr>
              <a:t>        MCT 1.14 Conduct Stability Ops</a:t>
            </a:r>
            <a:endParaRPr lang="en-US" sz="2200" dirty="0">
              <a:latin typeface="Arial" panose="020B0604020202020204" pitchFamily="34" charset="0"/>
              <a:cs typeface="Arial" panose="020B0604020202020204" pitchFamily="34" charset="0"/>
            </a:endParaRPr>
          </a:p>
        </p:txBody>
      </p:sp>
      <p:sp>
        <p:nvSpPr>
          <p:cNvPr id="6" name="Rectangle 2">
            <a:extLst>
              <a:ext uri="{FF2B5EF4-FFF2-40B4-BE49-F238E27FC236}">
                <a16:creationId xmlns:a16="http://schemas.microsoft.com/office/drawing/2014/main" id="{AB2FA059-CA7A-A233-784A-DF0D2D24663D}"/>
              </a:ext>
            </a:extLst>
          </p:cNvPr>
          <p:cNvSpPr txBox="1">
            <a:spLocks noChangeArrowheads="1"/>
          </p:cNvSpPr>
          <p:nvPr/>
        </p:nvSpPr>
        <p:spPr>
          <a:xfrm>
            <a:off x="1376175" y="136525"/>
            <a:ext cx="6391649" cy="69441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2400" b="1" dirty="0">
                <a:latin typeface="Arial" panose="020B0604020202020204" pitchFamily="34" charset="0"/>
                <a:cs typeface="Arial" panose="020B0604020202020204" pitchFamily="34" charset="0"/>
              </a:rPr>
              <a:t>MET Personnel, Equipment, Output and Subordinate Standards</a:t>
            </a:r>
          </a:p>
        </p:txBody>
      </p:sp>
      <p:sp>
        <p:nvSpPr>
          <p:cNvPr id="7" name="Rectangle 10">
            <a:extLst>
              <a:ext uri="{FF2B5EF4-FFF2-40B4-BE49-F238E27FC236}">
                <a16:creationId xmlns:a16="http://schemas.microsoft.com/office/drawing/2014/main" id="{B1BFDB5B-7733-6AA1-2D9D-1B6AC9D0A1D1}"/>
              </a:ext>
            </a:extLst>
          </p:cNvPr>
          <p:cNvSpPr>
            <a:spLocks noChangeArrowheads="1"/>
          </p:cNvSpPr>
          <p:nvPr/>
        </p:nvSpPr>
        <p:spPr bwMode="auto">
          <a:xfrm>
            <a:off x="211673" y="5644587"/>
            <a:ext cx="8587304" cy="743513"/>
          </a:xfrm>
          <a:prstGeom prst="rect">
            <a:avLst/>
          </a:prstGeom>
          <a:solidFill>
            <a:srgbClr val="FFFF00"/>
          </a:solidFill>
          <a:ln w="25400" algn="ctr">
            <a:solidFill>
              <a:schemeClr val="tx1"/>
            </a:solidFill>
            <a:round/>
            <a:headEnd/>
            <a:tailEnd/>
          </a:ln>
        </p:spPr>
        <p:txBody>
          <a:bodyPr wrap="none" lIns="45717" tIns="45717" rIns="91433" bIns="45717" anchor="ctr"/>
          <a:lstStyle/>
          <a:p>
            <a:pPr algn="ctr">
              <a:tabLst>
                <a:tab pos="1600200" algn="l"/>
                <a:tab pos="3543300" algn="l"/>
              </a:tabLst>
            </a:pPr>
            <a:r>
              <a:rPr lang="en-US" sz="1400" b="1" dirty="0"/>
              <a:t>   Personnel, </a:t>
            </a:r>
            <a:r>
              <a:rPr lang="en-US" sz="1400" b="1" dirty="0">
                <a:latin typeface="Arial" panose="020B0604020202020204" pitchFamily="34" charset="0"/>
                <a:cs typeface="Arial" panose="020B0604020202020204" pitchFamily="34" charset="0"/>
              </a:rPr>
              <a:t>Equipment, Output and Subordinate unit standards are used in </a:t>
            </a:r>
            <a:r>
              <a:rPr lang="en-US" sz="1400" b="1" dirty="0">
                <a:solidFill>
                  <a:srgbClr val="FF0000"/>
                </a:solidFill>
                <a:latin typeface="Arial" panose="020B0604020202020204" pitchFamily="34" charset="0"/>
                <a:cs typeface="Arial" panose="020B0604020202020204" pitchFamily="34" charset="0"/>
              </a:rPr>
              <a:t>DRRS </a:t>
            </a:r>
            <a:r>
              <a:rPr lang="en-US" sz="1400" b="1" dirty="0">
                <a:latin typeface="Arial" panose="020B0604020202020204" pitchFamily="34" charset="0"/>
                <a:cs typeface="Arial" panose="020B0604020202020204" pitchFamily="34" charset="0"/>
              </a:rPr>
              <a:t>as</a:t>
            </a:r>
          </a:p>
          <a:p>
            <a:pPr algn="ctr">
              <a:tabLst>
                <a:tab pos="1600200" algn="l"/>
                <a:tab pos="3543300" algn="l"/>
              </a:tabLst>
            </a:pPr>
            <a:r>
              <a:rPr lang="en-US" sz="1400" b="1" dirty="0">
                <a:latin typeface="Arial" panose="020B0604020202020204" pitchFamily="34" charset="0"/>
                <a:cs typeface="Arial" panose="020B0604020202020204" pitchFamily="34" charset="0"/>
              </a:rPr>
              <a:t>assessment metrics describing </a:t>
            </a:r>
          </a:p>
          <a:p>
            <a:pPr algn="ctr">
              <a:tabLst>
                <a:tab pos="1600200" algn="l"/>
                <a:tab pos="3543300" algn="l"/>
              </a:tabLst>
            </a:pPr>
            <a:r>
              <a:rPr lang="en-US" sz="1400" b="1" dirty="0">
                <a:latin typeface="Arial" panose="020B0604020202020204" pitchFamily="34" charset="0"/>
                <a:cs typeface="Arial" panose="020B0604020202020204" pitchFamily="34" charset="0"/>
              </a:rPr>
              <a:t>resources required to produce capability endstates and achievable mission support.</a:t>
            </a:r>
            <a:endParaRPr lang="en-US" sz="1400" b="1" dirty="0"/>
          </a:p>
        </p:txBody>
      </p:sp>
    </p:spTree>
    <p:extLst>
      <p:ext uri="{BB962C8B-B14F-4D97-AF65-F5344CB8AC3E}">
        <p14:creationId xmlns:p14="http://schemas.microsoft.com/office/powerpoint/2010/main" val="3430901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602901" y="175757"/>
            <a:ext cx="8058778" cy="685800"/>
          </a:xfrm>
          <a:prstGeom prst="rect">
            <a:avLst/>
          </a:prstGeom>
        </p:spPr>
        <p:txBody>
          <a:bodyPr lIns="68580" tIns="34290" rIns="68580" bIns="34290" anchor="ctr"/>
          <a:lstStyle>
            <a:lvl1pPr algn="ctr" rtl="0" eaLnBrk="0" fontAlgn="base" hangingPunct="0">
              <a:spcBef>
                <a:spcPct val="0"/>
              </a:spcBef>
              <a:spcAft>
                <a:spcPct val="0"/>
              </a:spcAft>
              <a:defRPr sz="2800" b="1">
                <a:solidFill>
                  <a:srgbClr val="0A0053"/>
                </a:solidFill>
                <a:latin typeface="+mj-lt"/>
                <a:ea typeface="+mj-ea"/>
                <a:cs typeface="+mj-cs"/>
              </a:defRPr>
            </a:lvl1pPr>
            <a:lvl2pPr algn="ctr" rtl="0" eaLnBrk="0" fontAlgn="base" hangingPunct="0">
              <a:spcBef>
                <a:spcPct val="0"/>
              </a:spcBef>
              <a:spcAft>
                <a:spcPct val="0"/>
              </a:spcAft>
              <a:defRPr sz="2800" b="1">
                <a:solidFill>
                  <a:srgbClr val="0A0053"/>
                </a:solidFill>
                <a:latin typeface="Arial" charset="0"/>
              </a:defRPr>
            </a:lvl2pPr>
            <a:lvl3pPr algn="ctr" rtl="0" eaLnBrk="0" fontAlgn="base" hangingPunct="0">
              <a:spcBef>
                <a:spcPct val="0"/>
              </a:spcBef>
              <a:spcAft>
                <a:spcPct val="0"/>
              </a:spcAft>
              <a:defRPr sz="2800" b="1">
                <a:solidFill>
                  <a:srgbClr val="0A0053"/>
                </a:solidFill>
                <a:latin typeface="Arial" charset="0"/>
              </a:defRPr>
            </a:lvl3pPr>
            <a:lvl4pPr algn="ctr" rtl="0" eaLnBrk="0" fontAlgn="base" hangingPunct="0">
              <a:spcBef>
                <a:spcPct val="0"/>
              </a:spcBef>
              <a:spcAft>
                <a:spcPct val="0"/>
              </a:spcAft>
              <a:defRPr sz="2800" b="1">
                <a:solidFill>
                  <a:srgbClr val="0A0053"/>
                </a:solidFill>
                <a:latin typeface="Arial" charset="0"/>
              </a:defRPr>
            </a:lvl4pPr>
            <a:lvl5pPr algn="ctr" rtl="0" eaLnBrk="0" fontAlgn="base" hangingPunct="0">
              <a:spcBef>
                <a:spcPct val="0"/>
              </a:spcBef>
              <a:spcAft>
                <a:spcPct val="0"/>
              </a:spcAft>
              <a:defRPr sz="2800" b="1">
                <a:solidFill>
                  <a:srgbClr val="0A0053"/>
                </a:solidFill>
                <a:latin typeface="Arial" charset="0"/>
              </a:defRPr>
            </a:lvl5pPr>
            <a:lvl6pPr marL="457200" algn="ctr" rtl="0" fontAlgn="base">
              <a:spcBef>
                <a:spcPct val="0"/>
              </a:spcBef>
              <a:spcAft>
                <a:spcPct val="0"/>
              </a:spcAft>
              <a:defRPr sz="2800" b="1">
                <a:solidFill>
                  <a:srgbClr val="0A0053"/>
                </a:solidFill>
                <a:latin typeface="Arial" charset="0"/>
              </a:defRPr>
            </a:lvl6pPr>
            <a:lvl7pPr marL="914400" algn="ctr" rtl="0" fontAlgn="base">
              <a:spcBef>
                <a:spcPct val="0"/>
              </a:spcBef>
              <a:spcAft>
                <a:spcPct val="0"/>
              </a:spcAft>
              <a:defRPr sz="2800" b="1">
                <a:solidFill>
                  <a:srgbClr val="0A0053"/>
                </a:solidFill>
                <a:latin typeface="Arial" charset="0"/>
              </a:defRPr>
            </a:lvl7pPr>
            <a:lvl8pPr marL="1371600" algn="ctr" rtl="0" fontAlgn="base">
              <a:spcBef>
                <a:spcPct val="0"/>
              </a:spcBef>
              <a:spcAft>
                <a:spcPct val="0"/>
              </a:spcAft>
              <a:defRPr sz="2800" b="1">
                <a:solidFill>
                  <a:srgbClr val="0A0053"/>
                </a:solidFill>
                <a:latin typeface="Arial" charset="0"/>
              </a:defRPr>
            </a:lvl8pPr>
            <a:lvl9pPr marL="1828800" algn="ctr" rtl="0" fontAlgn="base">
              <a:spcBef>
                <a:spcPct val="0"/>
              </a:spcBef>
              <a:spcAft>
                <a:spcPct val="0"/>
              </a:spcAft>
              <a:defRPr sz="2800" b="1">
                <a:solidFill>
                  <a:srgbClr val="0A0053"/>
                </a:solidFill>
                <a:latin typeface="Arial" charset="0"/>
              </a:defRPr>
            </a:lvl9pPr>
          </a:lstStyle>
          <a:p>
            <a:r>
              <a:rPr lang="en-US" sz="2400" kern="0" dirty="0">
                <a:solidFill>
                  <a:schemeClr val="tx1"/>
                </a:solidFill>
                <a:latin typeface="Arial" panose="020B0604020202020204" pitchFamily="34" charset="0"/>
                <a:cs typeface="Arial" panose="020B0604020202020204" pitchFamily="34" charset="0"/>
              </a:rPr>
              <a:t>T/O and Critical MOS</a:t>
            </a:r>
          </a:p>
          <a:p>
            <a:r>
              <a:rPr lang="en-US" sz="2400" kern="0" dirty="0">
                <a:solidFill>
                  <a:schemeClr val="tx1"/>
                </a:solidFill>
                <a:latin typeface="Arial" panose="020B0604020202020204" pitchFamily="34" charset="0"/>
                <a:cs typeface="Arial" panose="020B0604020202020204" pitchFamily="34" charset="0"/>
              </a:rPr>
              <a:t>EXAMPLE:  Intelligence Battalion </a:t>
            </a:r>
          </a:p>
        </p:txBody>
      </p:sp>
      <p:sp>
        <p:nvSpPr>
          <p:cNvPr id="5" name="Slide Number Placeholder 4">
            <a:extLst>
              <a:ext uri="{FF2B5EF4-FFF2-40B4-BE49-F238E27FC236}">
                <a16:creationId xmlns:a16="http://schemas.microsoft.com/office/drawing/2014/main" id="{41C51E81-3873-7E5B-BD64-D52A38C99E24}"/>
              </a:ext>
            </a:extLst>
          </p:cNvPr>
          <p:cNvSpPr>
            <a:spLocks noGrp="1"/>
          </p:cNvSpPr>
          <p:nvPr>
            <p:ph type="sldNum" sz="quarter" idx="12"/>
          </p:nvPr>
        </p:nvSpPr>
        <p:spPr>
          <a:xfrm>
            <a:off x="6678415" y="6484012"/>
            <a:ext cx="2133600" cy="365125"/>
          </a:xfrm>
        </p:spPr>
        <p:txBody>
          <a:bodyPr/>
          <a:lstStyle/>
          <a:p>
            <a:fld id="{57D7F152-42F7-4C0B-ACE2-8696607C202E}" type="slidenum">
              <a:rPr lang="en-US" smtClean="0">
                <a:solidFill>
                  <a:schemeClr val="tx1"/>
                </a:solidFill>
              </a:rPr>
              <a:pPr/>
              <a:t>24</a:t>
            </a:fld>
            <a:endParaRPr lang="en-US" dirty="0">
              <a:solidFill>
                <a:schemeClr val="tx1"/>
              </a:solidFill>
            </a:endParaRPr>
          </a:p>
        </p:txBody>
      </p:sp>
      <p:sp>
        <p:nvSpPr>
          <p:cNvPr id="2" name="Rectangle 1">
            <a:extLst>
              <a:ext uri="{FF2B5EF4-FFF2-40B4-BE49-F238E27FC236}">
                <a16:creationId xmlns:a16="http://schemas.microsoft.com/office/drawing/2014/main" id="{82E5765B-88E1-EF44-9E64-372AB7CD036F}"/>
              </a:ext>
            </a:extLst>
          </p:cNvPr>
          <p:cNvSpPr/>
          <p:nvPr/>
        </p:nvSpPr>
        <p:spPr>
          <a:xfrm>
            <a:off x="135209" y="4073631"/>
            <a:ext cx="8615294" cy="2343768"/>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defRPr/>
            </a:pPr>
            <a:r>
              <a:rPr lang="en-US" sz="800" b="1" dirty="0">
                <a:solidFill>
                  <a:srgbClr val="000000"/>
                </a:solidFill>
                <a:latin typeface="Arial" panose="020B0604020202020204" pitchFamily="34" charset="0"/>
                <a:cs typeface="Arial" panose="020B0604020202020204" pitchFamily="34" charset="0"/>
              </a:rPr>
              <a:t>The T/O CMOS is captured during METL Review but is a coordinated action between unit/org and PP&amp;O / POR.</a:t>
            </a:r>
          </a:p>
          <a:p>
            <a:pPr lvl="0">
              <a:defRPr/>
            </a:pPr>
            <a:endParaRPr lang="en-US" sz="800" b="1" dirty="0">
              <a:solidFill>
                <a:srgbClr val="000000"/>
              </a:solidFill>
              <a:latin typeface="Arial" panose="020B0604020202020204" pitchFamily="34" charset="0"/>
              <a:cs typeface="Arial" panose="020B0604020202020204" pitchFamily="34" charset="0"/>
            </a:endParaRPr>
          </a:p>
          <a:p>
            <a:pPr lvl="0">
              <a:defRPr/>
            </a:pPr>
            <a:r>
              <a:rPr lang="en-US" sz="800" b="1" dirty="0">
                <a:solidFill>
                  <a:srgbClr val="000000"/>
                </a:solidFill>
                <a:latin typeface="Arial" panose="020B0604020202020204" pitchFamily="34" charset="0"/>
                <a:cs typeface="Arial" panose="020B0604020202020204" pitchFamily="34" charset="0"/>
              </a:rPr>
              <a:t>T/O provides indicator of critical staffing shortfalls otherwise hidden in aggregate staffing %</a:t>
            </a:r>
          </a:p>
          <a:p>
            <a:pPr lvl="0">
              <a:defRPr/>
            </a:pPr>
            <a:r>
              <a:rPr lang="en-US" sz="800" b="1" dirty="0">
                <a:solidFill>
                  <a:srgbClr val="000000"/>
                </a:solidFill>
                <a:latin typeface="Arial" panose="020B0604020202020204" pitchFamily="34" charset="0"/>
                <a:cs typeface="Arial" panose="020B0604020202020204" pitchFamily="34" charset="0"/>
              </a:rPr>
              <a:t>The total for the selected MOS should not exceed 75% of the T/O - Any particular MOS should not exceed 40% of T/O</a:t>
            </a:r>
          </a:p>
          <a:p>
            <a:pPr lvl="0">
              <a:defRPr/>
            </a:pPr>
            <a:endParaRPr lang="en-US" sz="800" b="1" dirty="0">
              <a:solidFill>
                <a:srgbClr val="000000"/>
              </a:solidFill>
              <a:latin typeface="Arial" panose="020B0604020202020204" pitchFamily="34" charset="0"/>
              <a:cs typeface="Arial" panose="020B0604020202020204" pitchFamily="34" charset="0"/>
            </a:endParaRPr>
          </a:p>
          <a:p>
            <a:pPr lvl="0">
              <a:defRPr/>
            </a:pPr>
            <a:r>
              <a:rPr lang="en-US" sz="800" b="1" u="sng" dirty="0">
                <a:solidFill>
                  <a:srgbClr val="000000"/>
                </a:solidFill>
                <a:latin typeface="Arial" panose="020B0604020202020204" pitchFamily="34" charset="0"/>
                <a:cs typeface="Arial" panose="020B0604020202020204" pitchFamily="34" charset="0"/>
              </a:rPr>
              <a:t>Best Practices</a:t>
            </a:r>
            <a:r>
              <a:rPr lang="en-US" sz="800" b="1" dirty="0">
                <a:solidFill>
                  <a:srgbClr val="000000"/>
                </a:solidFill>
                <a:latin typeface="Arial" panose="020B0604020202020204" pitchFamily="34" charset="0"/>
                <a:cs typeface="Arial" panose="020B0604020202020204" pitchFamily="34" charset="0"/>
              </a:rPr>
              <a:t>:</a:t>
            </a:r>
          </a:p>
          <a:p>
            <a:pPr marL="171450" lvl="0">
              <a:buFont typeface="Wingdings" panose="05000000000000000000" pitchFamily="2" charset="2"/>
              <a:buChar char="§"/>
              <a:defRPr/>
            </a:pPr>
            <a:r>
              <a:rPr lang="en-US" sz="800" b="1" dirty="0">
                <a:solidFill>
                  <a:srgbClr val="000000"/>
                </a:solidFill>
                <a:latin typeface="Arial" panose="020B0604020202020204" pitchFamily="34" charset="0"/>
                <a:cs typeface="Arial" panose="020B0604020202020204" pitchFamily="34" charset="0"/>
              </a:rPr>
              <a:t>Do not select a set of critical MOS that in total would represent over 50% of the unit.</a:t>
            </a:r>
          </a:p>
          <a:p>
            <a:pPr marL="171450" lvl="0">
              <a:buFont typeface="Wingdings" panose="05000000000000000000" pitchFamily="2" charset="2"/>
              <a:buChar char="§"/>
              <a:defRPr/>
            </a:pPr>
            <a:endParaRPr lang="en-US" sz="800" b="1" dirty="0">
              <a:solidFill>
                <a:srgbClr val="000000"/>
              </a:solidFill>
              <a:latin typeface="Arial" panose="020B0604020202020204" pitchFamily="34" charset="0"/>
              <a:cs typeface="Arial" panose="020B0604020202020204" pitchFamily="34" charset="0"/>
            </a:endParaRPr>
          </a:p>
          <a:p>
            <a:pPr marL="171450" lvl="0">
              <a:buFont typeface="Wingdings" panose="05000000000000000000" pitchFamily="2" charset="2"/>
              <a:buChar char="§"/>
              <a:defRPr/>
            </a:pPr>
            <a:r>
              <a:rPr lang="en-US" sz="800" b="1" dirty="0">
                <a:solidFill>
                  <a:srgbClr val="000000"/>
                </a:solidFill>
                <a:latin typeface="Arial" panose="020B0604020202020204" pitchFamily="34" charset="0"/>
                <a:cs typeface="Arial" panose="020B0604020202020204" pitchFamily="34" charset="0"/>
              </a:rPr>
              <a:t>Do not select any critical MOS that represents a high volume in comparison to the other selected MOS.</a:t>
            </a:r>
          </a:p>
          <a:p>
            <a:pPr marL="171450" lvl="0">
              <a:buFont typeface="Wingdings" panose="05000000000000000000" pitchFamily="2" charset="2"/>
              <a:buChar char="§"/>
              <a:defRPr/>
            </a:pPr>
            <a:endParaRPr lang="en-US" sz="800" b="1" dirty="0">
              <a:solidFill>
                <a:srgbClr val="000000"/>
              </a:solidFill>
              <a:latin typeface="Arial" panose="020B0604020202020204" pitchFamily="34" charset="0"/>
              <a:cs typeface="Arial" panose="020B0604020202020204" pitchFamily="34" charset="0"/>
            </a:endParaRPr>
          </a:p>
          <a:p>
            <a:pPr lvl="0">
              <a:defRPr/>
            </a:pPr>
            <a:r>
              <a:rPr lang="en-US" sz="800" b="1" u="sng" dirty="0">
                <a:solidFill>
                  <a:srgbClr val="000000"/>
                </a:solidFill>
                <a:latin typeface="Arial" panose="020B0604020202020204" pitchFamily="34" charset="0"/>
                <a:cs typeface="Arial" panose="020B0604020202020204" pitchFamily="34" charset="0"/>
              </a:rPr>
              <a:t>Exceptions</a:t>
            </a:r>
            <a:r>
              <a:rPr lang="en-US" sz="800" b="1" dirty="0">
                <a:solidFill>
                  <a:srgbClr val="000000"/>
                </a:solidFill>
                <a:latin typeface="Arial" panose="020B0604020202020204" pitchFamily="34" charset="0"/>
                <a:cs typeface="Arial" panose="020B0604020202020204" pitchFamily="34" charset="0"/>
              </a:rPr>
              <a:t>:</a:t>
            </a:r>
          </a:p>
          <a:p>
            <a:pPr marL="171450" lvl="0">
              <a:buFont typeface="Wingdings" panose="05000000000000000000" pitchFamily="2" charset="2"/>
              <a:buChar char="§"/>
              <a:defRPr/>
            </a:pPr>
            <a:r>
              <a:rPr lang="en-US" sz="800" b="1" dirty="0">
                <a:solidFill>
                  <a:srgbClr val="000000"/>
                </a:solidFill>
                <a:latin typeface="Arial" panose="020B0604020202020204" pitchFamily="34" charset="0"/>
                <a:cs typeface="Arial" panose="020B0604020202020204" pitchFamily="34" charset="0"/>
              </a:rPr>
              <a:t>Must select at least 3 MOS (Used in DRRS to calculate Critical MOS FIL).  Units with only 3 MOS must select all 3.</a:t>
            </a:r>
          </a:p>
          <a:p>
            <a:pPr marL="171450" lvl="0">
              <a:buFont typeface="Wingdings" panose="05000000000000000000" pitchFamily="2" charset="2"/>
              <a:buChar char="§"/>
              <a:defRPr/>
            </a:pPr>
            <a:endParaRPr lang="en-US" sz="800" b="1" dirty="0">
              <a:solidFill>
                <a:srgbClr val="000000"/>
              </a:solidFill>
              <a:latin typeface="Arial" panose="020B0604020202020204" pitchFamily="34" charset="0"/>
              <a:cs typeface="Arial" panose="020B0604020202020204" pitchFamily="34" charset="0"/>
            </a:endParaRPr>
          </a:p>
          <a:p>
            <a:pPr marL="171450" lvl="0">
              <a:buFont typeface="Wingdings" panose="05000000000000000000" pitchFamily="2" charset="2"/>
              <a:buChar char="§"/>
              <a:defRPr/>
            </a:pPr>
            <a:r>
              <a:rPr lang="en-US" sz="800" b="1" dirty="0">
                <a:solidFill>
                  <a:srgbClr val="000000"/>
                </a:solidFill>
                <a:latin typeface="Arial" panose="020B0604020202020204" pitchFamily="34" charset="0"/>
                <a:cs typeface="Arial" panose="020B0604020202020204" pitchFamily="34" charset="0"/>
              </a:rPr>
              <a:t>Units with higher density MOS, historically low level of fill, a new MOS, a problem MOS, etc., and other MOS that don't matter or are not expected to be an issue may be worth selecting in order to focus on the main issue.</a:t>
            </a:r>
          </a:p>
          <a:p>
            <a:pPr lvl="0">
              <a:buFont typeface="Wingdings" panose="05000000000000000000" pitchFamily="2" charset="2"/>
              <a:buChar char="§"/>
              <a:defRPr/>
            </a:pPr>
            <a:endParaRPr lang="en-US" sz="800" b="1" dirty="0">
              <a:solidFill>
                <a:srgbClr val="000000"/>
              </a:solidFill>
              <a:latin typeface="Arial" panose="020B0604020202020204" pitchFamily="34" charset="0"/>
              <a:cs typeface="Arial" panose="020B0604020202020204" pitchFamily="34" charset="0"/>
            </a:endParaRPr>
          </a:p>
          <a:p>
            <a:pPr lvl="0">
              <a:defRPr/>
            </a:pPr>
            <a:r>
              <a:rPr lang="en-US" sz="800" b="1" dirty="0">
                <a:solidFill>
                  <a:srgbClr val="000000"/>
                </a:solidFill>
                <a:latin typeface="Arial" panose="020B0604020202020204" pitchFamily="34" charset="0"/>
                <a:cs typeface="Arial" panose="020B0604020202020204" pitchFamily="34" charset="0"/>
              </a:rPr>
              <a:t>BLUF:  Wherever possible, use the Critical MOS list to highlight low density MOS that would be lost in the aggregate calculation but generate disproportionate effects if not filled.</a:t>
            </a:r>
          </a:p>
        </p:txBody>
      </p:sp>
      <p:graphicFrame>
        <p:nvGraphicFramePr>
          <p:cNvPr id="10" name="Table 9">
            <a:extLst>
              <a:ext uri="{FF2B5EF4-FFF2-40B4-BE49-F238E27FC236}">
                <a16:creationId xmlns:a16="http://schemas.microsoft.com/office/drawing/2014/main" id="{9B9CA341-D1A0-728A-8279-D306C2E7FBE4}"/>
              </a:ext>
            </a:extLst>
          </p:cNvPr>
          <p:cNvGraphicFramePr>
            <a:graphicFrameLocks noGrp="1"/>
          </p:cNvGraphicFramePr>
          <p:nvPr>
            <p:extLst>
              <p:ext uri="{D42A27DB-BD31-4B8C-83A1-F6EECF244321}">
                <p14:modId xmlns:p14="http://schemas.microsoft.com/office/powerpoint/2010/main" val="3441605719"/>
              </p:ext>
            </p:extLst>
          </p:nvPr>
        </p:nvGraphicFramePr>
        <p:xfrm>
          <a:off x="135209" y="1221751"/>
          <a:ext cx="3247054" cy="2763499"/>
        </p:xfrm>
        <a:graphic>
          <a:graphicData uri="http://schemas.openxmlformats.org/drawingml/2006/table">
            <a:tbl>
              <a:tblPr/>
              <a:tblGrid>
                <a:gridCol w="3247054">
                  <a:extLst>
                    <a:ext uri="{9D8B030D-6E8A-4147-A177-3AD203B41FA5}">
                      <a16:colId xmlns:a16="http://schemas.microsoft.com/office/drawing/2014/main" val="20000"/>
                    </a:ext>
                  </a:extLst>
                </a:gridCol>
              </a:tblGrid>
              <a:tr h="406566">
                <a:tc>
                  <a:txBody>
                    <a:bodyPr/>
                    <a:lstStyle/>
                    <a:p>
                      <a:pPr algn="ctr" fontAlgn="b"/>
                      <a:r>
                        <a:rPr lang="en-US" sz="1000" b="1" i="0" u="none" strike="noStrike" dirty="0">
                          <a:solidFill>
                            <a:schemeClr val="tx1"/>
                          </a:solidFill>
                          <a:effectLst/>
                          <a:latin typeface="+mn-lt"/>
                        </a:rPr>
                        <a:t>Current Critical MOS Listing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592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a:solidFill>
                            <a:schemeClr val="tx1"/>
                          </a:solidFill>
                          <a:effectLst/>
                          <a:latin typeface="+mn-lt"/>
                        </a:rPr>
                        <a:t>0202 Marine Air/Ground Task Force (MAGTF) Intelligence Officer</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76901231"/>
                  </a:ext>
                </a:extLst>
              </a:tr>
              <a:tr h="159231">
                <a:tc>
                  <a:txBody>
                    <a:bodyPr/>
                    <a:lstStyle/>
                    <a:p>
                      <a:pPr algn="l" fontAlgn="b"/>
                      <a:r>
                        <a:rPr lang="en-US" sz="1000" b="0" i="0" u="none" strike="noStrike">
                          <a:solidFill>
                            <a:schemeClr val="tx1"/>
                          </a:solidFill>
                          <a:effectLst/>
                          <a:latin typeface="+mn-lt"/>
                        </a:rPr>
                        <a:t>0204  Counterintelligence/Human Source Intelligence Officer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59231">
                <a:tc>
                  <a:txBody>
                    <a:bodyPr/>
                    <a:lstStyle/>
                    <a:p>
                      <a:pPr algn="l" fontAlgn="b"/>
                      <a:r>
                        <a:rPr lang="en-US" sz="1000" b="0" i="0" u="none" strike="noStrike" dirty="0">
                          <a:solidFill>
                            <a:schemeClr val="tx1"/>
                          </a:solidFill>
                          <a:effectLst/>
                          <a:latin typeface="+mn-lt"/>
                        </a:rPr>
                        <a:t>0205  Intelligence Operations and Fusion Warrant Officer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02633">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b="0" i="0" u="none" strike="sngStrike">
                          <a:solidFill>
                            <a:srgbClr val="FF0000"/>
                          </a:solidFill>
                          <a:effectLst/>
                          <a:latin typeface="+mn-lt"/>
                        </a:rPr>
                        <a:t>0210  Counterintelligence/Human Source Intelligence (CI/HUMINT)  Operations Officer </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85381842"/>
                  </a:ext>
                </a:extLst>
              </a:tr>
              <a:tr h="268153">
                <a:tc>
                  <a:txBody>
                    <a:bodyPr/>
                    <a:lstStyle/>
                    <a:p>
                      <a:r>
                        <a:rPr lang="en-US" sz="1000" strike="noStrike" dirty="0">
                          <a:solidFill>
                            <a:schemeClr val="tx1"/>
                          </a:solidFill>
                          <a:latin typeface="+mn-lt"/>
                        </a:rPr>
                        <a:t>0211  Counterintelligence/Human Intelligence (CI/HUMINT) Specialist</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03640679"/>
                  </a:ext>
                </a:extLst>
              </a:tr>
              <a:tr h="159231">
                <a:tc>
                  <a:txBody>
                    <a:bodyPr/>
                    <a:lstStyle/>
                    <a:p>
                      <a:r>
                        <a:rPr lang="en-US" sz="1000" strike="noStrike" dirty="0">
                          <a:solidFill>
                            <a:schemeClr val="tx1"/>
                          </a:solidFill>
                          <a:latin typeface="+mn-lt"/>
                        </a:rPr>
                        <a:t>0231  Intelligence Specialist</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49129153"/>
                  </a:ext>
                </a:extLst>
              </a:tr>
              <a:tr h="159231">
                <a:tc>
                  <a:txBody>
                    <a:bodyPr/>
                    <a:lstStyle/>
                    <a:p>
                      <a:r>
                        <a:rPr lang="en-US" sz="1000" strike="noStrike">
                          <a:solidFill>
                            <a:schemeClr val="tx1"/>
                          </a:solidFill>
                          <a:latin typeface="+mn-lt"/>
                        </a:rPr>
                        <a:t>0241  Imagery Analysis Specialist </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65494582"/>
                  </a:ext>
                </a:extLst>
              </a:tr>
              <a:tr h="159231">
                <a:tc>
                  <a:txBody>
                    <a:bodyPr/>
                    <a:lstStyle/>
                    <a:p>
                      <a:r>
                        <a:rPr lang="en-US" sz="1000" strike="noStrike" dirty="0">
                          <a:solidFill>
                            <a:schemeClr val="tx1"/>
                          </a:solidFill>
                          <a:latin typeface="+mn-lt"/>
                        </a:rPr>
                        <a:t>0261  Geospatial Intelligence Specialist</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46573130"/>
                  </a:ext>
                </a:extLst>
              </a:tr>
              <a:tr h="159231">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b="0" i="0" u="none" strike="noStrike">
                          <a:solidFill>
                            <a:schemeClr val="tx1"/>
                          </a:solidFill>
                          <a:effectLst/>
                          <a:latin typeface="+mn-lt"/>
                        </a:rPr>
                        <a:t>0311  Rifleman</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60006961"/>
                  </a:ext>
                </a:extLst>
              </a:tr>
              <a:tr h="302633">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strike="noStrike" dirty="0">
                          <a:solidFill>
                            <a:schemeClr val="tx1"/>
                          </a:solidFill>
                          <a:latin typeface="+mn-lt"/>
                        </a:rPr>
                        <a:t>2651  </a:t>
                      </a:r>
                      <a:r>
                        <a:rPr lang="fr-FR" sz="1000" strike="noStrike" dirty="0">
                          <a:solidFill>
                            <a:schemeClr val="tx1"/>
                          </a:solidFill>
                          <a:latin typeface="+mn-lt"/>
                        </a:rPr>
                        <a:t>Intelligence Surveillance Reconnaissance (ISR) </a:t>
                      </a:r>
                      <a:r>
                        <a:rPr lang="en-US" sz="1000" strike="noStrike" noProof="0" dirty="0">
                          <a:solidFill>
                            <a:schemeClr val="tx1"/>
                          </a:solidFill>
                          <a:latin typeface="+mn-lt"/>
                        </a:rPr>
                        <a:t>Systems</a:t>
                      </a:r>
                      <a:r>
                        <a:rPr lang="fr-FR" sz="1000" strike="noStrike" dirty="0">
                          <a:solidFill>
                            <a:schemeClr val="tx1"/>
                          </a:solidFill>
                          <a:latin typeface="+mn-lt"/>
                        </a:rPr>
                        <a:t> </a:t>
                      </a:r>
                      <a:r>
                        <a:rPr lang="en-US" sz="1000" strike="noStrike" noProof="0" dirty="0">
                          <a:solidFill>
                            <a:schemeClr val="tx1"/>
                          </a:solidFill>
                          <a:latin typeface="+mn-lt"/>
                        </a:rPr>
                        <a:t>Engineer</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998623"/>
                  </a:ext>
                </a:extLst>
              </a:tr>
              <a:tr h="159231">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b="0" i="0" u="none" strike="noStrike" dirty="0">
                          <a:solidFill>
                            <a:schemeClr val="tx1"/>
                          </a:solidFill>
                          <a:effectLst/>
                          <a:latin typeface="+mn-lt"/>
                        </a:rPr>
                        <a:t>6842  METOC Analyst Forecaster </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7594939"/>
                  </a:ext>
                </a:extLst>
              </a:tr>
            </a:tbl>
          </a:graphicData>
        </a:graphic>
      </p:graphicFrame>
      <p:graphicFrame>
        <p:nvGraphicFramePr>
          <p:cNvPr id="11" name="Table 10">
            <a:extLst>
              <a:ext uri="{FF2B5EF4-FFF2-40B4-BE49-F238E27FC236}">
                <a16:creationId xmlns:a16="http://schemas.microsoft.com/office/drawing/2014/main" id="{43CC4F08-3196-ED2E-1DC2-51F357FC7A24}"/>
              </a:ext>
            </a:extLst>
          </p:cNvPr>
          <p:cNvGraphicFramePr>
            <a:graphicFrameLocks noGrp="1"/>
          </p:cNvGraphicFramePr>
          <p:nvPr>
            <p:extLst>
              <p:ext uri="{D42A27DB-BD31-4B8C-83A1-F6EECF244321}">
                <p14:modId xmlns:p14="http://schemas.microsoft.com/office/powerpoint/2010/main" val="904110935"/>
              </p:ext>
            </p:extLst>
          </p:nvPr>
        </p:nvGraphicFramePr>
        <p:xfrm>
          <a:off x="3513965" y="1221751"/>
          <a:ext cx="2681562" cy="971621"/>
        </p:xfrm>
        <a:graphic>
          <a:graphicData uri="http://schemas.openxmlformats.org/drawingml/2006/table">
            <a:tbl>
              <a:tblPr/>
              <a:tblGrid>
                <a:gridCol w="1340781">
                  <a:extLst>
                    <a:ext uri="{9D8B030D-6E8A-4147-A177-3AD203B41FA5}">
                      <a16:colId xmlns:a16="http://schemas.microsoft.com/office/drawing/2014/main" val="20000"/>
                    </a:ext>
                  </a:extLst>
                </a:gridCol>
                <a:gridCol w="1340781">
                  <a:extLst>
                    <a:ext uri="{9D8B030D-6E8A-4147-A177-3AD203B41FA5}">
                      <a16:colId xmlns:a16="http://schemas.microsoft.com/office/drawing/2014/main" val="3581985547"/>
                    </a:ext>
                  </a:extLst>
                </a:gridCol>
              </a:tblGrid>
              <a:tr h="508781">
                <a:tc>
                  <a:txBody>
                    <a:bodyPr/>
                    <a:lstStyle/>
                    <a:p>
                      <a:pPr algn="ctr" fontAlgn="b"/>
                      <a:r>
                        <a:rPr lang="en-US" sz="1000" b="0" i="0" u="none" strike="noStrike" dirty="0">
                          <a:solidFill>
                            <a:schemeClr val="tx1"/>
                          </a:solidFill>
                          <a:effectLst/>
                          <a:latin typeface="+mn-lt"/>
                        </a:rPr>
                        <a:t>Recommended Additions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000" b="0" i="0" u="none" strike="noStrike" dirty="0">
                          <a:solidFill>
                            <a:schemeClr val="tx1"/>
                          </a:solidFill>
                          <a:effectLst/>
                          <a:latin typeface="+mn-lt"/>
                        </a:rPr>
                        <a:t>Rationale</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56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a:solidFill>
                            <a:srgbClr val="00B050"/>
                          </a:solidFill>
                          <a:effectLst/>
                          <a:latin typeface="+mn-lt"/>
                        </a:rPr>
                        <a:t>5821 CID Agent</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dirty="0">
                          <a:solidFill>
                            <a:srgbClr val="00B050"/>
                          </a:solidFill>
                          <a:effectLst/>
                          <a:latin typeface="+mn-lt"/>
                        </a:rPr>
                        <a:t>MCT 5.18 IA2</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97127386"/>
                  </a:ext>
                </a:extLst>
              </a:tr>
              <a:tr h="206800">
                <a:tc>
                  <a:txBody>
                    <a:bodyPr/>
                    <a:lstStyle/>
                    <a:p>
                      <a:r>
                        <a:rPr lang="en-US" sz="1000">
                          <a:solidFill>
                            <a:srgbClr val="00B050"/>
                          </a:solidFill>
                          <a:latin typeface="+mn-lt"/>
                        </a:rPr>
                        <a:t>2336 EOD Tech</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r>
                        <a:rPr lang="en-US" sz="1000" dirty="0">
                          <a:solidFill>
                            <a:srgbClr val="00B050"/>
                          </a:solidFill>
                          <a:latin typeface="+mn-lt"/>
                        </a:rPr>
                        <a:t>MCT 5.18 IA2</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graphicFrame>
        <p:nvGraphicFramePr>
          <p:cNvPr id="13" name="Table 12">
            <a:extLst>
              <a:ext uri="{FF2B5EF4-FFF2-40B4-BE49-F238E27FC236}">
                <a16:creationId xmlns:a16="http://schemas.microsoft.com/office/drawing/2014/main" id="{55F786DB-8D7E-ED98-D6AD-FB50A6AE229B}"/>
              </a:ext>
            </a:extLst>
          </p:cNvPr>
          <p:cNvGraphicFramePr>
            <a:graphicFrameLocks noGrp="1"/>
          </p:cNvGraphicFramePr>
          <p:nvPr>
            <p:extLst>
              <p:ext uri="{D42A27DB-BD31-4B8C-83A1-F6EECF244321}">
                <p14:modId xmlns:p14="http://schemas.microsoft.com/office/powerpoint/2010/main" val="1696202876"/>
              </p:ext>
            </p:extLst>
          </p:nvPr>
        </p:nvGraphicFramePr>
        <p:xfrm>
          <a:off x="6327229" y="1226132"/>
          <a:ext cx="2681562" cy="1277140"/>
        </p:xfrm>
        <a:graphic>
          <a:graphicData uri="http://schemas.openxmlformats.org/drawingml/2006/table">
            <a:tbl>
              <a:tblPr/>
              <a:tblGrid>
                <a:gridCol w="1340781">
                  <a:extLst>
                    <a:ext uri="{9D8B030D-6E8A-4147-A177-3AD203B41FA5}">
                      <a16:colId xmlns:a16="http://schemas.microsoft.com/office/drawing/2014/main" val="20000"/>
                    </a:ext>
                  </a:extLst>
                </a:gridCol>
                <a:gridCol w="1340781">
                  <a:extLst>
                    <a:ext uri="{9D8B030D-6E8A-4147-A177-3AD203B41FA5}">
                      <a16:colId xmlns:a16="http://schemas.microsoft.com/office/drawing/2014/main" val="1749688130"/>
                    </a:ext>
                  </a:extLst>
                </a:gridCol>
              </a:tblGrid>
              <a:tr h="356961">
                <a:tc>
                  <a:txBody>
                    <a:bodyPr/>
                    <a:lstStyle/>
                    <a:p>
                      <a:pPr algn="ctr" fontAlgn="b"/>
                      <a:r>
                        <a:rPr lang="en-US" sz="1000" b="0" i="0" u="none" strike="noStrike" dirty="0">
                          <a:solidFill>
                            <a:schemeClr val="tx1"/>
                          </a:solidFill>
                          <a:effectLst/>
                          <a:latin typeface="+mn-lt"/>
                        </a:rPr>
                        <a:t>Recommended Deletions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000" b="0" i="0" u="none" strike="noStrike">
                          <a:solidFill>
                            <a:schemeClr val="tx1"/>
                          </a:solidFill>
                          <a:effectLst/>
                          <a:latin typeface="+mn-lt"/>
                        </a:rPr>
                        <a:t>Rationale</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79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sngStrike" dirty="0">
                          <a:solidFill>
                            <a:srgbClr val="FF0000"/>
                          </a:solidFill>
                          <a:effectLst/>
                          <a:latin typeface="+mn-lt"/>
                        </a:rPr>
                        <a:t>0210  Counterintelligence/Human Source Intelligence (CI/HUMINT)  Operations Officer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dirty="0">
                        <a:solidFill>
                          <a:srgbClr val="FF0000"/>
                        </a:solidFill>
                        <a:effectLst/>
                        <a:latin typeface="+mn-lt"/>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dirty="0">
                          <a:solidFill>
                            <a:srgbClr val="FF0000"/>
                          </a:solidFill>
                          <a:effectLst/>
                          <a:latin typeface="+mn-lt"/>
                        </a:rPr>
                        <a:t> Community is transitioning from an 0210 to an 0204.</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97127386"/>
                  </a:ext>
                </a:extLst>
              </a:tr>
            </a:tbl>
          </a:graphicData>
        </a:graphic>
      </p:graphicFrame>
    </p:spTree>
    <p:extLst>
      <p:ext uri="{BB962C8B-B14F-4D97-AF65-F5344CB8AC3E}">
        <p14:creationId xmlns:p14="http://schemas.microsoft.com/office/powerpoint/2010/main" val="2463709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332D1-AD30-189D-8E7F-237E6F107C8D}"/>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4D6C0528-B0D3-A1FA-CC61-F7E97B82DBDC}"/>
              </a:ext>
            </a:extLst>
          </p:cNvPr>
          <p:cNvSpPr txBox="1">
            <a:spLocks/>
          </p:cNvSpPr>
          <p:nvPr/>
        </p:nvSpPr>
        <p:spPr>
          <a:xfrm>
            <a:off x="602901" y="175757"/>
            <a:ext cx="8058778" cy="685800"/>
          </a:xfrm>
          <a:prstGeom prst="rect">
            <a:avLst/>
          </a:prstGeom>
        </p:spPr>
        <p:txBody>
          <a:bodyPr lIns="68580" tIns="34290" rIns="68580" bIns="34290" anchor="ctr"/>
          <a:lstStyle>
            <a:lvl1pPr algn="ctr" rtl="0" eaLnBrk="0" fontAlgn="base" hangingPunct="0">
              <a:spcBef>
                <a:spcPct val="0"/>
              </a:spcBef>
              <a:spcAft>
                <a:spcPct val="0"/>
              </a:spcAft>
              <a:defRPr sz="2800" b="1">
                <a:solidFill>
                  <a:srgbClr val="0A0053"/>
                </a:solidFill>
                <a:latin typeface="+mj-lt"/>
                <a:ea typeface="+mj-ea"/>
                <a:cs typeface="+mj-cs"/>
              </a:defRPr>
            </a:lvl1pPr>
            <a:lvl2pPr algn="ctr" rtl="0" eaLnBrk="0" fontAlgn="base" hangingPunct="0">
              <a:spcBef>
                <a:spcPct val="0"/>
              </a:spcBef>
              <a:spcAft>
                <a:spcPct val="0"/>
              </a:spcAft>
              <a:defRPr sz="2800" b="1">
                <a:solidFill>
                  <a:srgbClr val="0A0053"/>
                </a:solidFill>
                <a:latin typeface="Arial" charset="0"/>
              </a:defRPr>
            </a:lvl2pPr>
            <a:lvl3pPr algn="ctr" rtl="0" eaLnBrk="0" fontAlgn="base" hangingPunct="0">
              <a:spcBef>
                <a:spcPct val="0"/>
              </a:spcBef>
              <a:spcAft>
                <a:spcPct val="0"/>
              </a:spcAft>
              <a:defRPr sz="2800" b="1">
                <a:solidFill>
                  <a:srgbClr val="0A0053"/>
                </a:solidFill>
                <a:latin typeface="Arial" charset="0"/>
              </a:defRPr>
            </a:lvl3pPr>
            <a:lvl4pPr algn="ctr" rtl="0" eaLnBrk="0" fontAlgn="base" hangingPunct="0">
              <a:spcBef>
                <a:spcPct val="0"/>
              </a:spcBef>
              <a:spcAft>
                <a:spcPct val="0"/>
              </a:spcAft>
              <a:defRPr sz="2800" b="1">
                <a:solidFill>
                  <a:srgbClr val="0A0053"/>
                </a:solidFill>
                <a:latin typeface="Arial" charset="0"/>
              </a:defRPr>
            </a:lvl4pPr>
            <a:lvl5pPr algn="ctr" rtl="0" eaLnBrk="0" fontAlgn="base" hangingPunct="0">
              <a:spcBef>
                <a:spcPct val="0"/>
              </a:spcBef>
              <a:spcAft>
                <a:spcPct val="0"/>
              </a:spcAft>
              <a:defRPr sz="2800" b="1">
                <a:solidFill>
                  <a:srgbClr val="0A0053"/>
                </a:solidFill>
                <a:latin typeface="Arial" charset="0"/>
              </a:defRPr>
            </a:lvl5pPr>
            <a:lvl6pPr marL="457200" algn="ctr" rtl="0" fontAlgn="base">
              <a:spcBef>
                <a:spcPct val="0"/>
              </a:spcBef>
              <a:spcAft>
                <a:spcPct val="0"/>
              </a:spcAft>
              <a:defRPr sz="2800" b="1">
                <a:solidFill>
                  <a:srgbClr val="0A0053"/>
                </a:solidFill>
                <a:latin typeface="Arial" charset="0"/>
              </a:defRPr>
            </a:lvl6pPr>
            <a:lvl7pPr marL="914400" algn="ctr" rtl="0" fontAlgn="base">
              <a:spcBef>
                <a:spcPct val="0"/>
              </a:spcBef>
              <a:spcAft>
                <a:spcPct val="0"/>
              </a:spcAft>
              <a:defRPr sz="2800" b="1">
                <a:solidFill>
                  <a:srgbClr val="0A0053"/>
                </a:solidFill>
                <a:latin typeface="Arial" charset="0"/>
              </a:defRPr>
            </a:lvl7pPr>
            <a:lvl8pPr marL="1371600" algn="ctr" rtl="0" fontAlgn="base">
              <a:spcBef>
                <a:spcPct val="0"/>
              </a:spcBef>
              <a:spcAft>
                <a:spcPct val="0"/>
              </a:spcAft>
              <a:defRPr sz="2800" b="1">
                <a:solidFill>
                  <a:srgbClr val="0A0053"/>
                </a:solidFill>
                <a:latin typeface="Arial" charset="0"/>
              </a:defRPr>
            </a:lvl8pPr>
            <a:lvl9pPr marL="1828800" algn="ctr" rtl="0" fontAlgn="base">
              <a:spcBef>
                <a:spcPct val="0"/>
              </a:spcBef>
              <a:spcAft>
                <a:spcPct val="0"/>
              </a:spcAft>
              <a:defRPr sz="2800" b="1">
                <a:solidFill>
                  <a:srgbClr val="0A0053"/>
                </a:solidFill>
                <a:latin typeface="Arial" charset="0"/>
              </a:defRPr>
            </a:lvl9pPr>
          </a:lstStyle>
          <a:p>
            <a:r>
              <a:rPr lang="en-US" sz="2400" kern="0" dirty="0">
                <a:solidFill>
                  <a:schemeClr val="tx1"/>
                </a:solidFill>
                <a:latin typeface="Arial" panose="020B0604020202020204" pitchFamily="34" charset="0"/>
                <a:cs typeface="Arial" panose="020B0604020202020204" pitchFamily="34" charset="0"/>
              </a:rPr>
              <a:t>T/E and Mission Essential Equipment (MEE)</a:t>
            </a:r>
          </a:p>
          <a:p>
            <a:r>
              <a:rPr lang="en-US" sz="2400" kern="0" dirty="0">
                <a:solidFill>
                  <a:schemeClr val="tx1"/>
                </a:solidFill>
                <a:latin typeface="Arial" panose="020B0604020202020204" pitchFamily="34" charset="0"/>
                <a:cs typeface="Arial" panose="020B0604020202020204" pitchFamily="34" charset="0"/>
              </a:rPr>
              <a:t>EXAMPLE:  Intelligence Battalion</a:t>
            </a:r>
          </a:p>
        </p:txBody>
      </p:sp>
      <p:sp>
        <p:nvSpPr>
          <p:cNvPr id="5" name="Slide Number Placeholder 4">
            <a:extLst>
              <a:ext uri="{FF2B5EF4-FFF2-40B4-BE49-F238E27FC236}">
                <a16:creationId xmlns:a16="http://schemas.microsoft.com/office/drawing/2014/main" id="{3DBFACB1-FDB7-9342-8378-3E09E408A89E}"/>
              </a:ext>
            </a:extLst>
          </p:cNvPr>
          <p:cNvSpPr>
            <a:spLocks noGrp="1"/>
          </p:cNvSpPr>
          <p:nvPr>
            <p:ph type="sldNum" sz="quarter" idx="12"/>
          </p:nvPr>
        </p:nvSpPr>
        <p:spPr>
          <a:xfrm>
            <a:off x="6678415" y="6484012"/>
            <a:ext cx="2133600" cy="365125"/>
          </a:xfrm>
        </p:spPr>
        <p:txBody>
          <a:bodyPr/>
          <a:lstStyle/>
          <a:p>
            <a:fld id="{57D7F152-42F7-4C0B-ACE2-8696607C202E}" type="slidenum">
              <a:rPr lang="en-US" smtClean="0">
                <a:solidFill>
                  <a:schemeClr val="tx1"/>
                </a:solidFill>
              </a:rPr>
              <a:pPr/>
              <a:t>25</a:t>
            </a:fld>
            <a:endParaRPr lang="en-US" dirty="0">
              <a:solidFill>
                <a:schemeClr val="tx1"/>
              </a:solidFill>
            </a:endParaRPr>
          </a:p>
        </p:txBody>
      </p:sp>
      <p:sp>
        <p:nvSpPr>
          <p:cNvPr id="9" name="TextBox 8">
            <a:extLst>
              <a:ext uri="{FF2B5EF4-FFF2-40B4-BE49-F238E27FC236}">
                <a16:creationId xmlns:a16="http://schemas.microsoft.com/office/drawing/2014/main" id="{1FC731FA-893B-4546-AAC9-A4A3D8977011}"/>
              </a:ext>
            </a:extLst>
          </p:cNvPr>
          <p:cNvSpPr txBox="1">
            <a:spLocks noChangeArrowheads="1"/>
          </p:cNvSpPr>
          <p:nvPr/>
        </p:nvSpPr>
        <p:spPr bwMode="auto">
          <a:xfrm>
            <a:off x="186347" y="4088414"/>
            <a:ext cx="8771306" cy="2325388"/>
          </a:xfrm>
          <a:prstGeom prst="rect">
            <a:avLst/>
          </a:prstGeom>
          <a:solidFill>
            <a:srgbClr val="FFFF00"/>
          </a:solidFill>
          <a:ln w="19050">
            <a:solidFill>
              <a:schemeClr val="tx1"/>
            </a:solidFill>
          </a:ln>
        </p:spPr>
        <p:txBody>
          <a:bodyP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ts val="0"/>
              </a:spcBef>
              <a:buNone/>
            </a:pPr>
            <a:r>
              <a:rPr lang="en-US" altLang="en-US" sz="800" b="1" dirty="0">
                <a:solidFill>
                  <a:srgbClr val="000000"/>
                </a:solidFill>
                <a:cs typeface="Arial" charset="0"/>
              </a:rPr>
              <a:t>DRRS receives requirement info from TFSMS along w/inventory and maintenance info from GCSS-MC to generate supply and materiel readiness assessments. Items designated as MEE are of such importance that they are subject to continuous monitoring.</a:t>
            </a:r>
          </a:p>
          <a:p>
            <a:pPr>
              <a:spcBef>
                <a:spcPts val="0"/>
              </a:spcBef>
              <a:buNone/>
            </a:pPr>
            <a:endParaRPr lang="en-US" altLang="en-US" sz="800" b="1" dirty="0">
              <a:solidFill>
                <a:srgbClr val="000000"/>
              </a:solidFill>
              <a:cs typeface="Arial" charset="0"/>
            </a:endParaRPr>
          </a:p>
          <a:p>
            <a:pPr>
              <a:spcBef>
                <a:spcPts val="0"/>
              </a:spcBef>
              <a:buNone/>
            </a:pPr>
            <a:r>
              <a:rPr lang="en-US" altLang="en-US" sz="800" b="1" dirty="0">
                <a:solidFill>
                  <a:srgbClr val="000000"/>
                </a:solidFill>
                <a:cs typeface="Arial" charset="0"/>
              </a:rPr>
              <a:t>T/E TAMCN:  Low density equipment, not common across the FMF, essential and indispensable to mission execution, and fielded to the unit.</a:t>
            </a:r>
          </a:p>
          <a:p>
            <a:pPr>
              <a:spcBef>
                <a:spcPts val="0"/>
              </a:spcBef>
              <a:buNone/>
            </a:pPr>
            <a:endParaRPr lang="en-US" altLang="en-US" sz="800" b="1" dirty="0">
              <a:solidFill>
                <a:srgbClr val="000000"/>
              </a:solidFill>
              <a:cs typeface="Arial" charset="0"/>
            </a:endParaRPr>
          </a:p>
          <a:p>
            <a:pPr>
              <a:spcBef>
                <a:spcPts val="0"/>
              </a:spcBef>
              <a:buNone/>
            </a:pPr>
            <a:r>
              <a:rPr lang="en-US" altLang="en-US" sz="800" b="1" u="sng" dirty="0">
                <a:solidFill>
                  <a:srgbClr val="000000"/>
                </a:solidFill>
                <a:cs typeface="Arial" charset="0"/>
              </a:rPr>
              <a:t>Best Practices</a:t>
            </a:r>
            <a:r>
              <a:rPr lang="en-US" altLang="en-US" sz="800" b="1" dirty="0">
                <a:solidFill>
                  <a:srgbClr val="000000"/>
                </a:solidFill>
                <a:cs typeface="Arial" charset="0"/>
              </a:rPr>
              <a:t>:</a:t>
            </a:r>
          </a:p>
          <a:p>
            <a:pPr>
              <a:spcBef>
                <a:spcPts val="0"/>
              </a:spcBef>
              <a:buNone/>
            </a:pPr>
            <a:r>
              <a:rPr lang="en-US" altLang="en-US" sz="800" b="1" dirty="0">
                <a:solidFill>
                  <a:srgbClr val="000000"/>
                </a:solidFill>
                <a:cs typeface="Arial" charset="0"/>
              </a:rPr>
              <a:t>MEE TAMCNs should be unique to each unit type:</a:t>
            </a:r>
          </a:p>
          <a:p>
            <a:pPr marL="171450" indent="-171450">
              <a:spcBef>
                <a:spcPts val="0"/>
              </a:spcBef>
              <a:buFont typeface="Wingdings" panose="05000000000000000000" pitchFamily="2" charset="2"/>
              <a:buChar char="§"/>
            </a:pPr>
            <a:r>
              <a:rPr lang="en-US" altLang="en-US" sz="800" b="1" dirty="0">
                <a:solidFill>
                  <a:srgbClr val="000000"/>
                </a:solidFill>
                <a:cs typeface="Arial" charset="0"/>
              </a:rPr>
              <a:t>Items that identify the unit (i.e., LAVs, Cannons, AAVs, Aircraft).</a:t>
            </a:r>
          </a:p>
          <a:p>
            <a:pPr marL="171450" indent="-171450">
              <a:spcBef>
                <a:spcPts val="0"/>
              </a:spcBef>
              <a:buFont typeface="Wingdings" panose="05000000000000000000" pitchFamily="2" charset="2"/>
              <a:buChar char="§"/>
            </a:pPr>
            <a:r>
              <a:rPr lang="en-US" altLang="en-US" sz="800" b="1" dirty="0">
                <a:solidFill>
                  <a:srgbClr val="000000"/>
                </a:solidFill>
                <a:cs typeface="Arial" charset="0"/>
              </a:rPr>
              <a:t>Items of major investment – low density – critical enablers to the unit's primary capability.</a:t>
            </a:r>
          </a:p>
          <a:p>
            <a:pPr marL="171450" indent="-171450">
              <a:spcBef>
                <a:spcPts val="0"/>
              </a:spcBef>
              <a:buFont typeface="Wingdings" panose="05000000000000000000" pitchFamily="2" charset="2"/>
              <a:buChar char="§"/>
            </a:pPr>
            <a:r>
              <a:rPr lang="en-US" altLang="en-US" sz="800" b="1" dirty="0">
                <a:solidFill>
                  <a:srgbClr val="000000"/>
                </a:solidFill>
                <a:cs typeface="Arial" charset="0"/>
              </a:rPr>
              <a:t>Items that are essential and indispensable for the execution of the Mission Essential Tasks (METs) of the unit in support of a Combatant Commander.</a:t>
            </a:r>
          </a:p>
          <a:p>
            <a:pPr marL="171450" indent="-171450">
              <a:spcBef>
                <a:spcPts val="0"/>
              </a:spcBef>
              <a:buFont typeface="Wingdings" panose="05000000000000000000" pitchFamily="2" charset="2"/>
              <a:buChar char="§"/>
            </a:pPr>
            <a:r>
              <a:rPr lang="en-US" altLang="en-US" sz="800" b="1" dirty="0">
                <a:solidFill>
                  <a:srgbClr val="000000"/>
                </a:solidFill>
                <a:cs typeface="Arial" charset="0"/>
              </a:rPr>
              <a:t>Items that have already been fielded across the affected unit type (normally to an 65% level).</a:t>
            </a:r>
          </a:p>
          <a:p>
            <a:pPr marL="342900" indent="-171450">
              <a:spcBef>
                <a:spcPts val="0"/>
              </a:spcBef>
              <a:buFont typeface="Wingdings" panose="05000000000000000000" pitchFamily="2" charset="2"/>
              <a:buChar char="§"/>
            </a:pPr>
            <a:endParaRPr lang="en-US" altLang="en-US" sz="800" b="1" dirty="0">
              <a:solidFill>
                <a:srgbClr val="000000"/>
              </a:solidFill>
              <a:cs typeface="Arial" charset="0"/>
            </a:endParaRPr>
          </a:p>
          <a:p>
            <a:pPr>
              <a:spcBef>
                <a:spcPts val="0"/>
              </a:spcBef>
              <a:buNone/>
            </a:pPr>
            <a:r>
              <a:rPr lang="en-US" altLang="en-US" sz="800" b="1" u="sng" dirty="0">
                <a:solidFill>
                  <a:srgbClr val="000000"/>
                </a:solidFill>
                <a:cs typeface="Arial" charset="0"/>
              </a:rPr>
              <a:t>Exceptions</a:t>
            </a:r>
            <a:r>
              <a:rPr lang="en-US" altLang="en-US" sz="800" b="1" dirty="0">
                <a:solidFill>
                  <a:srgbClr val="000000"/>
                </a:solidFill>
                <a:cs typeface="Arial" charset="0"/>
              </a:rPr>
              <a:t>:</a:t>
            </a:r>
          </a:p>
          <a:p>
            <a:pPr>
              <a:spcBef>
                <a:spcPts val="0"/>
              </a:spcBef>
              <a:buNone/>
            </a:pPr>
            <a:r>
              <a:rPr lang="en-US" altLang="en-US" sz="800" b="1" dirty="0">
                <a:solidFill>
                  <a:srgbClr val="000000"/>
                </a:solidFill>
                <a:cs typeface="Arial" charset="0"/>
              </a:rPr>
              <a:t>Non-TAMCN Equipment:  Often non-POR, is tracked in DRRS to support accurate capability assessment.  Information WRT Non-TAMCN equipment is coordinated between unit and PP&amp;O / POR for accurate readiness assessment.</a:t>
            </a:r>
          </a:p>
          <a:p>
            <a:pPr>
              <a:spcBef>
                <a:spcPts val="0"/>
              </a:spcBef>
              <a:buNone/>
            </a:pPr>
            <a:endParaRPr lang="en-US" altLang="en-US" sz="800" b="1" dirty="0">
              <a:solidFill>
                <a:srgbClr val="000000"/>
              </a:solidFill>
              <a:cs typeface="Arial" charset="0"/>
            </a:endParaRPr>
          </a:p>
          <a:p>
            <a:pPr>
              <a:spcBef>
                <a:spcPts val="0"/>
              </a:spcBef>
              <a:buNone/>
            </a:pPr>
            <a:r>
              <a:rPr lang="en-US" altLang="en-US" sz="800" b="1" dirty="0">
                <a:solidFill>
                  <a:srgbClr val="000000"/>
                </a:solidFill>
                <a:cs typeface="Arial" charset="0"/>
              </a:rPr>
              <a:t>BLUF:  New Equipment NOT fielded yet, issued, or on T/E within TFSMS should </a:t>
            </a:r>
            <a:r>
              <a:rPr lang="en-US" altLang="en-US" sz="800" b="1" u="sng" dirty="0">
                <a:solidFill>
                  <a:srgbClr val="000000"/>
                </a:solidFill>
                <a:cs typeface="Arial" charset="0"/>
              </a:rPr>
              <a:t>NOT</a:t>
            </a:r>
            <a:r>
              <a:rPr lang="en-US" altLang="en-US" sz="800" b="1" dirty="0">
                <a:solidFill>
                  <a:srgbClr val="000000"/>
                </a:solidFill>
                <a:cs typeface="Arial" charset="0"/>
              </a:rPr>
              <a:t> be included as MEE.</a:t>
            </a:r>
          </a:p>
        </p:txBody>
      </p:sp>
      <p:graphicFrame>
        <p:nvGraphicFramePr>
          <p:cNvPr id="10" name="Table 9">
            <a:extLst>
              <a:ext uri="{FF2B5EF4-FFF2-40B4-BE49-F238E27FC236}">
                <a16:creationId xmlns:a16="http://schemas.microsoft.com/office/drawing/2014/main" id="{0910F6BC-712D-549C-BA24-4969891AEE91}"/>
              </a:ext>
            </a:extLst>
          </p:cNvPr>
          <p:cNvGraphicFramePr>
            <a:graphicFrameLocks noGrp="1"/>
          </p:cNvGraphicFramePr>
          <p:nvPr>
            <p:extLst>
              <p:ext uri="{D42A27DB-BD31-4B8C-83A1-F6EECF244321}">
                <p14:modId xmlns:p14="http://schemas.microsoft.com/office/powerpoint/2010/main" val="114385189"/>
              </p:ext>
            </p:extLst>
          </p:nvPr>
        </p:nvGraphicFramePr>
        <p:xfrm>
          <a:off x="3016149" y="1242600"/>
          <a:ext cx="3376107" cy="2801805"/>
        </p:xfrm>
        <a:graphic>
          <a:graphicData uri="http://schemas.openxmlformats.org/drawingml/2006/table">
            <a:tbl>
              <a:tblPr/>
              <a:tblGrid>
                <a:gridCol w="1125369">
                  <a:extLst>
                    <a:ext uri="{9D8B030D-6E8A-4147-A177-3AD203B41FA5}">
                      <a16:colId xmlns:a16="http://schemas.microsoft.com/office/drawing/2014/main" val="20000"/>
                    </a:ext>
                  </a:extLst>
                </a:gridCol>
                <a:gridCol w="1116360">
                  <a:extLst>
                    <a:ext uri="{9D8B030D-6E8A-4147-A177-3AD203B41FA5}">
                      <a16:colId xmlns:a16="http://schemas.microsoft.com/office/drawing/2014/main" val="2791847277"/>
                    </a:ext>
                  </a:extLst>
                </a:gridCol>
                <a:gridCol w="1134378">
                  <a:extLst>
                    <a:ext uri="{9D8B030D-6E8A-4147-A177-3AD203B41FA5}">
                      <a16:colId xmlns:a16="http://schemas.microsoft.com/office/drawing/2014/main" val="894742802"/>
                    </a:ext>
                  </a:extLst>
                </a:gridCol>
              </a:tblGrid>
              <a:tr h="305528">
                <a:tc>
                  <a:txBody>
                    <a:bodyPr/>
                    <a:lstStyle/>
                    <a:p>
                      <a:pPr algn="ctr" fontAlgn="b"/>
                      <a:r>
                        <a:rPr lang="en-US" sz="1000" b="1" i="0" u="none" strike="noStrike" dirty="0">
                          <a:solidFill>
                            <a:schemeClr val="tx1"/>
                          </a:solidFill>
                          <a:effectLst/>
                          <a:latin typeface="+mn-lt"/>
                        </a:rPr>
                        <a:t>Recommended Additions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000" b="1" i="0" u="none" strike="noStrike">
                          <a:solidFill>
                            <a:schemeClr val="tx1"/>
                          </a:solidFill>
                          <a:effectLst/>
                          <a:latin typeface="+mn-lt"/>
                        </a:rPr>
                        <a:t>Rationale</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000" b="1" i="0" u="none" strike="noStrike">
                          <a:solidFill>
                            <a:schemeClr val="tx1"/>
                          </a:solidFill>
                          <a:effectLst/>
                          <a:latin typeface="+mn-lt"/>
                        </a:rPr>
                        <a:t>MCT Linkage</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43910">
                <a:tc>
                  <a:txBody>
                    <a:bodyPr/>
                    <a:lstStyle/>
                    <a:p>
                      <a:pPr marL="0" marR="0" lvl="0" indent="0" algn="l" rtl="0" eaLnBrk="1" fontAlgn="auto" latinLnBrk="0" hangingPunct="1">
                        <a:lnSpc>
                          <a:spcPct val="100000"/>
                        </a:lnSpc>
                        <a:spcBef>
                          <a:spcPts val="0"/>
                        </a:spcBef>
                        <a:spcAft>
                          <a:spcPts val="0"/>
                        </a:spcAft>
                        <a:buClrTx/>
                        <a:buSzTx/>
                        <a:buFontTx/>
                        <a:buNone/>
                      </a:pPr>
                      <a:r>
                        <a:rPr lang="en-US" sz="1000" b="0" i="0" u="none" strike="noStrike" dirty="0">
                          <a:solidFill>
                            <a:srgbClr val="00B050"/>
                          </a:solidFill>
                          <a:effectLst/>
                          <a:latin typeface="+mn-lt"/>
                        </a:rPr>
                        <a:t>A02477G AN/TMQ-53 (V)3</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000" b="0" i="0" u="none" strike="noStrike">
                          <a:solidFill>
                            <a:srgbClr val="00B050"/>
                          </a:solidFill>
                          <a:effectLst/>
                          <a:latin typeface="+mn-lt"/>
                        </a:rPr>
                        <a:t>Essential equipment needed</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000" b="0" i="0" u="none" strike="noStrike">
                          <a:solidFill>
                            <a:srgbClr val="00B050"/>
                          </a:solidFill>
                          <a:effectLst/>
                          <a:latin typeface="+mn-lt"/>
                        </a:rPr>
                        <a:t>MET 2.1.2.7</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97127386"/>
                  </a:ext>
                </a:extLst>
              </a:tr>
              <a:tr h="255841">
                <a:tc>
                  <a:txBody>
                    <a:bodyPr/>
                    <a:lstStyle/>
                    <a:p>
                      <a:r>
                        <a:rPr lang="en-US" sz="1000" dirty="0">
                          <a:solidFill>
                            <a:srgbClr val="00B050"/>
                          </a:solidFill>
                          <a:latin typeface="+mn-lt"/>
                        </a:rPr>
                        <a:t>A02947G/A03027G </a:t>
                      </a:r>
                      <a:r>
                        <a:rPr lang="de-DE" sz="1000" dirty="0">
                          <a:solidFill>
                            <a:srgbClr val="00B050"/>
                          </a:solidFill>
                          <a:latin typeface="+mn-lt"/>
                        </a:rPr>
                        <a:t>AN/UMK 4(V)4</a:t>
                      </a:r>
                      <a:endParaRPr lang="en-US" sz="1000" dirty="0">
                        <a:solidFill>
                          <a:srgbClr val="00B050"/>
                        </a:solidFill>
                        <a:latin typeface="+mn-lt"/>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r>
                        <a:rPr lang="en-US" sz="1000">
                          <a:solidFill>
                            <a:srgbClr val="00B050"/>
                          </a:solidFill>
                          <a:latin typeface="+mn-lt"/>
                        </a:rPr>
                        <a:t>Essential equipment needed</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r>
                        <a:rPr lang="en-US" sz="1000">
                          <a:solidFill>
                            <a:srgbClr val="00B050"/>
                          </a:solidFill>
                          <a:latin typeface="+mn-lt"/>
                        </a:rPr>
                        <a:t>MET 2.1.2.7</a:t>
                      </a:r>
                    </a:p>
                    <a:p>
                      <a:endParaRPr lang="en-US" sz="1000">
                        <a:solidFill>
                          <a:srgbClr val="00B050"/>
                        </a:solidFill>
                        <a:latin typeface="+mn-lt"/>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61476">
                <a:tc>
                  <a:txBody>
                    <a:bodyPr/>
                    <a:lstStyle/>
                    <a:p>
                      <a:r>
                        <a:rPr lang="en-US" sz="1000">
                          <a:solidFill>
                            <a:srgbClr val="00B050"/>
                          </a:solidFill>
                          <a:latin typeface="+mn-lt"/>
                        </a:rPr>
                        <a:t>A01097G J WICS WorkStation</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r>
                        <a:rPr lang="en-US" sz="1000">
                          <a:solidFill>
                            <a:srgbClr val="00B050"/>
                          </a:solidFill>
                          <a:latin typeface="+mn-lt"/>
                        </a:rPr>
                        <a:t>Required for use in IOC</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r>
                        <a:rPr lang="en-US" sz="1000">
                          <a:solidFill>
                            <a:srgbClr val="00B050"/>
                          </a:solidFill>
                          <a:latin typeface="+mn-lt"/>
                        </a:rPr>
                        <a:t>MET 2.1.2, MCT .2.9</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61476">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a:solidFill>
                            <a:srgbClr val="00B050"/>
                          </a:solidFill>
                          <a:latin typeface="+mn-lt"/>
                        </a:rPr>
                        <a:t>A02817G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B050"/>
                          </a:solidFill>
                          <a:effectLst/>
                          <a:uLnTx/>
                          <a:uFillTx/>
                          <a:latin typeface="+mn-lt"/>
                          <a:ea typeface="+mn-ea"/>
                          <a:cs typeface="+mn-cs"/>
                        </a:rPr>
                        <a:t>IOC Data server</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rgbClr val="00B050"/>
                          </a:solidFill>
                          <a:latin typeface="+mn-lt"/>
                        </a:rPr>
                        <a:t>MET 2.1.2, MCT 2.9</a:t>
                      </a:r>
                      <a:endParaRPr kumimoji="0" lang="en-US" sz="1000" b="0" i="0" u="none" strike="noStrike" kern="1200" cap="none" spc="0" normalizeH="0" baseline="0" noProof="0">
                        <a:ln>
                          <a:noFill/>
                        </a:ln>
                        <a:solidFill>
                          <a:srgbClr val="00B050"/>
                        </a:solidFill>
                        <a:effectLst/>
                        <a:uLnTx/>
                        <a:uFillTx/>
                        <a:latin typeface="+mn-lt"/>
                        <a:ea typeface="+mn-ea"/>
                        <a:cs typeface="+mn-cs"/>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91463435"/>
                  </a:ext>
                </a:extLst>
              </a:tr>
              <a:tr h="161476">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a:solidFill>
                            <a:srgbClr val="00B050"/>
                          </a:solidFill>
                          <a:latin typeface="+mn-lt"/>
                        </a:rPr>
                        <a:t>A03027G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B050"/>
                          </a:solidFill>
                          <a:effectLst/>
                          <a:uLnTx/>
                          <a:uFillTx/>
                          <a:latin typeface="+mn-lt"/>
                          <a:ea typeface="+mn-ea"/>
                          <a:cs typeface="+mn-cs"/>
                        </a:rPr>
                        <a:t>METOC Equipment</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rgbClr val="00B050"/>
                          </a:solidFill>
                          <a:latin typeface="+mn-lt"/>
                        </a:rPr>
                        <a:t>MET 2.1.2, MCT 2.1.2.7</a:t>
                      </a:r>
                      <a:endParaRPr kumimoji="0" lang="en-US" sz="1000" b="0" i="0" u="none" strike="noStrike" kern="1200" cap="none" spc="0" normalizeH="0" baseline="0" noProof="0">
                        <a:ln>
                          <a:noFill/>
                        </a:ln>
                        <a:solidFill>
                          <a:srgbClr val="00B050"/>
                        </a:solidFill>
                        <a:effectLst/>
                        <a:uLnTx/>
                        <a:uFillTx/>
                        <a:latin typeface="+mn-lt"/>
                        <a:ea typeface="+mn-ea"/>
                        <a:cs typeface="+mn-cs"/>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6598705"/>
                  </a:ext>
                </a:extLst>
              </a:tr>
              <a:tr h="161476">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a:solidFill>
                            <a:srgbClr val="00B050"/>
                          </a:solidFill>
                          <a:latin typeface="+mn-lt"/>
                        </a:rPr>
                        <a:t>A04657G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B050"/>
                          </a:solidFill>
                          <a:effectLst/>
                          <a:uLnTx/>
                          <a:uFillTx/>
                          <a:latin typeface="+mn-lt"/>
                          <a:ea typeface="+mn-ea"/>
                          <a:cs typeface="+mn-cs"/>
                        </a:rPr>
                        <a:t>IOC Data server</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rgbClr val="00B050"/>
                          </a:solidFill>
                          <a:latin typeface="+mn-lt"/>
                        </a:rPr>
                        <a:t>MET 2.1.2, MCT 2.9</a:t>
                      </a:r>
                      <a:endParaRPr kumimoji="0" lang="en-US" sz="1000" b="0" i="0" u="none" strike="noStrike" kern="1200" cap="none" spc="0" normalizeH="0" baseline="0" noProof="0">
                        <a:ln>
                          <a:noFill/>
                        </a:ln>
                        <a:solidFill>
                          <a:srgbClr val="00B050"/>
                        </a:solidFill>
                        <a:effectLst/>
                        <a:uLnTx/>
                        <a:uFillTx/>
                        <a:latin typeface="+mn-lt"/>
                        <a:ea typeface="+mn-ea"/>
                        <a:cs typeface="+mn-cs"/>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37035706"/>
                  </a:ext>
                </a:extLst>
              </a:tr>
              <a:tr h="255841">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a:solidFill>
                            <a:srgbClr val="00B050"/>
                          </a:solidFill>
                          <a:latin typeface="+mn-lt"/>
                        </a:rPr>
                        <a:t>A041817G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B050"/>
                          </a:solidFill>
                          <a:effectLst/>
                          <a:uLnTx/>
                          <a:uFillTx/>
                          <a:latin typeface="+mn-lt"/>
                          <a:ea typeface="+mn-ea"/>
                          <a:cs typeface="+mn-cs"/>
                        </a:rPr>
                        <a:t>Map/Product generation for </a:t>
                      </a:r>
                      <a:r>
                        <a:rPr kumimoji="0" lang="en-US" sz="1000" b="0" i="0" u="none" strike="noStrike" kern="1200" cap="none" spc="0" normalizeH="0" baseline="0" noProof="0" dirty="0" err="1">
                          <a:ln>
                            <a:noFill/>
                          </a:ln>
                          <a:solidFill>
                            <a:srgbClr val="00B050"/>
                          </a:solidFill>
                          <a:effectLst/>
                          <a:uLnTx/>
                          <a:uFillTx/>
                          <a:latin typeface="+mn-lt"/>
                          <a:ea typeface="+mn-ea"/>
                          <a:cs typeface="+mn-cs"/>
                        </a:rPr>
                        <a:t>GEOinT</a:t>
                      </a:r>
                      <a:endParaRPr kumimoji="0" lang="en-US" sz="1000" b="0" i="0" u="none" strike="noStrike" kern="1200" cap="none" spc="0" normalizeH="0" baseline="0" noProof="0" dirty="0">
                        <a:ln>
                          <a:noFill/>
                        </a:ln>
                        <a:solidFill>
                          <a:srgbClr val="00B050"/>
                        </a:solidFill>
                        <a:effectLst/>
                        <a:uLnTx/>
                        <a:uFillTx/>
                        <a:latin typeface="+mn-lt"/>
                        <a:ea typeface="+mn-ea"/>
                        <a:cs typeface="+mn-cs"/>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B050"/>
                          </a:solidFill>
                          <a:latin typeface="+mn-lt"/>
                        </a:rPr>
                        <a:t>MET 2.1.2</a:t>
                      </a:r>
                      <a:endParaRPr kumimoji="0" lang="en-US" sz="1000" b="0" i="0" u="none" strike="noStrike" kern="1200" cap="none" spc="0" normalizeH="0" baseline="0" noProof="0" dirty="0">
                        <a:ln>
                          <a:noFill/>
                        </a:ln>
                        <a:solidFill>
                          <a:srgbClr val="00B050"/>
                        </a:solidFill>
                        <a:effectLst/>
                        <a:uLnTx/>
                        <a:uFillTx/>
                        <a:latin typeface="+mn-lt"/>
                        <a:ea typeface="+mn-ea"/>
                        <a:cs typeface="+mn-cs"/>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16814037"/>
                  </a:ext>
                </a:extLst>
              </a:tr>
              <a:tr h="255841">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a:solidFill>
                            <a:srgbClr val="00B050"/>
                          </a:solidFill>
                          <a:latin typeface="+mn-lt"/>
                        </a:rPr>
                        <a:t>A08747gciw</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B050"/>
                          </a:solidFill>
                          <a:effectLst/>
                          <a:uLnTx/>
                          <a:uFillTx/>
                          <a:latin typeface="+mn-lt"/>
                          <a:ea typeface="+mn-ea"/>
                          <a:cs typeface="+mn-cs"/>
                        </a:rPr>
                        <a:t>Required for analyst use in IOC and deployed</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B050"/>
                          </a:solidFill>
                          <a:latin typeface="+mn-lt"/>
                        </a:rPr>
                        <a:t>MET 2.1.2</a:t>
                      </a:r>
                      <a:endParaRPr kumimoji="0" lang="en-US" sz="1000" b="0" i="0" u="none" strike="noStrike" kern="1200" cap="none" spc="0" normalizeH="0" baseline="0" noProof="0" dirty="0">
                        <a:ln>
                          <a:noFill/>
                        </a:ln>
                        <a:solidFill>
                          <a:srgbClr val="00B050"/>
                        </a:solidFill>
                        <a:effectLst/>
                        <a:uLnTx/>
                        <a:uFillTx/>
                        <a:latin typeface="+mn-lt"/>
                        <a:ea typeface="+mn-ea"/>
                        <a:cs typeface="+mn-cs"/>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53126744"/>
                  </a:ext>
                </a:extLst>
              </a:tr>
            </a:tbl>
          </a:graphicData>
        </a:graphic>
      </p:graphicFrame>
      <p:graphicFrame>
        <p:nvGraphicFramePr>
          <p:cNvPr id="11" name="Table 10">
            <a:extLst>
              <a:ext uri="{FF2B5EF4-FFF2-40B4-BE49-F238E27FC236}">
                <a16:creationId xmlns:a16="http://schemas.microsoft.com/office/drawing/2014/main" id="{09B56347-8E6B-6B22-DF97-E2ADD1163D3D}"/>
              </a:ext>
            </a:extLst>
          </p:cNvPr>
          <p:cNvGraphicFramePr>
            <a:graphicFrameLocks noGrp="1"/>
          </p:cNvGraphicFramePr>
          <p:nvPr>
            <p:extLst>
              <p:ext uri="{D42A27DB-BD31-4B8C-83A1-F6EECF244321}">
                <p14:modId xmlns:p14="http://schemas.microsoft.com/office/powerpoint/2010/main" val="1360163184"/>
              </p:ext>
            </p:extLst>
          </p:nvPr>
        </p:nvGraphicFramePr>
        <p:xfrm>
          <a:off x="6525246" y="1242600"/>
          <a:ext cx="2474250" cy="2376764"/>
        </p:xfrm>
        <a:graphic>
          <a:graphicData uri="http://schemas.openxmlformats.org/drawingml/2006/table">
            <a:tbl>
              <a:tblPr/>
              <a:tblGrid>
                <a:gridCol w="1153848">
                  <a:extLst>
                    <a:ext uri="{9D8B030D-6E8A-4147-A177-3AD203B41FA5}">
                      <a16:colId xmlns:a16="http://schemas.microsoft.com/office/drawing/2014/main" val="20000"/>
                    </a:ext>
                  </a:extLst>
                </a:gridCol>
                <a:gridCol w="1320402">
                  <a:extLst>
                    <a:ext uri="{9D8B030D-6E8A-4147-A177-3AD203B41FA5}">
                      <a16:colId xmlns:a16="http://schemas.microsoft.com/office/drawing/2014/main" val="4225558266"/>
                    </a:ext>
                  </a:extLst>
                </a:gridCol>
              </a:tblGrid>
              <a:tr h="400050">
                <a:tc>
                  <a:txBody>
                    <a:bodyPr/>
                    <a:lstStyle/>
                    <a:p>
                      <a:pPr algn="ctr" fontAlgn="b"/>
                      <a:r>
                        <a:rPr lang="en-US" sz="1000" b="1" i="0" u="none" strike="noStrike" dirty="0">
                          <a:solidFill>
                            <a:schemeClr val="tx1"/>
                          </a:solidFill>
                          <a:effectLst/>
                          <a:latin typeface="+mn-lt"/>
                        </a:rPr>
                        <a:t>Recommended Deletions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000" b="1" i="0" u="none" strike="noStrike">
                          <a:solidFill>
                            <a:schemeClr val="tx1"/>
                          </a:solidFill>
                          <a:effectLst/>
                          <a:latin typeface="+mn-lt"/>
                        </a:rPr>
                        <a:t>Rationale</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147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sngStrike" dirty="0">
                          <a:solidFill>
                            <a:srgbClr val="FF0000"/>
                          </a:solidFill>
                          <a:effectLst/>
                          <a:latin typeface="+mn-lt"/>
                        </a:rPr>
                        <a:t>A01737G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dirty="0">
                          <a:solidFill>
                            <a:srgbClr val="FF0000"/>
                          </a:solidFill>
                          <a:effectLst/>
                          <a:latin typeface="+mn-lt"/>
                        </a:rPr>
                        <a:t>Antiquated Comm Equipment w/</a:t>
                      </a:r>
                      <a:r>
                        <a:rPr lang="en-US" sz="1000" b="0" i="0" u="none" strike="noStrike" dirty="0" err="1">
                          <a:solidFill>
                            <a:srgbClr val="FF0000"/>
                          </a:solidFill>
                          <a:effectLst/>
                          <a:latin typeface="+mn-lt"/>
                        </a:rPr>
                        <a:t>dispo</a:t>
                      </a:r>
                      <a:r>
                        <a:rPr lang="en-US" sz="1000" b="0" i="0" u="none" strike="noStrike" dirty="0">
                          <a:solidFill>
                            <a:srgbClr val="FF0000"/>
                          </a:solidFill>
                          <a:effectLst/>
                          <a:latin typeface="+mn-lt"/>
                        </a:rPr>
                        <a:t> instructions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97127386"/>
                  </a:ext>
                </a:extLst>
              </a:tr>
              <a:tr h="2147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sngStrike" dirty="0">
                          <a:solidFill>
                            <a:srgbClr val="FF0000"/>
                          </a:solidFill>
                          <a:effectLst/>
                          <a:latin typeface="+mn-lt"/>
                        </a:rPr>
                        <a:t>A01747G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dirty="0">
                          <a:solidFill>
                            <a:srgbClr val="FF0000"/>
                          </a:solidFill>
                          <a:effectLst/>
                          <a:latin typeface="+mn-lt"/>
                        </a:rPr>
                        <a:t>Antiquated Comm Equipment w/</a:t>
                      </a:r>
                      <a:r>
                        <a:rPr lang="en-US" sz="1000" b="0" i="0" u="none" strike="noStrike" dirty="0" err="1">
                          <a:solidFill>
                            <a:srgbClr val="FF0000"/>
                          </a:solidFill>
                          <a:effectLst/>
                          <a:latin typeface="+mn-lt"/>
                        </a:rPr>
                        <a:t>dispo</a:t>
                      </a:r>
                      <a:r>
                        <a:rPr lang="en-US" sz="1000" b="0" i="0" u="none" strike="noStrike" dirty="0">
                          <a:solidFill>
                            <a:srgbClr val="FF0000"/>
                          </a:solidFill>
                          <a:effectLst/>
                          <a:latin typeface="+mn-lt"/>
                        </a:rPr>
                        <a:t> instructions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24720485"/>
                  </a:ext>
                </a:extLst>
              </a:tr>
              <a:tr h="214799">
                <a:tc>
                  <a:txBody>
                    <a:bodyPr/>
                    <a:lstStyle/>
                    <a:p>
                      <a:r>
                        <a:rPr lang="en-US" sz="1000" strike="sngStrike" dirty="0">
                          <a:solidFill>
                            <a:srgbClr val="FF0000"/>
                          </a:solidFill>
                          <a:latin typeface="+mn-lt"/>
                        </a:rPr>
                        <a:t>A01777G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r>
                        <a:rPr lang="en-US" sz="1000" dirty="0">
                          <a:solidFill>
                            <a:srgbClr val="FF0000"/>
                          </a:solidFill>
                          <a:latin typeface="+mn-lt"/>
                        </a:rPr>
                        <a:t>Antiquated Ground Sensor (TRSS)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214799">
                <a:tc>
                  <a:txBody>
                    <a:bodyPr/>
                    <a:lstStyle/>
                    <a:p>
                      <a:r>
                        <a:rPr lang="en-US" sz="1000" strike="sngStrike" dirty="0">
                          <a:solidFill>
                            <a:srgbClr val="FF0000"/>
                          </a:solidFill>
                          <a:latin typeface="+mn-lt"/>
                        </a:rPr>
                        <a:t>A03587G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FF0000"/>
                          </a:solidFill>
                          <a:latin typeface="+mn-lt"/>
                        </a:rPr>
                        <a:t>Antiquated Ground Sensor (TRSS)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1479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b="0" i="0" u="none" strike="sngStrike" dirty="0">
                          <a:solidFill>
                            <a:srgbClr val="FF0000"/>
                          </a:solidFill>
                          <a:effectLst/>
                          <a:latin typeface="+mn-lt"/>
                        </a:rPr>
                        <a:t>A32557G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000" b="0" i="0" u="none" strike="noStrike" dirty="0">
                        <a:solidFill>
                          <a:srgbClr val="FF0000"/>
                        </a:solidFill>
                        <a:effectLst/>
                        <a:latin typeface="+mn-lt"/>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07072339"/>
                  </a:ext>
                </a:extLst>
              </a:tr>
              <a:tr h="21479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b="0" i="0" u="none" strike="sngStrike" dirty="0">
                          <a:solidFill>
                            <a:srgbClr val="FF0000"/>
                          </a:solidFill>
                          <a:effectLst/>
                          <a:latin typeface="+mn-lt"/>
                        </a:rPr>
                        <a:t>B07307B</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000" b="0" i="0" u="none" strike="noStrike" dirty="0">
                        <a:solidFill>
                          <a:srgbClr val="FF0000"/>
                        </a:solidFill>
                        <a:effectLst/>
                        <a:latin typeface="+mn-lt"/>
                      </a:endParaRP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1830743"/>
                  </a:ext>
                </a:extLst>
              </a:tr>
            </a:tbl>
          </a:graphicData>
        </a:graphic>
      </p:graphicFrame>
      <p:graphicFrame>
        <p:nvGraphicFramePr>
          <p:cNvPr id="13" name="Table 12">
            <a:extLst>
              <a:ext uri="{FF2B5EF4-FFF2-40B4-BE49-F238E27FC236}">
                <a16:creationId xmlns:a16="http://schemas.microsoft.com/office/drawing/2014/main" id="{2182E63D-8098-B80D-18D4-2E7733A92F86}"/>
              </a:ext>
            </a:extLst>
          </p:cNvPr>
          <p:cNvGraphicFramePr>
            <a:graphicFrameLocks noGrp="1"/>
          </p:cNvGraphicFramePr>
          <p:nvPr>
            <p:extLst>
              <p:ext uri="{D42A27DB-BD31-4B8C-83A1-F6EECF244321}">
                <p14:modId xmlns:p14="http://schemas.microsoft.com/office/powerpoint/2010/main" val="2324888214"/>
              </p:ext>
            </p:extLst>
          </p:nvPr>
        </p:nvGraphicFramePr>
        <p:xfrm>
          <a:off x="144505" y="1242600"/>
          <a:ext cx="2738654" cy="2670877"/>
        </p:xfrm>
        <a:graphic>
          <a:graphicData uri="http://schemas.openxmlformats.org/drawingml/2006/table">
            <a:tbl>
              <a:tblPr/>
              <a:tblGrid>
                <a:gridCol w="583283">
                  <a:extLst>
                    <a:ext uri="{9D8B030D-6E8A-4147-A177-3AD203B41FA5}">
                      <a16:colId xmlns:a16="http://schemas.microsoft.com/office/drawing/2014/main" val="3366949623"/>
                    </a:ext>
                  </a:extLst>
                </a:gridCol>
                <a:gridCol w="2155371">
                  <a:extLst>
                    <a:ext uri="{9D8B030D-6E8A-4147-A177-3AD203B41FA5}">
                      <a16:colId xmlns:a16="http://schemas.microsoft.com/office/drawing/2014/main" val="20000"/>
                    </a:ext>
                  </a:extLst>
                </a:gridCol>
              </a:tblGrid>
              <a:tr h="389519">
                <a:tc>
                  <a:txBody>
                    <a:bodyPr/>
                    <a:lstStyle/>
                    <a:p>
                      <a:pPr algn="ctr" fontAlgn="b"/>
                      <a:r>
                        <a:rPr lang="en-US" sz="1000" b="1" i="0" u="none" strike="noStrike" dirty="0">
                          <a:solidFill>
                            <a:srgbClr val="000000"/>
                          </a:solidFill>
                          <a:effectLst/>
                          <a:latin typeface="+mn-lt"/>
                        </a:rPr>
                        <a:t>TAMCN</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mn-lt"/>
                        </a:rPr>
                        <a:t>Nomenclature</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07525">
                <a:tc>
                  <a:txBody>
                    <a:bodyPr/>
                    <a:lstStyle/>
                    <a:p>
                      <a:pPr lvl="0">
                        <a:buNone/>
                      </a:pPr>
                      <a:r>
                        <a:rPr lang="en-US" sz="1000" strike="sngStrike" dirty="0">
                          <a:solidFill>
                            <a:srgbClr val="FF0000"/>
                          </a:solidFill>
                          <a:latin typeface="+mn-lt"/>
                        </a:rPr>
                        <a:t>A01737G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strike="sngStrike">
                          <a:solidFill>
                            <a:srgbClr val="FF0000"/>
                          </a:solidFill>
                          <a:latin typeface="+mn-lt"/>
                        </a:rPr>
                        <a:t>GSQ-274A</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12484780"/>
                  </a:ext>
                </a:extLst>
              </a:tr>
              <a:tr h="207525">
                <a:tc>
                  <a:txBody>
                    <a:bodyPr/>
                    <a:lstStyle/>
                    <a:p>
                      <a:pPr lvl="0">
                        <a:buNone/>
                      </a:pPr>
                      <a:r>
                        <a:rPr lang="en-US" sz="1000" strike="sngStrike">
                          <a:solidFill>
                            <a:srgbClr val="FF0000"/>
                          </a:solidFill>
                          <a:latin typeface="+mn-lt"/>
                        </a:rPr>
                        <a:t>A01747G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strike="sngStrike">
                          <a:solidFill>
                            <a:srgbClr val="FF0000"/>
                          </a:solidFill>
                          <a:latin typeface="+mn-lt"/>
                        </a:rPr>
                        <a:t>AN/TYQ-148 </a:t>
                      </a:r>
                      <a:r>
                        <a:rPr lang="en-US" sz="1000" b="1" strike="sngStrike">
                          <a:solidFill>
                            <a:srgbClr val="FF0000"/>
                          </a:solidFill>
                          <a:latin typeface="+mn-lt"/>
                        </a:rPr>
                        <a:t>(Not reported by 2d and 3d Intel Bn)</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95488407"/>
                  </a:ext>
                </a:extLst>
              </a:tr>
              <a:tr h="207525">
                <a:tc>
                  <a:txBody>
                    <a:bodyPr/>
                    <a:lstStyle/>
                    <a:p>
                      <a:pPr lvl="0">
                        <a:buNone/>
                      </a:pPr>
                      <a:r>
                        <a:rPr lang="en-US" sz="1000" strike="sngStrike">
                          <a:solidFill>
                            <a:srgbClr val="FF0000"/>
                          </a:solidFill>
                          <a:latin typeface="+mn-lt"/>
                        </a:rPr>
                        <a:t>A01777G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strike="sngStrike" dirty="0">
                          <a:solidFill>
                            <a:srgbClr val="FF0000"/>
                          </a:solidFill>
                          <a:latin typeface="+mn-lt"/>
                        </a:rPr>
                        <a:t>TYQ-174A Computer System</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9557689"/>
                  </a:ext>
                </a:extLst>
              </a:tr>
              <a:tr h="207525">
                <a:tc>
                  <a:txBody>
                    <a:bodyPr/>
                    <a:lstStyle/>
                    <a:p>
                      <a:pPr lvl="0">
                        <a:buNone/>
                      </a:pPr>
                      <a:r>
                        <a:rPr lang="en-US" sz="1000">
                          <a:solidFill>
                            <a:schemeClr val="tx1"/>
                          </a:solidFill>
                          <a:latin typeface="+mn-lt"/>
                        </a:rPr>
                        <a:t>A02217G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a:solidFill>
                            <a:schemeClr val="tx1"/>
                          </a:solidFill>
                          <a:latin typeface="+mn-lt"/>
                        </a:rPr>
                        <a:t>AN/TSQ-306 Workstation Geospatial</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31289143"/>
                  </a:ext>
                </a:extLst>
              </a:tr>
              <a:tr h="207525">
                <a:tc>
                  <a:txBody>
                    <a:bodyPr/>
                    <a:lstStyle/>
                    <a:p>
                      <a:pPr lvl="0">
                        <a:buNone/>
                      </a:pPr>
                      <a:r>
                        <a:rPr lang="en-US" sz="1000" b="0">
                          <a:solidFill>
                            <a:schemeClr val="tx1"/>
                          </a:solidFill>
                          <a:latin typeface="+mn-lt"/>
                        </a:rPr>
                        <a:t>A021817G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b="0" dirty="0">
                          <a:solidFill>
                            <a:schemeClr val="tx1"/>
                          </a:solidFill>
                          <a:latin typeface="+mn-lt"/>
                        </a:rPr>
                        <a:t>CEREBRUS Short Range (Only reported by 2d Intel Bn)</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04607531"/>
                  </a:ext>
                </a:extLst>
              </a:tr>
              <a:tr h="207525">
                <a:tc>
                  <a:txBody>
                    <a:bodyPr/>
                    <a:lstStyle/>
                    <a:p>
                      <a:pPr lvl="0">
                        <a:buNone/>
                      </a:pPr>
                      <a:r>
                        <a:rPr lang="en-US" sz="1000" strike="sngStrike">
                          <a:solidFill>
                            <a:srgbClr val="FF0000"/>
                          </a:solidFill>
                          <a:latin typeface="+mn-lt"/>
                        </a:rPr>
                        <a:t>A03587G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strike="sngStrike" dirty="0">
                          <a:solidFill>
                            <a:srgbClr val="FF0000"/>
                          </a:solidFill>
                          <a:latin typeface="+mn-lt"/>
                        </a:rPr>
                        <a:t>AN/GSQ-277 Control-Monitor Set</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78325150"/>
                  </a:ext>
                </a:extLst>
              </a:tr>
              <a:tr h="207525">
                <a:tc>
                  <a:txBody>
                    <a:bodyPr/>
                    <a:lstStyle/>
                    <a:p>
                      <a:pPr lvl="0">
                        <a:buNone/>
                      </a:pPr>
                      <a:r>
                        <a:rPr lang="en-US" sz="1000">
                          <a:solidFill>
                            <a:schemeClr val="tx1"/>
                          </a:solidFill>
                          <a:latin typeface="+mn-lt"/>
                        </a:rPr>
                        <a:t>A03667G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dirty="0">
                          <a:solidFill>
                            <a:schemeClr val="tx1"/>
                          </a:solidFill>
                          <a:latin typeface="+mn-lt"/>
                        </a:rPr>
                        <a:t>ECCS SCIK - Satellite Communications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01867912"/>
                  </a:ext>
                </a:extLst>
              </a:tr>
              <a:tr h="207525">
                <a:tc>
                  <a:txBody>
                    <a:bodyPr/>
                    <a:lstStyle/>
                    <a:p>
                      <a:pPr lvl="0">
                        <a:buNone/>
                      </a:pPr>
                      <a:r>
                        <a:rPr lang="en-US" sz="1000">
                          <a:solidFill>
                            <a:schemeClr val="tx1"/>
                          </a:solidFill>
                          <a:latin typeface="+mn-lt"/>
                        </a:rPr>
                        <a:t>A04387G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dirty="0">
                          <a:solidFill>
                            <a:schemeClr val="tx1"/>
                          </a:solidFill>
                          <a:latin typeface="+mn-lt"/>
                        </a:rPr>
                        <a:t>AN/TSC-212 Satellite Communications</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26790643"/>
                  </a:ext>
                </a:extLst>
              </a:tr>
              <a:tr h="207525">
                <a:tc>
                  <a:txBody>
                    <a:bodyPr/>
                    <a:lstStyle/>
                    <a:p>
                      <a:pPr lvl="0">
                        <a:buNone/>
                      </a:pPr>
                      <a:r>
                        <a:rPr lang="en-US" sz="1000" strike="sngStrike">
                          <a:solidFill>
                            <a:srgbClr val="FF0000"/>
                          </a:solidFill>
                          <a:latin typeface="+mn-lt"/>
                        </a:rPr>
                        <a:t>A32557G</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strike="sngStrike" dirty="0">
                          <a:solidFill>
                            <a:srgbClr val="FF0000"/>
                          </a:solidFill>
                          <a:latin typeface="+mn-lt"/>
                        </a:rPr>
                        <a:t>AN GSQ-257 Ground Sensor</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76276847"/>
                  </a:ext>
                </a:extLst>
              </a:tr>
              <a:tr h="207525">
                <a:tc>
                  <a:txBody>
                    <a:bodyPr/>
                    <a:lstStyle/>
                    <a:p>
                      <a:pPr lvl="0">
                        <a:buNone/>
                      </a:pPr>
                      <a:r>
                        <a:rPr lang="en-US" sz="1000" strike="sngStrike">
                          <a:solidFill>
                            <a:srgbClr val="FF0000"/>
                          </a:solidFill>
                          <a:latin typeface="+mn-lt"/>
                        </a:rPr>
                        <a:t>B07307B</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lvl="0" indent="0" algn="l">
                        <a:lnSpc>
                          <a:spcPct val="100000"/>
                        </a:lnSpc>
                        <a:spcBef>
                          <a:spcPts val="0"/>
                        </a:spcBef>
                        <a:spcAft>
                          <a:spcPts val="0"/>
                        </a:spcAft>
                        <a:buNone/>
                      </a:pPr>
                      <a:r>
                        <a:rPr lang="en-US" sz="1000" strike="sngStrike" dirty="0">
                          <a:solidFill>
                            <a:srgbClr val="FF0000"/>
                          </a:solidFill>
                          <a:latin typeface="+mn-lt"/>
                        </a:rPr>
                        <a:t>MEP831A Generator Set, Diesel</a:t>
                      </a:r>
                    </a:p>
                  </a:txBody>
                  <a:tcPr marL="5779" marR="5779" marT="5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82469456"/>
                  </a:ext>
                </a:extLst>
              </a:tr>
            </a:tbl>
          </a:graphicData>
        </a:graphic>
      </p:graphicFrame>
    </p:spTree>
    <p:extLst>
      <p:ext uri="{BB962C8B-B14F-4D97-AF65-F5344CB8AC3E}">
        <p14:creationId xmlns:p14="http://schemas.microsoft.com/office/powerpoint/2010/main" val="1171849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6AD36F0-A1F0-A188-296D-7929DB972643}"/>
              </a:ext>
            </a:extLst>
          </p:cNvPr>
          <p:cNvSpPr>
            <a:spLocks noGrp="1"/>
          </p:cNvSpPr>
          <p:nvPr>
            <p:ph type="sldNum" sz="quarter" idx="12"/>
          </p:nvPr>
        </p:nvSpPr>
        <p:spPr>
          <a:xfrm>
            <a:off x="7200179" y="6365435"/>
            <a:ext cx="1778000" cy="365125"/>
          </a:xfrm>
        </p:spPr>
        <p:txBody>
          <a:bodyPr/>
          <a:lstStyle/>
          <a:p>
            <a:fld id="{57D7F152-42F7-4C0B-ACE2-8696607C202E}" type="slidenum">
              <a:rPr lang="en-US" smtClean="0">
                <a:solidFill>
                  <a:schemeClr val="tx1"/>
                </a:solidFill>
              </a:rPr>
              <a:pPr/>
              <a:t>26</a:t>
            </a:fld>
            <a:endParaRPr lang="en-US" dirty="0">
              <a:solidFill>
                <a:schemeClr val="tx1"/>
              </a:solidFill>
            </a:endParaRPr>
          </a:p>
        </p:txBody>
      </p:sp>
      <p:sp>
        <p:nvSpPr>
          <p:cNvPr id="4" name="Title 1">
            <a:extLst>
              <a:ext uri="{FF2B5EF4-FFF2-40B4-BE49-F238E27FC236}">
                <a16:creationId xmlns:a16="http://schemas.microsoft.com/office/drawing/2014/main" id="{28A9F3C4-D30F-E60A-A8FE-F12EF484B354}"/>
              </a:ext>
            </a:extLst>
          </p:cNvPr>
          <p:cNvSpPr txBox="1">
            <a:spLocks/>
          </p:cNvSpPr>
          <p:nvPr/>
        </p:nvSpPr>
        <p:spPr>
          <a:xfrm>
            <a:off x="602901" y="175757"/>
            <a:ext cx="8058778" cy="685800"/>
          </a:xfrm>
          <a:prstGeom prst="rect">
            <a:avLst/>
          </a:prstGeom>
        </p:spPr>
        <p:txBody>
          <a:bodyPr lIns="68580" tIns="34290" rIns="68580" bIns="34290" anchor="ctr"/>
          <a:lstStyle>
            <a:lvl1pPr algn="ctr" rtl="0" eaLnBrk="0" fontAlgn="base" hangingPunct="0">
              <a:spcBef>
                <a:spcPct val="0"/>
              </a:spcBef>
              <a:spcAft>
                <a:spcPct val="0"/>
              </a:spcAft>
              <a:defRPr sz="2800" b="1">
                <a:solidFill>
                  <a:srgbClr val="0A0053"/>
                </a:solidFill>
                <a:latin typeface="+mj-lt"/>
                <a:ea typeface="+mj-ea"/>
                <a:cs typeface="+mj-cs"/>
              </a:defRPr>
            </a:lvl1pPr>
            <a:lvl2pPr algn="ctr" rtl="0" eaLnBrk="0" fontAlgn="base" hangingPunct="0">
              <a:spcBef>
                <a:spcPct val="0"/>
              </a:spcBef>
              <a:spcAft>
                <a:spcPct val="0"/>
              </a:spcAft>
              <a:defRPr sz="2800" b="1">
                <a:solidFill>
                  <a:srgbClr val="0A0053"/>
                </a:solidFill>
                <a:latin typeface="Arial" charset="0"/>
              </a:defRPr>
            </a:lvl2pPr>
            <a:lvl3pPr algn="ctr" rtl="0" eaLnBrk="0" fontAlgn="base" hangingPunct="0">
              <a:spcBef>
                <a:spcPct val="0"/>
              </a:spcBef>
              <a:spcAft>
                <a:spcPct val="0"/>
              </a:spcAft>
              <a:defRPr sz="2800" b="1">
                <a:solidFill>
                  <a:srgbClr val="0A0053"/>
                </a:solidFill>
                <a:latin typeface="Arial" charset="0"/>
              </a:defRPr>
            </a:lvl3pPr>
            <a:lvl4pPr algn="ctr" rtl="0" eaLnBrk="0" fontAlgn="base" hangingPunct="0">
              <a:spcBef>
                <a:spcPct val="0"/>
              </a:spcBef>
              <a:spcAft>
                <a:spcPct val="0"/>
              </a:spcAft>
              <a:defRPr sz="2800" b="1">
                <a:solidFill>
                  <a:srgbClr val="0A0053"/>
                </a:solidFill>
                <a:latin typeface="Arial" charset="0"/>
              </a:defRPr>
            </a:lvl4pPr>
            <a:lvl5pPr algn="ctr" rtl="0" eaLnBrk="0" fontAlgn="base" hangingPunct="0">
              <a:spcBef>
                <a:spcPct val="0"/>
              </a:spcBef>
              <a:spcAft>
                <a:spcPct val="0"/>
              </a:spcAft>
              <a:defRPr sz="2800" b="1">
                <a:solidFill>
                  <a:srgbClr val="0A0053"/>
                </a:solidFill>
                <a:latin typeface="Arial" charset="0"/>
              </a:defRPr>
            </a:lvl5pPr>
            <a:lvl6pPr marL="457200" algn="ctr" rtl="0" fontAlgn="base">
              <a:spcBef>
                <a:spcPct val="0"/>
              </a:spcBef>
              <a:spcAft>
                <a:spcPct val="0"/>
              </a:spcAft>
              <a:defRPr sz="2800" b="1">
                <a:solidFill>
                  <a:srgbClr val="0A0053"/>
                </a:solidFill>
                <a:latin typeface="Arial" charset="0"/>
              </a:defRPr>
            </a:lvl6pPr>
            <a:lvl7pPr marL="914400" algn="ctr" rtl="0" fontAlgn="base">
              <a:spcBef>
                <a:spcPct val="0"/>
              </a:spcBef>
              <a:spcAft>
                <a:spcPct val="0"/>
              </a:spcAft>
              <a:defRPr sz="2800" b="1">
                <a:solidFill>
                  <a:srgbClr val="0A0053"/>
                </a:solidFill>
                <a:latin typeface="Arial" charset="0"/>
              </a:defRPr>
            </a:lvl7pPr>
            <a:lvl8pPr marL="1371600" algn="ctr" rtl="0" fontAlgn="base">
              <a:spcBef>
                <a:spcPct val="0"/>
              </a:spcBef>
              <a:spcAft>
                <a:spcPct val="0"/>
              </a:spcAft>
              <a:defRPr sz="2800" b="1">
                <a:solidFill>
                  <a:srgbClr val="0A0053"/>
                </a:solidFill>
                <a:latin typeface="Arial" charset="0"/>
              </a:defRPr>
            </a:lvl8pPr>
            <a:lvl9pPr marL="1828800" algn="ctr" rtl="0" fontAlgn="base">
              <a:spcBef>
                <a:spcPct val="0"/>
              </a:spcBef>
              <a:spcAft>
                <a:spcPct val="0"/>
              </a:spcAft>
              <a:defRPr sz="2800" b="1">
                <a:solidFill>
                  <a:srgbClr val="0A0053"/>
                </a:solidFill>
                <a:latin typeface="Arial" charset="0"/>
              </a:defRPr>
            </a:lvl9pPr>
          </a:lstStyle>
          <a:p>
            <a:r>
              <a:rPr lang="en-US" sz="2400" kern="0" dirty="0">
                <a:solidFill>
                  <a:schemeClr val="tx1"/>
                </a:solidFill>
                <a:latin typeface="Arial" panose="020B0604020202020204" pitchFamily="34" charset="0"/>
                <a:cs typeface="Arial" panose="020B0604020202020204" pitchFamily="34" charset="0"/>
              </a:rPr>
              <a:t>METs and Training “T-Level” Rating Math</a:t>
            </a:r>
          </a:p>
        </p:txBody>
      </p:sp>
      <p:sp>
        <p:nvSpPr>
          <p:cNvPr id="5" name="Rectangle 10">
            <a:extLst>
              <a:ext uri="{FF2B5EF4-FFF2-40B4-BE49-F238E27FC236}">
                <a16:creationId xmlns:a16="http://schemas.microsoft.com/office/drawing/2014/main" id="{0BE27B51-1F93-4A41-BD57-BE57B2FA7D7E}"/>
              </a:ext>
            </a:extLst>
          </p:cNvPr>
          <p:cNvSpPr>
            <a:spLocks noChangeArrowheads="1"/>
          </p:cNvSpPr>
          <p:nvPr/>
        </p:nvSpPr>
        <p:spPr bwMode="auto">
          <a:xfrm>
            <a:off x="1631482" y="861557"/>
            <a:ext cx="5881036" cy="743513"/>
          </a:xfrm>
          <a:prstGeom prst="rect">
            <a:avLst/>
          </a:prstGeom>
          <a:solidFill>
            <a:srgbClr val="FFFF00"/>
          </a:solidFill>
          <a:ln w="25400" algn="ctr">
            <a:solidFill>
              <a:schemeClr val="tx1"/>
            </a:solidFill>
            <a:round/>
            <a:headEnd/>
            <a:tailEnd/>
          </a:ln>
        </p:spPr>
        <p:txBody>
          <a:bodyPr wrap="none" lIns="45717" tIns="45717" rIns="91433" bIns="45717" anchor="ctr"/>
          <a:lstStyle/>
          <a:p>
            <a:pPr algn="ctr">
              <a:tabLst>
                <a:tab pos="1600200" algn="l"/>
                <a:tab pos="3543300" algn="l"/>
              </a:tabLst>
            </a:pPr>
            <a:r>
              <a:rPr lang="en-US" sz="1400" b="1" dirty="0"/>
              <a:t>   A unit’s Readiness Reporting Core METL “Sweet Spot” is 5-6 METs</a:t>
            </a:r>
          </a:p>
        </p:txBody>
      </p:sp>
      <p:sp>
        <p:nvSpPr>
          <p:cNvPr id="6" name="Content Placeholder 2">
            <a:extLst>
              <a:ext uri="{FF2B5EF4-FFF2-40B4-BE49-F238E27FC236}">
                <a16:creationId xmlns:a16="http://schemas.microsoft.com/office/drawing/2014/main" id="{D4C69AA5-E7F7-6BE5-C183-6D7DE6D33D2B}"/>
              </a:ext>
            </a:extLst>
          </p:cNvPr>
          <p:cNvSpPr txBox="1">
            <a:spLocks/>
          </p:cNvSpPr>
          <p:nvPr/>
        </p:nvSpPr>
        <p:spPr bwMode="auto">
          <a:xfrm>
            <a:off x="397134" y="2095010"/>
            <a:ext cx="1947328" cy="1058212"/>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3 METs:</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T1:  3/3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T2:  </a:t>
            </a:r>
            <a:r>
              <a:rPr lang="en-US" sz="12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N/A</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T3:  2/3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T4:  0 or 1 MET Trained</a:t>
            </a:r>
          </a:p>
        </p:txBody>
      </p:sp>
      <p:sp>
        <p:nvSpPr>
          <p:cNvPr id="7" name="Content Placeholder 2">
            <a:extLst>
              <a:ext uri="{FF2B5EF4-FFF2-40B4-BE49-F238E27FC236}">
                <a16:creationId xmlns:a16="http://schemas.microsoft.com/office/drawing/2014/main" id="{3EBA46B2-0476-44DA-91A0-2280D05B2E2B}"/>
              </a:ext>
            </a:extLst>
          </p:cNvPr>
          <p:cNvSpPr txBox="1">
            <a:spLocks/>
          </p:cNvSpPr>
          <p:nvPr/>
        </p:nvSpPr>
        <p:spPr bwMode="auto">
          <a:xfrm>
            <a:off x="3265462" y="2899894"/>
            <a:ext cx="1947328" cy="1058212"/>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5 METs:</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T1:  5/5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T2:  4/5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T3:  3/5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T4:  0/1/2 METs Trained</a:t>
            </a:r>
          </a:p>
        </p:txBody>
      </p:sp>
      <p:sp>
        <p:nvSpPr>
          <p:cNvPr id="8" name="Content Placeholder 2">
            <a:extLst>
              <a:ext uri="{FF2B5EF4-FFF2-40B4-BE49-F238E27FC236}">
                <a16:creationId xmlns:a16="http://schemas.microsoft.com/office/drawing/2014/main" id="{4956F6E0-5447-96FB-4B54-77B73C61815F}"/>
              </a:ext>
            </a:extLst>
          </p:cNvPr>
          <p:cNvSpPr txBox="1">
            <a:spLocks/>
          </p:cNvSpPr>
          <p:nvPr/>
        </p:nvSpPr>
        <p:spPr bwMode="auto">
          <a:xfrm>
            <a:off x="5955579" y="2156626"/>
            <a:ext cx="2133600" cy="1058212"/>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7 METs:</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T1:  6/7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T2:  5/7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T3:  4/7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T4:  0/1/2/3 METs Trained</a:t>
            </a:r>
          </a:p>
        </p:txBody>
      </p:sp>
      <p:sp>
        <p:nvSpPr>
          <p:cNvPr id="9" name="Content Placeholder 2">
            <a:extLst>
              <a:ext uri="{FF2B5EF4-FFF2-40B4-BE49-F238E27FC236}">
                <a16:creationId xmlns:a16="http://schemas.microsoft.com/office/drawing/2014/main" id="{D64313B3-9293-5EB2-33EC-007B17494645}"/>
              </a:ext>
            </a:extLst>
          </p:cNvPr>
          <p:cNvSpPr txBox="1">
            <a:spLocks/>
          </p:cNvSpPr>
          <p:nvPr/>
        </p:nvSpPr>
        <p:spPr bwMode="auto">
          <a:xfrm>
            <a:off x="3194733" y="4262957"/>
            <a:ext cx="2063817" cy="1058212"/>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6 METs:</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T1:  6/6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T2:  5/6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T3:  4/6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T4:  0/1/2/3 METs Trained</a:t>
            </a:r>
          </a:p>
        </p:txBody>
      </p:sp>
      <p:sp>
        <p:nvSpPr>
          <p:cNvPr id="10" name="Content Placeholder 2">
            <a:extLst>
              <a:ext uri="{FF2B5EF4-FFF2-40B4-BE49-F238E27FC236}">
                <a16:creationId xmlns:a16="http://schemas.microsoft.com/office/drawing/2014/main" id="{60BC23CD-6020-E973-4A53-9FDA806BA0EF}"/>
              </a:ext>
            </a:extLst>
          </p:cNvPr>
          <p:cNvSpPr txBox="1">
            <a:spLocks/>
          </p:cNvSpPr>
          <p:nvPr/>
        </p:nvSpPr>
        <p:spPr bwMode="auto">
          <a:xfrm>
            <a:off x="397134" y="3619100"/>
            <a:ext cx="1947328" cy="1058212"/>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4 METs:</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T1:  4/4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T2:  3/4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T3:  </a:t>
            </a:r>
            <a:r>
              <a:rPr lang="en-US" sz="12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N/A</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T4:  0/1/2 METs Trained</a:t>
            </a:r>
          </a:p>
        </p:txBody>
      </p:sp>
      <p:sp>
        <p:nvSpPr>
          <p:cNvPr id="11" name="Content Placeholder 2">
            <a:extLst>
              <a:ext uri="{FF2B5EF4-FFF2-40B4-BE49-F238E27FC236}">
                <a16:creationId xmlns:a16="http://schemas.microsoft.com/office/drawing/2014/main" id="{11FD8D14-3304-4835-EA25-F9A90AAA3711}"/>
              </a:ext>
            </a:extLst>
          </p:cNvPr>
          <p:cNvSpPr txBox="1">
            <a:spLocks/>
          </p:cNvSpPr>
          <p:nvPr/>
        </p:nvSpPr>
        <p:spPr bwMode="auto">
          <a:xfrm>
            <a:off x="237607" y="4938231"/>
            <a:ext cx="2447841" cy="1058212"/>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 typeface="Wingdings" panose="05000000000000000000" pitchFamily="2" charset="2"/>
              <a:buChar char="Ø"/>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With 3 or 4 METs, a unit cannot</a:t>
            </a:r>
          </a:p>
          <a:p>
            <a:pPr marL="0" indent="0">
              <a:spcBef>
                <a:spcPts val="0"/>
              </a:spcBef>
              <a:spcAft>
                <a:spcPts val="0"/>
              </a:spcAft>
              <a:buNone/>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calculate a T-Rating of T 1/2/3/4</a:t>
            </a:r>
          </a:p>
          <a:p>
            <a:pPr marL="0" indent="0">
              <a:spcBef>
                <a:spcPts val="0"/>
              </a:spcBef>
              <a:spcAft>
                <a:spcPts val="0"/>
              </a:spcAft>
              <a:buFont typeface="Wingdings" panose="05000000000000000000" pitchFamily="2" charset="2"/>
              <a:buChar char="Ø"/>
            </a:pPr>
            <a:endPar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marL="0" indent="0">
              <a:spcBef>
                <a:spcPts val="0"/>
              </a:spcBef>
              <a:spcAft>
                <a:spcPts val="0"/>
              </a:spcAft>
              <a:buFont typeface="Wingdings" panose="05000000000000000000" pitchFamily="2" charset="2"/>
              <a:buChar char="Ø"/>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No clear progression across all</a:t>
            </a:r>
          </a:p>
          <a:p>
            <a:pPr marL="0" indent="0">
              <a:spcBef>
                <a:spcPts val="0"/>
              </a:spcBef>
              <a:spcAft>
                <a:spcPts val="0"/>
              </a:spcAft>
              <a:buNone/>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phases of unit training lifecycle</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p>
        </p:txBody>
      </p:sp>
      <p:sp>
        <p:nvSpPr>
          <p:cNvPr id="12" name="Content Placeholder 2">
            <a:extLst>
              <a:ext uri="{FF2B5EF4-FFF2-40B4-BE49-F238E27FC236}">
                <a16:creationId xmlns:a16="http://schemas.microsoft.com/office/drawing/2014/main" id="{848B34E5-D09C-2D96-615C-9D4458DE790D}"/>
              </a:ext>
            </a:extLst>
          </p:cNvPr>
          <p:cNvSpPr txBox="1">
            <a:spLocks/>
          </p:cNvSpPr>
          <p:nvPr/>
        </p:nvSpPr>
        <p:spPr bwMode="auto">
          <a:xfrm>
            <a:off x="5955579" y="3560311"/>
            <a:ext cx="2133600" cy="1058212"/>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8 METs:</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T1:  </a:t>
            </a:r>
            <a:r>
              <a:rPr lang="en-US" sz="12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7/8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T2:  6/8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T3:  5/8 METs trained</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T4:  0/1/2/3/4 METs Trained</a:t>
            </a:r>
          </a:p>
        </p:txBody>
      </p:sp>
      <p:sp>
        <p:nvSpPr>
          <p:cNvPr id="13" name="Content Placeholder 2">
            <a:extLst>
              <a:ext uri="{FF2B5EF4-FFF2-40B4-BE49-F238E27FC236}">
                <a16:creationId xmlns:a16="http://schemas.microsoft.com/office/drawing/2014/main" id="{F5E52CCD-34D0-2E77-FBE8-F93CC9A8D9EC}"/>
              </a:ext>
            </a:extLst>
          </p:cNvPr>
          <p:cNvSpPr txBox="1">
            <a:spLocks/>
          </p:cNvSpPr>
          <p:nvPr/>
        </p:nvSpPr>
        <p:spPr bwMode="auto">
          <a:xfrm>
            <a:off x="5798458" y="4938230"/>
            <a:ext cx="2447841" cy="1597323"/>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 typeface="Wingdings" panose="05000000000000000000" pitchFamily="2" charset="2"/>
              <a:buChar char="Ø"/>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With 7 or more METs, a unit can</a:t>
            </a:r>
          </a:p>
          <a:p>
            <a:pPr marL="0" indent="0">
              <a:spcBef>
                <a:spcPts val="0"/>
              </a:spcBef>
              <a:spcAft>
                <a:spcPts val="0"/>
              </a:spcAft>
              <a:buNone/>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be untrained for a MET and still</a:t>
            </a:r>
          </a:p>
          <a:p>
            <a:pPr marL="0" indent="0">
              <a:spcBef>
                <a:spcPts val="0"/>
              </a:spcBef>
              <a:spcAft>
                <a:spcPts val="0"/>
              </a:spcAft>
              <a:buNone/>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achieve T1.</a:t>
            </a:r>
          </a:p>
          <a:p>
            <a:pPr marL="0" indent="0">
              <a:spcBef>
                <a:spcPts val="0"/>
              </a:spcBef>
              <a:spcAft>
                <a:spcPts val="0"/>
              </a:spcAft>
              <a:buFont typeface="Wingdings" panose="05000000000000000000" pitchFamily="2" charset="2"/>
              <a:buChar char="Ø"/>
            </a:pPr>
            <a:endPar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marL="0" indent="0">
              <a:spcBef>
                <a:spcPts val="0"/>
              </a:spcBef>
              <a:spcAft>
                <a:spcPts val="0"/>
              </a:spcAft>
              <a:buFont typeface="Wingdings" panose="05000000000000000000" pitchFamily="2" charset="2"/>
              <a:buChar char="Ø"/>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Creates possible scenario where</a:t>
            </a:r>
          </a:p>
          <a:p>
            <a:pPr marL="0" indent="0">
              <a:spcBef>
                <a:spcPts val="0"/>
              </a:spcBef>
              <a:spcAft>
                <a:spcPts val="0"/>
              </a:spcAft>
              <a:buNone/>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the unit is T1, is “NO” for the Core </a:t>
            </a:r>
          </a:p>
          <a:p>
            <a:pPr marL="0" indent="0">
              <a:spcBef>
                <a:spcPts val="0"/>
              </a:spcBef>
              <a:spcAft>
                <a:spcPts val="0"/>
              </a:spcAft>
              <a:buNone/>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Mission due to training, and an</a:t>
            </a:r>
          </a:p>
          <a:p>
            <a:pPr marL="0" indent="0">
              <a:spcBef>
                <a:spcPts val="0"/>
              </a:spcBef>
              <a:spcAft>
                <a:spcPts val="0"/>
              </a:spcAft>
              <a:buNone/>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explanation is required </a:t>
            </a:r>
            <a:r>
              <a:rPr lang="en-US" sz="1000" b="1" u="sng" kern="0" dirty="0">
                <a:solidFill>
                  <a:srgbClr val="FF0000"/>
                </a:solidFill>
                <a:latin typeface="Arial" panose="020B0604020202020204" pitchFamily="34" charset="0"/>
                <a:ea typeface="Times New Roman" panose="02020603050405020304" pitchFamily="18" charset="0"/>
                <a:cs typeface="Arial" panose="020B0604020202020204" pitchFamily="34" charset="0"/>
              </a:rPr>
              <a:t>why</a:t>
            </a: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a T1 </a:t>
            </a:r>
          </a:p>
          <a:p>
            <a:pPr marL="0" indent="0">
              <a:spcBef>
                <a:spcPts val="0"/>
              </a:spcBef>
              <a:spcAft>
                <a:spcPts val="0"/>
              </a:spcAft>
              <a:buNone/>
            </a:pPr>
            <a:r>
              <a:rPr lang="en-US" sz="1000" b="1" kern="0" dirty="0">
                <a:solidFill>
                  <a:srgbClr val="FF0000"/>
                </a:solidFill>
                <a:latin typeface="Arial" panose="020B0604020202020204" pitchFamily="34" charset="0"/>
                <a:ea typeface="Times New Roman" panose="02020603050405020304" pitchFamily="18" charset="0"/>
                <a:cs typeface="Arial" panose="020B0604020202020204" pitchFamily="34" charset="0"/>
              </a:rPr>
              <a:t>     has a major training concern.</a:t>
            </a:r>
          </a:p>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p>
        </p:txBody>
      </p:sp>
      <p:cxnSp>
        <p:nvCxnSpPr>
          <p:cNvPr id="15" name="Straight Connector 14">
            <a:extLst>
              <a:ext uri="{FF2B5EF4-FFF2-40B4-BE49-F238E27FC236}">
                <a16:creationId xmlns:a16="http://schemas.microsoft.com/office/drawing/2014/main" id="{31931ABE-F4D4-27A8-F527-B704C9A8299C}"/>
              </a:ext>
            </a:extLst>
          </p:cNvPr>
          <p:cNvCxnSpPr>
            <a:cxnSpLocks/>
          </p:cNvCxnSpPr>
          <p:nvPr/>
        </p:nvCxnSpPr>
        <p:spPr>
          <a:xfrm>
            <a:off x="2858703" y="1848051"/>
            <a:ext cx="0" cy="4379494"/>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26E3C74-78F6-5B73-0625-9E986DA9CBA4}"/>
              </a:ext>
            </a:extLst>
          </p:cNvPr>
          <p:cNvCxnSpPr>
            <a:cxnSpLocks/>
          </p:cNvCxnSpPr>
          <p:nvPr/>
        </p:nvCxnSpPr>
        <p:spPr>
          <a:xfrm>
            <a:off x="5619549" y="1899670"/>
            <a:ext cx="0" cy="4379494"/>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ight Arrow 23">
            <a:extLst>
              <a:ext uri="{FF2B5EF4-FFF2-40B4-BE49-F238E27FC236}">
                <a16:creationId xmlns:a16="http://schemas.microsoft.com/office/drawing/2014/main" id="{D8C538C5-3E3D-C1AC-54F9-8557AF850499}"/>
              </a:ext>
            </a:extLst>
          </p:cNvPr>
          <p:cNvSpPr/>
          <p:nvPr/>
        </p:nvSpPr>
        <p:spPr>
          <a:xfrm rot="16200000" flipH="1">
            <a:off x="3820428" y="2125954"/>
            <a:ext cx="837399" cy="281593"/>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Tree>
    <p:extLst>
      <p:ext uri="{BB962C8B-B14F-4D97-AF65-F5344CB8AC3E}">
        <p14:creationId xmlns:p14="http://schemas.microsoft.com/office/powerpoint/2010/main" val="900546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0" y="0"/>
            <a:ext cx="9144000" cy="914400"/>
          </a:xfrm>
          <a:prstGeom prst="rect">
            <a:avLst/>
          </a:prstGeom>
          <a:noFill/>
          <a:ln w="9525">
            <a:noFill/>
            <a:miter lim="800000"/>
            <a:headEnd/>
            <a:tailEnd/>
          </a:ln>
        </p:spPr>
        <p:txBody>
          <a:bodyPr anchor="ctr"/>
          <a:lstStyle/>
          <a:p>
            <a:pPr algn="ctr" fontAlgn="base">
              <a:spcBef>
                <a:spcPct val="0"/>
              </a:spcBef>
              <a:spcAft>
                <a:spcPct val="0"/>
              </a:spcAft>
            </a:pPr>
            <a:r>
              <a:rPr lang="en-US" altLang="en-US" sz="2400" b="1" dirty="0">
                <a:latin typeface="Arial" panose="020B0604020202020204" pitchFamily="34" charset="0"/>
                <a:cs typeface="Arial" panose="020B0604020202020204" pitchFamily="34" charset="0"/>
              </a:rPr>
              <a:t>Training Standards</a:t>
            </a:r>
          </a:p>
          <a:p>
            <a:pPr algn="ctr" fontAlgn="base">
              <a:spcBef>
                <a:spcPct val="0"/>
              </a:spcBef>
              <a:spcAft>
                <a:spcPct val="0"/>
              </a:spcAft>
            </a:pPr>
            <a:r>
              <a:rPr lang="en-US" altLang="en-US" sz="2400" b="1" dirty="0">
                <a:latin typeface="Arial" panose="020B0604020202020204" pitchFamily="34" charset="0"/>
                <a:cs typeface="Arial" panose="020B0604020202020204" pitchFamily="34" charset="0"/>
              </a:rPr>
              <a:t> (T&amp;R Events Align to METs)</a:t>
            </a:r>
          </a:p>
        </p:txBody>
      </p:sp>
      <p:sp>
        <p:nvSpPr>
          <p:cNvPr id="2" name="Rectangle 1"/>
          <p:cNvSpPr/>
          <p:nvPr/>
        </p:nvSpPr>
        <p:spPr>
          <a:xfrm>
            <a:off x="247650" y="1713635"/>
            <a:ext cx="4362450" cy="3785652"/>
          </a:xfrm>
          <a:prstGeom prst="rect">
            <a:avLst/>
          </a:prstGeom>
          <a:ln>
            <a:solidFill>
              <a:srgbClr val="000000"/>
            </a:solidFill>
          </a:ln>
        </p:spPr>
        <p:txBody>
          <a:bodyPr wrap="square" lIns="0">
            <a:spAutoFit/>
          </a:bodyPr>
          <a:lstStyle/>
          <a:p>
            <a:pPr marL="118141" algn="just" eaLnBrk="1" hangingPunct="1"/>
            <a:r>
              <a:rPr lang="en-US" altLang="en-US" sz="1200" b="1" dirty="0"/>
              <a:t>Measure the training required to produce the </a:t>
            </a:r>
            <a:r>
              <a:rPr lang="en-US" sz="1200" b="1" dirty="0"/>
              <a:t>required Mission Essential Task (MET) outputs.</a:t>
            </a:r>
            <a:endParaRPr lang="en-US" altLang="en-US" sz="1200" b="1" dirty="0"/>
          </a:p>
          <a:p>
            <a:pPr marL="575341" lvl="1" eaLnBrk="1" hangingPunct="1"/>
            <a:endParaRPr lang="en-US" sz="1200" b="1" dirty="0"/>
          </a:p>
          <a:p>
            <a:pPr marL="118141" eaLnBrk="1" hangingPunct="1"/>
            <a:r>
              <a:rPr lang="en-US" sz="1200" b="1" dirty="0"/>
              <a:t>Link E-coded training events to METs.</a:t>
            </a:r>
          </a:p>
          <a:p>
            <a:pPr marL="575341" lvl="1" eaLnBrk="1" hangingPunct="1"/>
            <a:endParaRPr lang="en-US" sz="1200" b="1" dirty="0"/>
          </a:p>
          <a:p>
            <a:pPr marL="118141" eaLnBrk="1" hangingPunct="1"/>
            <a:r>
              <a:rPr lang="en-US" sz="1200" b="1" dirty="0"/>
              <a:t>Use current T&amp;R Manual as the starting point.</a:t>
            </a:r>
          </a:p>
          <a:p>
            <a:pPr marL="118141" eaLnBrk="1" hangingPunct="1"/>
            <a:r>
              <a:rPr lang="en-US" sz="1200" b="1" dirty="0"/>
              <a:t>*Community may identify </a:t>
            </a:r>
            <a:r>
              <a:rPr lang="en-US" sz="1200" b="1" dirty="0">
                <a:solidFill>
                  <a:srgbClr val="FF0000"/>
                </a:solidFill>
              </a:rPr>
              <a:t>NEW</a:t>
            </a:r>
            <a:r>
              <a:rPr lang="en-US" sz="1200" b="1" dirty="0"/>
              <a:t> training component, event or CERTEX requirements for submittal and inclusion at the next T&amp;R Manual review cycle.</a:t>
            </a:r>
          </a:p>
          <a:p>
            <a:pPr marL="118141" eaLnBrk="1" hangingPunct="1"/>
            <a:endParaRPr lang="en-US" sz="1200" b="1" dirty="0"/>
          </a:p>
          <a:p>
            <a:pPr marL="118141" indent="-297972" eaLnBrk="1" hangingPunct="1"/>
            <a:r>
              <a:rPr lang="en-US" altLang="en-US" sz="1200" b="1" dirty="0"/>
              <a:t>EXAMPLE:</a:t>
            </a:r>
          </a:p>
          <a:p>
            <a:pPr marL="118141" indent="-297972" eaLnBrk="1" hangingPunct="1"/>
            <a:endParaRPr lang="en-US" altLang="en-US" sz="1200" dirty="0"/>
          </a:p>
          <a:p>
            <a:pPr marL="171450" lvl="0" indent="-171450" eaLnBrk="0" hangingPunct="0">
              <a:buFont typeface="Arial" panose="020B0604020202020204" pitchFamily="34" charset="0"/>
              <a:buChar char="•"/>
              <a:defRPr/>
            </a:pPr>
            <a:r>
              <a:rPr lang="en-US" sz="1200" dirty="0">
                <a:latin typeface="Arial" panose="020B0604020202020204" pitchFamily="34" charset="0"/>
                <a:cs typeface="Arial" panose="020B0604020202020204" pitchFamily="34" charset="0"/>
              </a:rPr>
              <a:t>Y/N - BN trained to standard in the following E-coded events:</a:t>
            </a:r>
          </a:p>
          <a:p>
            <a:pPr>
              <a:defRPr/>
            </a:pPr>
            <a:r>
              <a:rPr lang="en-US" sz="1200" dirty="0">
                <a:latin typeface="Arial" panose="020B0604020202020204" pitchFamily="34" charset="0"/>
                <a:cs typeface="Arial" panose="020B0604020202020204" pitchFamily="34" charset="0"/>
              </a:rPr>
              <a:t>     INTL-ANYS-4003 and INTL-ANYS-4001 chained events</a:t>
            </a:r>
          </a:p>
          <a:p>
            <a:pPr>
              <a:defRPr/>
            </a:pPr>
            <a:endParaRPr lang="en-US" sz="1200" dirty="0">
              <a:latin typeface="Arial" panose="020B0604020202020204" pitchFamily="34" charset="0"/>
              <a:cs typeface="Arial" panose="020B0604020202020204" pitchFamily="34" charset="0"/>
            </a:endParaRPr>
          </a:p>
          <a:p>
            <a:pPr marL="171450" lvl="0" indent="-171450" eaLnBrk="0" hangingPunct="0">
              <a:buFont typeface="Arial" panose="020B0604020202020204" pitchFamily="34" charset="0"/>
              <a:buChar char="•"/>
              <a:defRPr/>
            </a:pPr>
            <a:r>
              <a:rPr lang="en-US" sz="1200" dirty="0">
                <a:latin typeface="Arial" panose="020B0604020202020204" pitchFamily="34" charset="0"/>
                <a:cs typeface="Arial" panose="020B0604020202020204" pitchFamily="34" charset="0"/>
              </a:rPr>
              <a:t>&gt;=4 Targeting Marines trained to standard in the following E-coded event:  INTL-TRGT-4001</a:t>
            </a:r>
          </a:p>
          <a:p>
            <a:pPr marL="171450" lvl="0" indent="-171450" eaLnBrk="0" hangingPunct="0">
              <a:buFont typeface="Arial" panose="020B0604020202020204" pitchFamily="34" charset="0"/>
              <a:buChar char="•"/>
              <a:defRPr/>
            </a:pPr>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US" sz="1200" kern="0" dirty="0">
                <a:latin typeface="Arial" panose="020B0604020202020204" pitchFamily="34" charset="0"/>
                <a:cs typeface="Arial" panose="020B0604020202020204" pitchFamily="34" charset="0"/>
              </a:rPr>
              <a:t>Y/N  - 2 Teams are DoD Info Assurance Standard compliant (DODI 8570)</a:t>
            </a:r>
          </a:p>
        </p:txBody>
      </p:sp>
      <p:sp>
        <p:nvSpPr>
          <p:cNvPr id="7" name="TextBox 6"/>
          <p:cNvSpPr txBox="1"/>
          <p:nvPr/>
        </p:nvSpPr>
        <p:spPr>
          <a:xfrm>
            <a:off x="5196257" y="1375739"/>
            <a:ext cx="3249608" cy="369332"/>
          </a:xfrm>
          <a:prstGeom prst="rect">
            <a:avLst/>
          </a:prstGeom>
          <a:noFill/>
        </p:spPr>
        <p:txBody>
          <a:bodyPr wrap="none" rtlCol="0">
            <a:spAutoFit/>
          </a:bodyPr>
          <a:lstStyle/>
          <a:p>
            <a:r>
              <a:rPr lang="en-US" sz="1800" dirty="0">
                <a:latin typeface="Arial" panose="020B0604020202020204" pitchFamily="34" charset="0"/>
                <a:cs typeface="Arial" panose="020B0604020202020204" pitchFamily="34" charset="0"/>
              </a:rPr>
              <a:t>EX:  Intel BN E-Coded Events</a:t>
            </a:r>
          </a:p>
        </p:txBody>
      </p:sp>
      <p:sp>
        <p:nvSpPr>
          <p:cNvPr id="8" name="TextBox 7"/>
          <p:cNvSpPr txBox="1"/>
          <p:nvPr/>
        </p:nvSpPr>
        <p:spPr>
          <a:xfrm>
            <a:off x="1366212" y="1371599"/>
            <a:ext cx="2125325" cy="369332"/>
          </a:xfrm>
          <a:prstGeom prst="rect">
            <a:avLst/>
          </a:prstGeom>
          <a:noFill/>
        </p:spPr>
        <p:txBody>
          <a:bodyPr wrap="none" rtlCol="0">
            <a:spAutoFit/>
          </a:bodyPr>
          <a:lstStyle/>
          <a:p>
            <a:r>
              <a:rPr lang="en-US" sz="1800" dirty="0">
                <a:latin typeface="Arial" panose="020B0604020202020204" pitchFamily="34" charset="0"/>
                <a:cs typeface="Arial" panose="020B0604020202020204" pitchFamily="34" charset="0"/>
              </a:rPr>
              <a:t>Training Standards</a:t>
            </a:r>
          </a:p>
        </p:txBody>
      </p:sp>
      <p:graphicFrame>
        <p:nvGraphicFramePr>
          <p:cNvPr id="9" name="Table 8"/>
          <p:cNvGraphicFramePr>
            <a:graphicFrameLocks noGrp="1"/>
          </p:cNvGraphicFramePr>
          <p:nvPr>
            <p:extLst>
              <p:ext uri="{D42A27DB-BD31-4B8C-83A1-F6EECF244321}">
                <p14:modId xmlns:p14="http://schemas.microsoft.com/office/powerpoint/2010/main" val="111007322"/>
              </p:ext>
            </p:extLst>
          </p:nvPr>
        </p:nvGraphicFramePr>
        <p:xfrm>
          <a:off x="4787754" y="1716818"/>
          <a:ext cx="4142237" cy="3994893"/>
        </p:xfrm>
        <a:graphic>
          <a:graphicData uri="http://schemas.openxmlformats.org/drawingml/2006/table">
            <a:tbl>
              <a:tblPr firstRow="1" bandRow="1">
                <a:tableStyleId>{5C22544A-7EE6-4342-B048-85BDC9FD1C3A}</a:tableStyleId>
              </a:tblPr>
              <a:tblGrid>
                <a:gridCol w="1075208">
                  <a:extLst>
                    <a:ext uri="{9D8B030D-6E8A-4147-A177-3AD203B41FA5}">
                      <a16:colId xmlns:a16="http://schemas.microsoft.com/office/drawing/2014/main" val="20000"/>
                    </a:ext>
                  </a:extLst>
                </a:gridCol>
                <a:gridCol w="518383">
                  <a:extLst>
                    <a:ext uri="{9D8B030D-6E8A-4147-A177-3AD203B41FA5}">
                      <a16:colId xmlns:a16="http://schemas.microsoft.com/office/drawing/2014/main" val="20001"/>
                    </a:ext>
                  </a:extLst>
                </a:gridCol>
                <a:gridCol w="525293">
                  <a:extLst>
                    <a:ext uri="{9D8B030D-6E8A-4147-A177-3AD203B41FA5}">
                      <a16:colId xmlns:a16="http://schemas.microsoft.com/office/drawing/2014/main" val="20002"/>
                    </a:ext>
                  </a:extLst>
                </a:gridCol>
                <a:gridCol w="496111">
                  <a:extLst>
                    <a:ext uri="{9D8B030D-6E8A-4147-A177-3AD203B41FA5}">
                      <a16:colId xmlns:a16="http://schemas.microsoft.com/office/drawing/2014/main" val="20003"/>
                    </a:ext>
                  </a:extLst>
                </a:gridCol>
                <a:gridCol w="466928">
                  <a:extLst>
                    <a:ext uri="{9D8B030D-6E8A-4147-A177-3AD203B41FA5}">
                      <a16:colId xmlns:a16="http://schemas.microsoft.com/office/drawing/2014/main" val="20004"/>
                    </a:ext>
                  </a:extLst>
                </a:gridCol>
                <a:gridCol w="447472">
                  <a:extLst>
                    <a:ext uri="{9D8B030D-6E8A-4147-A177-3AD203B41FA5}">
                      <a16:colId xmlns:a16="http://schemas.microsoft.com/office/drawing/2014/main" val="20005"/>
                    </a:ext>
                  </a:extLst>
                </a:gridCol>
                <a:gridCol w="612842">
                  <a:extLst>
                    <a:ext uri="{9D8B030D-6E8A-4147-A177-3AD203B41FA5}">
                      <a16:colId xmlns:a16="http://schemas.microsoft.com/office/drawing/2014/main" val="20006"/>
                    </a:ext>
                  </a:extLst>
                </a:gridCol>
              </a:tblGrid>
              <a:tr h="1603305">
                <a:tc>
                  <a:txBody>
                    <a:bodyPr/>
                    <a:lstStyle/>
                    <a:p>
                      <a:pPr algn="ctr"/>
                      <a:r>
                        <a:rPr lang="en-US" sz="900" dirty="0">
                          <a:solidFill>
                            <a:schemeClr val="tx1"/>
                          </a:solidFill>
                        </a:rPr>
                        <a:t> </a:t>
                      </a:r>
                    </a:p>
                    <a:p>
                      <a:pPr algn="ctr"/>
                      <a:endParaRPr lang="en-US" sz="900" dirty="0">
                        <a:solidFill>
                          <a:schemeClr val="tx1"/>
                        </a:solidFill>
                      </a:endParaRPr>
                    </a:p>
                    <a:p>
                      <a:pPr algn="ctr"/>
                      <a:endParaRPr lang="en-US" sz="900" dirty="0">
                        <a:solidFill>
                          <a:schemeClr val="tx1"/>
                        </a:solidFill>
                      </a:endParaRPr>
                    </a:p>
                    <a:p>
                      <a:pPr algn="ctr"/>
                      <a:endParaRPr lang="en-US" sz="900" dirty="0">
                        <a:solidFill>
                          <a:schemeClr val="tx1"/>
                        </a:solidFill>
                      </a:endParaRPr>
                    </a:p>
                    <a:p>
                      <a:pPr algn="ctr"/>
                      <a:r>
                        <a:rPr lang="en-US" sz="1000" dirty="0">
                          <a:solidFill>
                            <a:schemeClr val="tx1"/>
                          </a:solidFill>
                        </a:rPr>
                        <a:t>T&amp;R</a:t>
                      </a:r>
                      <a:r>
                        <a:rPr lang="en-US" sz="1000" baseline="0" dirty="0">
                          <a:solidFill>
                            <a:schemeClr val="tx1"/>
                          </a:solidFill>
                        </a:rPr>
                        <a:t> Manual  Aligned Training Events</a:t>
                      </a:r>
                      <a:endParaRPr lang="en-US" sz="1000" dirty="0">
                        <a:solidFill>
                          <a:schemeClr val="tx1"/>
                        </a:solidFill>
                      </a:endParaRP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mn-lt"/>
                        </a:rPr>
                        <a:t>MCT 1.1.2                              Provide Task Organized Forces</a:t>
                      </a:r>
                    </a:p>
                    <a:p>
                      <a:pPr algn="ctr"/>
                      <a:endParaRPr lang="en-US" sz="900" dirty="0">
                        <a:solidFill>
                          <a:schemeClr val="tx1"/>
                        </a:solidFill>
                      </a:endParaRPr>
                    </a:p>
                  </a:txBody>
                  <a:tcPr marT="45712" marB="45712"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mn-lt"/>
                        </a:rPr>
                        <a:t>MCT 2.1.1                           Conduct Intel</a:t>
                      </a:r>
                      <a:r>
                        <a:rPr lang="en-US" sz="900" baseline="0" dirty="0">
                          <a:solidFill>
                            <a:schemeClr val="tx1"/>
                          </a:solidFill>
                          <a:latin typeface="+mn-lt"/>
                        </a:rPr>
                        <a:t> Functions</a:t>
                      </a:r>
                      <a:endParaRPr lang="en-US" sz="900" dirty="0">
                        <a:solidFill>
                          <a:schemeClr val="tx1"/>
                        </a:solidFill>
                        <a:latin typeface="+mn-lt"/>
                      </a:endParaRPr>
                    </a:p>
                    <a:p>
                      <a:pPr algn="ctr"/>
                      <a:endParaRPr lang="en-US" sz="900" dirty="0">
                        <a:solidFill>
                          <a:schemeClr val="tx1"/>
                        </a:solidFill>
                      </a:endParaRPr>
                    </a:p>
                  </a:txBody>
                  <a:tcPr marT="45712" marB="45712"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mn-lt"/>
                        </a:rPr>
                        <a:t>MCT</a:t>
                      </a:r>
                      <a:r>
                        <a:rPr lang="en-US" sz="900" baseline="0" dirty="0">
                          <a:solidFill>
                            <a:schemeClr val="tx1"/>
                          </a:solidFill>
                          <a:latin typeface="+mn-lt"/>
                        </a:rPr>
                        <a:t> 2.1.2.6                        Conduct Counterintelligence</a:t>
                      </a:r>
                      <a:endParaRPr lang="en-US" sz="900" dirty="0">
                        <a:solidFill>
                          <a:schemeClr val="tx1"/>
                        </a:solidFill>
                        <a:latin typeface="+mn-lt"/>
                      </a:endParaRPr>
                    </a:p>
                    <a:p>
                      <a:pPr algn="ctr"/>
                      <a:endParaRPr lang="en-US" sz="900" dirty="0">
                        <a:solidFill>
                          <a:schemeClr val="tx1"/>
                        </a:solidFill>
                      </a:endParaRPr>
                    </a:p>
                  </a:txBody>
                  <a:tcPr marT="45712" marB="45712"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mn-lt"/>
                        </a:rPr>
                        <a:t>MCT 2.1.3.3                        Conduct Human</a:t>
                      </a:r>
                      <a:r>
                        <a:rPr lang="en-US" sz="900" baseline="0" dirty="0">
                          <a:solidFill>
                            <a:schemeClr val="tx1"/>
                          </a:solidFill>
                          <a:latin typeface="+mn-lt"/>
                        </a:rPr>
                        <a:t> Intel Activities</a:t>
                      </a:r>
                      <a:endParaRPr lang="en-US" sz="900" dirty="0">
                        <a:solidFill>
                          <a:schemeClr val="tx1"/>
                        </a:solidFill>
                        <a:latin typeface="+mn-lt"/>
                      </a:endParaRPr>
                    </a:p>
                    <a:p>
                      <a:pPr algn="ctr"/>
                      <a:endParaRPr lang="en-US" sz="900" dirty="0">
                        <a:solidFill>
                          <a:schemeClr val="tx1"/>
                        </a:solidFill>
                      </a:endParaRPr>
                    </a:p>
                  </a:txBody>
                  <a:tcPr marT="45712" marB="45712"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mn-lt"/>
                        </a:rPr>
                        <a:t>MCT 2.2.4                           Conduct Sensor</a:t>
                      </a:r>
                      <a:r>
                        <a:rPr lang="en-US" sz="900" baseline="0" dirty="0">
                          <a:solidFill>
                            <a:schemeClr val="tx1"/>
                          </a:solidFill>
                          <a:latin typeface="+mn-lt"/>
                        </a:rPr>
                        <a:t> OPS</a:t>
                      </a:r>
                      <a:endParaRPr lang="en-US" sz="900" dirty="0">
                        <a:solidFill>
                          <a:schemeClr val="tx1"/>
                        </a:solidFill>
                      </a:endParaRPr>
                    </a:p>
                  </a:txBody>
                  <a:tcPr marT="45712" marB="45712"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mn-lt"/>
                          <a:cs typeface="Arial" panose="020B0604020202020204" pitchFamily="34" charset="0"/>
                        </a:rPr>
                        <a:t>MCT 5.1.1.7                      Conduct Spec.  Intel. Communications</a:t>
                      </a:r>
                    </a:p>
                    <a:p>
                      <a:pPr algn="ctr"/>
                      <a:endParaRPr lang="en-US" sz="900" dirty="0">
                        <a:solidFill>
                          <a:schemeClr val="tx1"/>
                        </a:solidFill>
                      </a:endParaRPr>
                    </a:p>
                  </a:txBody>
                  <a:tcPr marT="45712" marB="45712"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265732">
                <a:tc>
                  <a:txBody>
                    <a:bodyPr/>
                    <a:lstStyle/>
                    <a:p>
                      <a:r>
                        <a:rPr lang="en-US" sz="900" b="1" dirty="0">
                          <a:solidFill>
                            <a:schemeClr val="tx1"/>
                          </a:solidFill>
                        </a:rPr>
                        <a:t>INTL-FUNC-8901</a:t>
                      </a: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65732">
                <a:tc>
                  <a:txBody>
                    <a:bodyPr/>
                    <a:lstStyle/>
                    <a:p>
                      <a:r>
                        <a:rPr lang="en-US" sz="900" b="1" dirty="0">
                          <a:solidFill>
                            <a:schemeClr val="tx1"/>
                          </a:solidFill>
                        </a:rPr>
                        <a:t>INTL-ANYS-4001</a:t>
                      </a: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65732">
                <a:tc>
                  <a:txBody>
                    <a:bodyPr/>
                    <a:lstStyle/>
                    <a:p>
                      <a:r>
                        <a:rPr lang="en-US" sz="900" b="1" dirty="0">
                          <a:solidFill>
                            <a:schemeClr val="tx1"/>
                          </a:solidFill>
                        </a:rPr>
                        <a:t>INTL-ANYS-4003</a:t>
                      </a: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5732">
                <a:tc>
                  <a:txBody>
                    <a:bodyPr/>
                    <a:lstStyle/>
                    <a:p>
                      <a:r>
                        <a:rPr lang="en-US" sz="900" b="1" dirty="0">
                          <a:solidFill>
                            <a:schemeClr val="tx1"/>
                          </a:solidFill>
                        </a:rPr>
                        <a:t>INTL-COLL-4001</a:t>
                      </a: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65732">
                <a:tc>
                  <a:txBody>
                    <a:bodyPr/>
                    <a:lstStyle/>
                    <a:p>
                      <a:r>
                        <a:rPr lang="en-US" sz="900" b="1" dirty="0">
                          <a:solidFill>
                            <a:schemeClr val="tx1"/>
                          </a:solidFill>
                        </a:rPr>
                        <a:t>INTL-TRGT-4001</a:t>
                      </a: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5732">
                <a:tc>
                  <a:txBody>
                    <a:bodyPr/>
                    <a:lstStyle/>
                    <a:p>
                      <a:r>
                        <a:rPr lang="en-US" sz="900" b="1" dirty="0">
                          <a:solidFill>
                            <a:schemeClr val="tx1"/>
                          </a:solidFill>
                        </a:rPr>
                        <a:t>CIH-CINT-3001</a:t>
                      </a: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5732">
                <a:tc>
                  <a:txBody>
                    <a:bodyPr/>
                    <a:lstStyle/>
                    <a:p>
                      <a:r>
                        <a:rPr lang="en-US" sz="900" b="1" dirty="0">
                          <a:solidFill>
                            <a:schemeClr val="tx1"/>
                          </a:solidFill>
                        </a:rPr>
                        <a:t>CIH-HUMI-3001</a:t>
                      </a: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65732">
                <a:tc>
                  <a:txBody>
                    <a:bodyPr/>
                    <a:lstStyle/>
                    <a:p>
                      <a:r>
                        <a:rPr lang="en-US" sz="900" b="1" dirty="0">
                          <a:solidFill>
                            <a:schemeClr val="tx1"/>
                          </a:solidFill>
                        </a:rPr>
                        <a:t>GRSO-PLAN-</a:t>
                      </a:r>
                      <a:r>
                        <a:rPr lang="en-US" sz="900" b="1" baseline="0" dirty="0">
                          <a:solidFill>
                            <a:schemeClr val="tx1"/>
                          </a:solidFill>
                        </a:rPr>
                        <a:t>3001</a:t>
                      </a:r>
                      <a:endParaRPr lang="en-US" sz="900" b="1" dirty="0">
                        <a:solidFill>
                          <a:schemeClr val="tx1"/>
                        </a:solidFill>
                      </a:endParaRP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265732">
                <a:tc>
                  <a:txBody>
                    <a:bodyPr/>
                    <a:lstStyle/>
                    <a:p>
                      <a:r>
                        <a:rPr lang="en-US" sz="900" b="1" dirty="0">
                          <a:solidFill>
                            <a:schemeClr val="tx1"/>
                          </a:solidFill>
                        </a:rPr>
                        <a:t>SIEW-OPS-3001</a:t>
                      </a:r>
                    </a:p>
                  </a:txBody>
                  <a:tcPr marT="45712" marB="457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900" b="1" dirty="0"/>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b="1" dirty="0"/>
                        <a:t>X</a:t>
                      </a:r>
                    </a:p>
                  </a:txBody>
                  <a:tcPr marT="45712" marB="4571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13" name="Rectangle 10"/>
          <p:cNvSpPr>
            <a:spLocks noChangeArrowheads="1"/>
          </p:cNvSpPr>
          <p:nvPr/>
        </p:nvSpPr>
        <p:spPr bwMode="auto">
          <a:xfrm>
            <a:off x="247650" y="5833586"/>
            <a:ext cx="8667750" cy="529422"/>
          </a:xfrm>
          <a:prstGeom prst="rect">
            <a:avLst/>
          </a:prstGeom>
          <a:solidFill>
            <a:srgbClr val="FFFF00"/>
          </a:solidFill>
          <a:ln w="25400" algn="ctr">
            <a:solidFill>
              <a:schemeClr val="tx1"/>
            </a:solidFill>
            <a:round/>
            <a:headEnd/>
            <a:tailEnd/>
          </a:ln>
        </p:spPr>
        <p:txBody>
          <a:bodyPr wrap="none" lIns="45717" tIns="45717" rIns="91433" bIns="45717" anchor="ctr"/>
          <a:lstStyle/>
          <a:p>
            <a:pPr algn="ctr">
              <a:tabLst>
                <a:tab pos="1600200" algn="l"/>
                <a:tab pos="3543300" algn="l"/>
              </a:tabLst>
            </a:pPr>
            <a:r>
              <a:rPr lang="en-US" sz="1200" b="1" dirty="0"/>
              <a:t>    Through the MET/METL Review Workshop process, Training requirements and developed Standards </a:t>
            </a:r>
          </a:p>
          <a:p>
            <a:pPr algn="ctr">
              <a:tabLst>
                <a:tab pos="1600200" algn="l"/>
                <a:tab pos="3543300" algn="l"/>
              </a:tabLst>
            </a:pPr>
            <a:r>
              <a:rPr lang="en-US" sz="1200" b="1" dirty="0"/>
              <a:t>are aligned and identified in COI T&amp;R Manuals, various training Programs of Instruction, curriculum management. </a:t>
            </a:r>
          </a:p>
        </p:txBody>
      </p:sp>
      <p:pic>
        <p:nvPicPr>
          <p:cNvPr id="5" name="Picture 4" descr="Logo&#10;&#10;Description automatically generated">
            <a:extLst>
              <a:ext uri="{FF2B5EF4-FFF2-40B4-BE49-F238E27FC236}">
                <a16:creationId xmlns:a16="http://schemas.microsoft.com/office/drawing/2014/main" id="{1E02E984-21B7-FD33-2F2E-49651AAFAC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9833" y="825213"/>
            <a:ext cx="860532" cy="860532"/>
          </a:xfrm>
          <a:prstGeom prst="rect">
            <a:avLst/>
          </a:prstGeom>
        </p:spPr>
      </p:pic>
    </p:spTree>
    <p:extLst>
      <p:ext uri="{BB962C8B-B14F-4D97-AF65-F5344CB8AC3E}">
        <p14:creationId xmlns:p14="http://schemas.microsoft.com/office/powerpoint/2010/main" val="753438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2344" y="1477200"/>
            <a:ext cx="4913644" cy="1687096"/>
          </a:xfrm>
          <a:ln>
            <a:solidFill>
              <a:schemeClr val="tx1"/>
            </a:solidFill>
          </a:ln>
        </p:spPr>
        <p:txBody>
          <a:bodyPr>
            <a:normAutofit/>
          </a:bodyPr>
          <a:lstStyle/>
          <a:p>
            <a:pPr marL="0" indent="0">
              <a:buNone/>
            </a:pPr>
            <a:r>
              <a:rPr lang="en-US" sz="800" b="1" dirty="0">
                <a:latin typeface="Arial" panose="020B0604020202020204" pitchFamily="34" charset="0"/>
                <a:cs typeface="Arial" panose="020B0604020202020204" pitchFamily="34" charset="0"/>
              </a:rPr>
              <a:t>MEU CE CORE METL</a:t>
            </a:r>
          </a:p>
          <a:p>
            <a:pPr marL="0" indent="0">
              <a:buNone/>
            </a:pPr>
            <a:r>
              <a:rPr lang="en-US" sz="800" dirty="0">
                <a:latin typeface="Arial" panose="020B0604020202020204" pitchFamily="34" charset="0"/>
                <a:cs typeface="Arial" panose="020B0604020202020204" pitchFamily="34" charset="0"/>
              </a:rPr>
              <a:t>MCT 1.8.3         Conduct Sensitive Site Exploitation   1, 2, 3</a:t>
            </a:r>
          </a:p>
          <a:p>
            <a:pPr marL="0" indent="0">
              <a:buNone/>
            </a:pPr>
            <a:r>
              <a:rPr lang="en-US" sz="800" dirty="0">
                <a:latin typeface="Arial" panose="020B0604020202020204" pitchFamily="34" charset="0"/>
                <a:cs typeface="Arial" panose="020B0604020202020204" pitchFamily="34" charset="0"/>
              </a:rPr>
              <a:t>MCT 1.12.1.8    Conduct Maritime Interception Operations (MIO)  3</a:t>
            </a:r>
          </a:p>
          <a:p>
            <a:pPr marL="0" indent="0">
              <a:buNone/>
            </a:pPr>
            <a:r>
              <a:rPr lang="en-US" sz="800" dirty="0">
                <a:latin typeface="Arial" panose="020B0604020202020204" pitchFamily="34" charset="0"/>
                <a:cs typeface="Arial" panose="020B0604020202020204" pitchFamily="34" charset="0"/>
              </a:rPr>
              <a:t>MCT 2.1            Plan and Direct Intelligence Operations  1, 2, 3, 4, 5, 6, 7, 8, 9, 10</a:t>
            </a:r>
          </a:p>
          <a:p>
            <a:pPr marL="0" indent="0">
              <a:buNone/>
            </a:pPr>
            <a:r>
              <a:rPr lang="en-US" sz="800" dirty="0">
                <a:latin typeface="Arial" panose="020B0604020202020204" pitchFamily="34" charset="0"/>
                <a:cs typeface="Arial" panose="020B0604020202020204" pitchFamily="34" charset="0"/>
              </a:rPr>
              <a:t>MCT 3.2.1.3      Integrate Fire Support with the Scheme of Maneuver 1, 2, 3, 4, 7, 8, 10, 11</a:t>
            </a:r>
          </a:p>
          <a:p>
            <a:pPr marL="0" indent="0">
              <a:buNone/>
            </a:pPr>
            <a:r>
              <a:rPr lang="en-US" sz="800" dirty="0">
                <a:latin typeface="Arial" panose="020B0604020202020204" pitchFamily="34" charset="0"/>
                <a:cs typeface="Arial" panose="020B0604020202020204" pitchFamily="34" charset="0"/>
              </a:rPr>
              <a:t>MCT 4.11          Plan and Direct Logistics Operations  1, 2, 4, 5, 6, 9</a:t>
            </a:r>
          </a:p>
          <a:p>
            <a:pPr marL="0" indent="0">
              <a:buNone/>
            </a:pPr>
            <a:r>
              <a:rPr lang="en-US" sz="800" dirty="0">
                <a:latin typeface="Arial" panose="020B0604020202020204" pitchFamily="34" charset="0"/>
                <a:cs typeface="Arial" panose="020B0604020202020204" pitchFamily="34" charset="0"/>
              </a:rPr>
              <a:t>MCT 5.5.1         Conduct Interorganizational Cooperation 4, 5, 6, 8, 9, 10, 11</a:t>
            </a:r>
          </a:p>
          <a:p>
            <a:pPr marL="0" indent="0">
              <a:buNone/>
            </a:pPr>
            <a:r>
              <a:rPr lang="en-US" sz="800" dirty="0">
                <a:latin typeface="Arial" panose="020B0604020202020204" pitchFamily="34" charset="0"/>
                <a:cs typeface="Arial" panose="020B0604020202020204" pitchFamily="34" charset="0"/>
              </a:rPr>
              <a:t>MCT 5.7            Exercise Command and Control of Air and Ground Forces  1, 2, 3, 4, 5, 6, 7, 8, 9, 10, 11</a:t>
            </a:r>
          </a:p>
          <a:p>
            <a:pPr marL="0" indent="0">
              <a:buNone/>
            </a:pPr>
            <a:r>
              <a:rPr lang="en-US" sz="800" dirty="0">
                <a:latin typeface="Arial" panose="020B0604020202020204" pitchFamily="34" charset="0"/>
                <a:cs typeface="Arial" panose="020B0604020202020204" pitchFamily="34" charset="0"/>
              </a:rPr>
              <a:t>MCT 5.7.1         Plan and Direct Amphibious Operations  1, 2, 3, 4, 8</a:t>
            </a:r>
          </a:p>
          <a:p>
            <a:pPr marL="0" indent="0">
              <a:buNone/>
            </a:pPr>
            <a:r>
              <a:rPr lang="en-US" sz="800" dirty="0">
                <a:latin typeface="Arial" panose="020B0604020202020204" pitchFamily="34" charset="0"/>
                <a:cs typeface="Arial" panose="020B0604020202020204" pitchFamily="34" charset="0"/>
              </a:rPr>
              <a:t>MCT 5.7.6         Plan and Direct Crisis Response Operations 5, 6, 10, 11</a:t>
            </a:r>
          </a:p>
          <a:p>
            <a:pPr marL="0" indent="0">
              <a:buNone/>
            </a:pPr>
            <a:r>
              <a:rPr lang="en-US" sz="800" dirty="0">
                <a:latin typeface="Arial" panose="020B0604020202020204" pitchFamily="34" charset="0"/>
                <a:cs typeface="Arial" panose="020B0604020202020204" pitchFamily="34" charset="0"/>
              </a:rPr>
              <a:t>MCT 5.14.9       Plan and Direct Information Actions  1, 2, 3, 4, 5, 6, 7, 8, 9, 10, 11</a:t>
            </a:r>
            <a:endParaRPr lang="en-US" sz="825" b="1" i="1" dirty="0"/>
          </a:p>
        </p:txBody>
      </p:sp>
      <p:sp>
        <p:nvSpPr>
          <p:cNvPr id="6" name="Content Placeholder 2">
            <a:extLst>
              <a:ext uri="{FF2B5EF4-FFF2-40B4-BE49-F238E27FC236}">
                <a16:creationId xmlns:a16="http://schemas.microsoft.com/office/drawing/2014/main" id="{AEC1509D-82F5-9F7F-F598-18FC08828317}"/>
              </a:ext>
            </a:extLst>
          </p:cNvPr>
          <p:cNvSpPr txBox="1">
            <a:spLocks/>
          </p:cNvSpPr>
          <p:nvPr/>
        </p:nvSpPr>
        <p:spPr bwMode="auto">
          <a:xfrm>
            <a:off x="213194" y="1470125"/>
            <a:ext cx="3875229" cy="1847810"/>
          </a:xfrm>
          <a:prstGeom prst="rect">
            <a:avLst/>
          </a:prstGeom>
          <a:noFill/>
          <a:ln w="9525">
            <a:solidFill>
              <a:srgbClr val="002060"/>
            </a:solid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800" b="1" kern="0" dirty="0">
                <a:solidFill>
                  <a:schemeClr val="tx1"/>
                </a:solidFill>
                <a:latin typeface="Arial" panose="020B0604020202020204" pitchFamily="34" charset="0"/>
                <a:cs typeface="Arial" panose="020B0604020202020204" pitchFamily="34" charset="0"/>
              </a:rPr>
              <a:t>MEU CORE METL</a:t>
            </a: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1.12.1.2      Conduct Amphibious Raid</a:t>
            </a: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1.12.1.3      Conduct Amphibious Assault</a:t>
            </a: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1.12.1.8      Conduct Maritime Interception Operations (MIO) </a:t>
            </a: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1.12.8 	  Establish and Operate Expeditionary Advanced Bases</a:t>
            </a: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1.13.2 	  Conduct Noncombatant Evacuation Operations (NEO)</a:t>
            </a:r>
          </a:p>
          <a:p>
            <a:pPr marL="171450" indent="-171450">
              <a:buAutoNum type="arabicPlain"/>
            </a:pPr>
            <a:r>
              <a:rPr lang="en-US" sz="800" dirty="0">
                <a:solidFill>
                  <a:schemeClr val="tx1"/>
                </a:solidFill>
                <a:latin typeface="Arial" panose="020B0604020202020204" pitchFamily="34" charset="0"/>
                <a:cs typeface="Arial" panose="020B0604020202020204" pitchFamily="34" charset="0"/>
              </a:rPr>
              <a:t>MCT 1.16.2	  Support Foreign Disaster Relief Activities</a:t>
            </a:r>
            <a:endParaRPr lang="en-US" sz="800" kern="0" dirty="0">
              <a:solidFill>
                <a:schemeClr val="tx1"/>
              </a:solidFill>
              <a:latin typeface="Arial" panose="020B0604020202020204" pitchFamily="34" charset="0"/>
              <a:cs typeface="Arial" panose="020B0604020202020204" pitchFamily="34" charset="0"/>
            </a:endParaRP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3.2.8	  Conduct Expeditionary Strike</a:t>
            </a: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3.2.10         Defend the Amphibious Task Force (DATF) </a:t>
            </a: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5.5.1	  </a:t>
            </a:r>
            <a:r>
              <a:rPr lang="en-US" sz="800" dirty="0">
                <a:solidFill>
                  <a:schemeClr val="tx1"/>
                </a:solidFill>
                <a:latin typeface="Arial" panose="020B0604020202020204" pitchFamily="34" charset="0"/>
                <a:cs typeface="Arial" panose="020B0604020202020204" pitchFamily="34" charset="0"/>
              </a:rPr>
              <a:t>Conduct Interorganizational Cooperation</a:t>
            </a:r>
            <a:endParaRPr lang="en-US" sz="800" kern="0" dirty="0">
              <a:solidFill>
                <a:schemeClr val="tx1"/>
              </a:solidFill>
              <a:latin typeface="Arial" panose="020B0604020202020204" pitchFamily="34" charset="0"/>
              <a:cs typeface="Arial" panose="020B0604020202020204" pitchFamily="34" charset="0"/>
            </a:endParaRP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6.1.7 	  Conduct </a:t>
            </a:r>
            <a:r>
              <a:rPr lang="en-US" sz="800" dirty="0">
                <a:solidFill>
                  <a:schemeClr val="tx1"/>
                </a:solidFill>
                <a:latin typeface="Arial" panose="020B0604020202020204" pitchFamily="34" charset="0"/>
                <a:cs typeface="Arial" panose="020B0604020202020204" pitchFamily="34" charset="0"/>
              </a:rPr>
              <a:t>Embassy Security Augmentation</a:t>
            </a:r>
          </a:p>
          <a:p>
            <a:pPr marL="171450" indent="-171450">
              <a:buAutoNum type="arabicPlain"/>
            </a:pPr>
            <a:r>
              <a:rPr lang="en-US" sz="800" kern="0" dirty="0">
                <a:solidFill>
                  <a:schemeClr val="tx1"/>
                </a:solidFill>
                <a:latin typeface="Arial" panose="020B0604020202020204" pitchFamily="34" charset="0"/>
                <a:cs typeface="Arial" panose="020B0604020202020204" pitchFamily="34" charset="0"/>
              </a:rPr>
              <a:t>MCT 6.2.1 	  Conduct Tactical Recovery of Aircraft and Personnel (TRAP)</a:t>
            </a:r>
            <a:endParaRPr lang="en-US" sz="1050" kern="0" dirty="0">
              <a:solidFill>
                <a:schemeClr val="tx1"/>
              </a:solidFill>
            </a:endParaRPr>
          </a:p>
        </p:txBody>
      </p:sp>
      <p:sp>
        <p:nvSpPr>
          <p:cNvPr id="4" name="Arrow: Down 3">
            <a:extLst>
              <a:ext uri="{FF2B5EF4-FFF2-40B4-BE49-F238E27FC236}">
                <a16:creationId xmlns:a16="http://schemas.microsoft.com/office/drawing/2014/main" id="{83FB6549-190C-0A97-83D5-EC7CD91B3684}"/>
              </a:ext>
            </a:extLst>
          </p:cNvPr>
          <p:cNvSpPr/>
          <p:nvPr/>
        </p:nvSpPr>
        <p:spPr>
          <a:xfrm rot="5400000">
            <a:off x="4150525" y="1033076"/>
            <a:ext cx="210180" cy="733806"/>
          </a:xfrm>
          <a:prstGeom prst="down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8" name="Rectangle 2">
            <a:extLst>
              <a:ext uri="{FF2B5EF4-FFF2-40B4-BE49-F238E27FC236}">
                <a16:creationId xmlns:a16="http://schemas.microsoft.com/office/drawing/2014/main" id="{3544131E-175A-60C2-29BC-BD95681F8A52}"/>
              </a:ext>
            </a:extLst>
          </p:cNvPr>
          <p:cNvSpPr>
            <a:spLocks noGrp="1" noChangeArrowheads="1"/>
          </p:cNvSpPr>
          <p:nvPr>
            <p:ph type="title"/>
          </p:nvPr>
        </p:nvSpPr>
        <p:spPr>
          <a:xfrm>
            <a:off x="1187450" y="233531"/>
            <a:ext cx="6769100" cy="914400"/>
          </a:xfrm>
        </p:spPr>
        <p:txBody>
          <a:bodyPr>
            <a:normAutofit fontScale="90000"/>
          </a:bodyPr>
          <a:lstStyle/>
          <a:p>
            <a:r>
              <a:rPr lang="en-US" sz="2400" b="1" dirty="0">
                <a:solidFill>
                  <a:schemeClr val="tx1"/>
                </a:solidFill>
                <a:latin typeface="Arial" panose="020B0604020202020204" pitchFamily="34" charset="0"/>
                <a:cs typeface="Arial" panose="020B0604020202020204" pitchFamily="34" charset="0"/>
              </a:rPr>
              <a:t>Capabilities Crosswalk Top-Down / Bottom-Up</a:t>
            </a:r>
            <a:br>
              <a:rPr lang="en-US" sz="2400" b="1" dirty="0">
                <a:solidFill>
                  <a:schemeClr val="tx1"/>
                </a:solidFill>
                <a:latin typeface="Arial" panose="020B0604020202020204" pitchFamily="34" charset="0"/>
                <a:cs typeface="Arial" panose="020B0604020202020204" pitchFamily="34" charset="0"/>
              </a:rPr>
            </a:br>
            <a:r>
              <a:rPr lang="en-US" sz="2400" b="1" dirty="0">
                <a:solidFill>
                  <a:schemeClr val="tx1"/>
                </a:solidFill>
                <a:latin typeface="Arial" panose="020B0604020202020204" pitchFamily="34" charset="0"/>
                <a:cs typeface="Arial" panose="020B0604020202020204" pitchFamily="34" charset="0"/>
              </a:rPr>
              <a:t>and Required CBRN Training Intervals</a:t>
            </a:r>
          </a:p>
        </p:txBody>
      </p:sp>
      <p:sp>
        <p:nvSpPr>
          <p:cNvPr id="10" name="Arrow: Down 9">
            <a:extLst>
              <a:ext uri="{FF2B5EF4-FFF2-40B4-BE49-F238E27FC236}">
                <a16:creationId xmlns:a16="http://schemas.microsoft.com/office/drawing/2014/main" id="{09113626-9569-3EED-0AC1-D70A66CB801C}"/>
              </a:ext>
            </a:extLst>
          </p:cNvPr>
          <p:cNvSpPr/>
          <p:nvPr/>
        </p:nvSpPr>
        <p:spPr>
          <a:xfrm rot="5400000">
            <a:off x="3920299" y="3160861"/>
            <a:ext cx="187484" cy="276607"/>
          </a:xfrm>
          <a:prstGeom prst="down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11" name="Footer Placeholder 2">
            <a:extLst>
              <a:ext uri="{FF2B5EF4-FFF2-40B4-BE49-F238E27FC236}">
                <a16:creationId xmlns:a16="http://schemas.microsoft.com/office/drawing/2014/main" id="{FC26D2D0-E84F-453D-45F0-660EFFBA44F6}"/>
              </a:ext>
            </a:extLst>
          </p:cNvPr>
          <p:cNvSpPr txBox="1">
            <a:spLocks/>
          </p:cNvSpPr>
          <p:nvPr/>
        </p:nvSpPr>
        <p:spPr>
          <a:xfrm>
            <a:off x="207223" y="6377983"/>
            <a:ext cx="1485900" cy="323851"/>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endParaRPr lang="en-US" sz="1200" dirty="0"/>
          </a:p>
        </p:txBody>
      </p:sp>
      <p:sp>
        <p:nvSpPr>
          <p:cNvPr id="12" name="Slide Number Placeholder 3">
            <a:extLst>
              <a:ext uri="{FF2B5EF4-FFF2-40B4-BE49-F238E27FC236}">
                <a16:creationId xmlns:a16="http://schemas.microsoft.com/office/drawing/2014/main" id="{EAAD9D43-E99B-6102-B0EE-1060D034ED90}"/>
              </a:ext>
            </a:extLst>
          </p:cNvPr>
          <p:cNvSpPr txBox="1">
            <a:spLocks/>
          </p:cNvSpPr>
          <p:nvPr/>
        </p:nvSpPr>
        <p:spPr>
          <a:xfrm>
            <a:off x="8194099" y="6420319"/>
            <a:ext cx="508000" cy="323850"/>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57D7F152-42F7-4C0B-ACE2-8696607C202E}" type="slidenum">
              <a:rPr lang="en-US" sz="1200" smtClean="0"/>
              <a:pPr/>
              <a:t>28</a:t>
            </a:fld>
            <a:endParaRPr lang="en-US" sz="1200" dirty="0"/>
          </a:p>
        </p:txBody>
      </p:sp>
      <p:graphicFrame>
        <p:nvGraphicFramePr>
          <p:cNvPr id="2" name="Table 5">
            <a:extLst>
              <a:ext uri="{FF2B5EF4-FFF2-40B4-BE49-F238E27FC236}">
                <a16:creationId xmlns:a16="http://schemas.microsoft.com/office/drawing/2014/main" id="{EF80CAE2-0968-2ABA-BF23-BFBA805B714C}"/>
              </a:ext>
            </a:extLst>
          </p:cNvPr>
          <p:cNvGraphicFramePr>
            <a:graphicFrameLocks noGrp="1"/>
          </p:cNvGraphicFramePr>
          <p:nvPr>
            <p:extLst>
              <p:ext uri="{D42A27DB-BD31-4B8C-83A1-F6EECF244321}">
                <p14:modId xmlns:p14="http://schemas.microsoft.com/office/powerpoint/2010/main" val="2846120379"/>
              </p:ext>
            </p:extLst>
          </p:nvPr>
        </p:nvGraphicFramePr>
        <p:xfrm>
          <a:off x="204152" y="3964983"/>
          <a:ext cx="3424000" cy="2413000"/>
        </p:xfrm>
        <a:graphic>
          <a:graphicData uri="http://schemas.openxmlformats.org/drawingml/2006/table">
            <a:tbl>
              <a:tblPr firstRow="1" bandRow="1">
                <a:tableStyleId>{5C22544A-7EE6-4342-B048-85BDC9FD1C3A}</a:tableStyleId>
              </a:tblPr>
              <a:tblGrid>
                <a:gridCol w="1786352">
                  <a:extLst>
                    <a:ext uri="{9D8B030D-6E8A-4147-A177-3AD203B41FA5}">
                      <a16:colId xmlns:a16="http://schemas.microsoft.com/office/drawing/2014/main" val="369193201"/>
                    </a:ext>
                  </a:extLst>
                </a:gridCol>
                <a:gridCol w="944337">
                  <a:extLst>
                    <a:ext uri="{9D8B030D-6E8A-4147-A177-3AD203B41FA5}">
                      <a16:colId xmlns:a16="http://schemas.microsoft.com/office/drawing/2014/main" val="1214644204"/>
                    </a:ext>
                  </a:extLst>
                </a:gridCol>
                <a:gridCol w="693311">
                  <a:extLst>
                    <a:ext uri="{9D8B030D-6E8A-4147-A177-3AD203B41FA5}">
                      <a16:colId xmlns:a16="http://schemas.microsoft.com/office/drawing/2014/main" val="1715577963"/>
                    </a:ext>
                  </a:extLst>
                </a:gridCol>
              </a:tblGrid>
              <a:tr h="154655">
                <a:tc>
                  <a:txBody>
                    <a:bodyPr/>
                    <a:lstStyle/>
                    <a:p>
                      <a:r>
                        <a:rPr lang="en-US" sz="1200" dirty="0"/>
                        <a:t>MLR HQ Core METs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dirty="0"/>
                        <a:t>MET Execution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t>Training Interval</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6358019"/>
                  </a:ext>
                </a:extLst>
              </a:tr>
              <a:tr h="287881">
                <a:tc>
                  <a:txBody>
                    <a:bodyPr/>
                    <a:lstStyle/>
                    <a:p>
                      <a:pPr marL="0" indent="0">
                        <a:buFontTx/>
                        <a:buNone/>
                      </a:pPr>
                      <a:r>
                        <a:rPr lang="en-US" sz="800" b="1" kern="0" dirty="0">
                          <a:solidFill>
                            <a:schemeClr val="tx1"/>
                          </a:solidFill>
                          <a:latin typeface="Arial" panose="020B0604020202020204" pitchFamily="34" charset="0"/>
                          <a:cs typeface="Arial" panose="020B0604020202020204" pitchFamily="34" charset="0"/>
                        </a:rPr>
                        <a:t>MCT 2.10 Support Maritime Domain Awareness (MDA) </a:t>
                      </a:r>
                      <a:endParaRPr lang="en-US" sz="8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Plans for CBRN threats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12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4973826"/>
                  </a:ext>
                </a:extLst>
              </a:tr>
              <a:tr h="2400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dirty="0">
                          <a:solidFill>
                            <a:schemeClr val="tx1"/>
                          </a:solidFill>
                          <a:latin typeface="Arial" panose="020B0604020202020204" pitchFamily="34" charset="0"/>
                          <a:cs typeface="Arial" panose="020B0604020202020204" pitchFamily="34" charset="0"/>
                        </a:rPr>
                        <a:t>MCT 4.11 Plan / Direct LOG Ops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Plans for CBRN threats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18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2990421"/>
                  </a:ext>
                </a:extLst>
              </a:tr>
              <a:tr h="268605">
                <a:tc>
                  <a:txBody>
                    <a:bodyPr/>
                    <a:lstStyle/>
                    <a:p>
                      <a:pPr marL="0" marR="0" lvl="0" indent="0" algn="l">
                        <a:lnSpc>
                          <a:spcPct val="100000"/>
                        </a:lnSpc>
                        <a:spcBef>
                          <a:spcPts val="0"/>
                        </a:spcBef>
                        <a:spcAft>
                          <a:spcPts val="0"/>
                        </a:spcAft>
                        <a:buNone/>
                      </a:pPr>
                      <a:r>
                        <a:rPr lang="en-US" sz="800" b="1" i="0" u="none" strike="noStrike" baseline="0" noProof="0" dirty="0">
                          <a:solidFill>
                            <a:srgbClr val="000000"/>
                          </a:solidFill>
                          <a:latin typeface="Arial" panose="020B0604020202020204" pitchFamily="34" charset="0"/>
                          <a:cs typeface="Arial" panose="020B0604020202020204" pitchFamily="34" charset="0"/>
                        </a:rPr>
                        <a:t>MCT 5.4.9 Plan / Direct Information 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Plans for CBRN threats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12 Months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66751"/>
                  </a:ext>
                </a:extLst>
              </a:tr>
              <a:tr h="207578">
                <a:tc>
                  <a:txBody>
                    <a:bodyPr/>
                    <a:lstStyle/>
                    <a:p>
                      <a:pPr marL="0" marR="0" lvl="0" indent="0" algn="l">
                        <a:lnSpc>
                          <a:spcPct val="100000"/>
                        </a:lnSpc>
                        <a:spcBef>
                          <a:spcPts val="0"/>
                        </a:spcBef>
                        <a:spcAft>
                          <a:spcPts val="0"/>
                        </a:spcAft>
                        <a:buNone/>
                      </a:pPr>
                      <a:r>
                        <a:rPr lang="en-US" sz="800" b="1" i="0" u="none" strike="noStrike" baseline="0" noProof="0" dirty="0">
                          <a:solidFill>
                            <a:srgbClr val="000000"/>
                          </a:solidFill>
                          <a:latin typeface="Arial" panose="020B0604020202020204" pitchFamily="34" charset="0"/>
                          <a:cs typeface="Arial" panose="020B0604020202020204" pitchFamily="34" charset="0"/>
                        </a:rPr>
                        <a:t>MCT 5.7.9.1 C2 Distributed Maritime Ops</a:t>
                      </a:r>
                      <a:endParaRPr lang="en-US" sz="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Plans for CBRN threats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12 Months</a:t>
                      </a:r>
                      <a:endParaRPr kumimoji="0" lang="en-US" sz="800" b="0" i="0" u="none" strike="noStrike" kern="1200" cap="none" spc="0" normalizeH="0" baseline="0" noProof="0" dirty="0">
                        <a:ln>
                          <a:noFill/>
                        </a:ln>
                        <a:solidFill>
                          <a:schemeClr val="tx1"/>
                        </a:solidFill>
                        <a:effectLst/>
                        <a:uLnTx/>
                        <a:uFillTx/>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8231375"/>
                  </a:ext>
                </a:extLst>
              </a:tr>
              <a:tr h="295275">
                <a:tc>
                  <a:txBody>
                    <a:bodyPr/>
                    <a:lstStyle/>
                    <a:p>
                      <a:pPr marL="0" marR="0" lvl="0" indent="0" algn="l">
                        <a:lnSpc>
                          <a:spcPct val="100000"/>
                        </a:lnSpc>
                        <a:spcBef>
                          <a:spcPts val="0"/>
                        </a:spcBef>
                        <a:spcAft>
                          <a:spcPts val="0"/>
                        </a:spcAft>
                        <a:buNone/>
                      </a:pPr>
                      <a:r>
                        <a:rPr lang="en-US" sz="800" b="1" i="0" u="none" strike="noStrike" baseline="0" noProof="0" dirty="0">
                          <a:solidFill>
                            <a:srgbClr val="000000"/>
                          </a:solidFill>
                          <a:latin typeface="Arial" panose="020B0604020202020204" pitchFamily="34" charset="0"/>
                          <a:cs typeface="Arial" panose="020B0604020202020204" pitchFamily="34" charset="0"/>
                        </a:rPr>
                        <a:t>MCT 5.7.9.2 Plan and Direct Littoral Maneuver</a:t>
                      </a:r>
                      <a:endParaRPr lang="en-US" sz="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Plans for CBRN threats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12 Months</a:t>
                      </a:r>
                      <a:endParaRPr kumimoji="0" lang="en-US" sz="800" b="0" i="0" u="none" strike="noStrike" kern="1200" cap="none" spc="0" normalizeH="0" baseline="0" noProof="0" dirty="0">
                        <a:ln>
                          <a:noFill/>
                        </a:ln>
                        <a:solidFill>
                          <a:schemeClr val="tx1"/>
                        </a:solidFill>
                        <a:effectLst/>
                        <a:uLnTx/>
                        <a:uFillTx/>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4389722"/>
                  </a:ext>
                </a:extLst>
              </a:tr>
              <a:tr h="370840">
                <a:tc>
                  <a:txBody>
                    <a:bodyPr/>
                    <a:lstStyle/>
                    <a:p>
                      <a:pPr marL="0" lvl="0" indent="0">
                        <a:buNone/>
                      </a:pPr>
                      <a:r>
                        <a:rPr lang="en-US" sz="800" b="1" i="0" u="none" strike="noStrike" baseline="0" noProof="0" dirty="0">
                          <a:solidFill>
                            <a:srgbClr val="000000"/>
                          </a:solidFill>
                          <a:latin typeface="Arial" panose="020B0604020202020204" pitchFamily="34" charset="0"/>
                          <a:cs typeface="Arial" panose="020B0604020202020204" pitchFamily="34" charset="0"/>
                        </a:rPr>
                        <a:t>MCT 5.7.9.3 Plan / Direct Sea Denial Operations</a:t>
                      </a:r>
                      <a:endParaRPr lang="en-US" sz="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Plans for CBRN threats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18 Months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7290919"/>
                  </a:ext>
                </a:extLst>
              </a:tr>
            </a:tbl>
          </a:graphicData>
        </a:graphic>
      </p:graphicFrame>
      <p:sp>
        <p:nvSpPr>
          <p:cNvPr id="7" name="TextBox 6">
            <a:extLst>
              <a:ext uri="{FF2B5EF4-FFF2-40B4-BE49-F238E27FC236}">
                <a16:creationId xmlns:a16="http://schemas.microsoft.com/office/drawing/2014/main" id="{DAC8ED9C-1098-E743-F254-6B0109AD060F}"/>
              </a:ext>
            </a:extLst>
          </p:cNvPr>
          <p:cNvSpPr txBox="1"/>
          <p:nvPr/>
        </p:nvSpPr>
        <p:spPr>
          <a:xfrm>
            <a:off x="3888712" y="4677012"/>
            <a:ext cx="4813387" cy="1631216"/>
          </a:xfrm>
          <a:prstGeom prst="rect">
            <a:avLst/>
          </a:prstGeom>
          <a:solidFill>
            <a:srgbClr val="FFFF00"/>
          </a:solidFill>
          <a:ln>
            <a:solidFill>
              <a:schemeClr val="tx1"/>
            </a:solidFill>
          </a:ln>
        </p:spPr>
        <p:txBody>
          <a:bodyPr wrap="square">
            <a:spAutoFit/>
          </a:bodyPr>
          <a:lstStyle/>
          <a:p>
            <a:pPr>
              <a:buNone/>
            </a:pPr>
            <a:r>
              <a:rPr lang="en-US" sz="1000" b="1" dirty="0">
                <a:solidFill>
                  <a:srgbClr val="002060"/>
                </a:solidFill>
                <a:cs typeface="Courier New" panose="02070309020205020404" pitchFamily="49" charset="0"/>
              </a:rPr>
              <a:t>MARADMIN 141/25 - </a:t>
            </a:r>
            <a:r>
              <a:rPr lang="en-US" altLang="en-US" sz="1000" b="1" i="1" dirty="0">
                <a:solidFill>
                  <a:srgbClr val="002060"/>
                </a:solidFill>
                <a:cs typeface="Arial" charset="0"/>
              </a:rPr>
              <a:t>INTERIM GUIDANCE FOR CHEMICAL, BIOLOGICAL, RADIOLOGICAL, AND NUCLEAR DEFENSE READINESS REPORTING, TRAINING, EQUIPPING, AND EXERCISE CERTIFICATION</a:t>
            </a:r>
            <a:endParaRPr lang="en-US" sz="1000" b="1" i="1" dirty="0">
              <a:solidFill>
                <a:srgbClr val="002060"/>
              </a:solidFill>
              <a:cs typeface="Courier New" panose="02070309020205020404" pitchFamily="49" charset="0"/>
            </a:endParaRPr>
          </a:p>
          <a:p>
            <a:pPr marL="285750" indent="-285750"/>
            <a:endParaRPr lang="en-US" sz="1000" dirty="0">
              <a:solidFill>
                <a:srgbClr val="002060"/>
              </a:solidFill>
              <a:cs typeface="Courier New" panose="02070309020205020404" pitchFamily="49" charset="0"/>
            </a:endParaRPr>
          </a:p>
          <a:p>
            <a:pPr marL="285750" indent="-285750"/>
            <a:r>
              <a:rPr lang="en-US" sz="1000" b="1" dirty="0">
                <a:solidFill>
                  <a:srgbClr val="002060"/>
                </a:solidFill>
                <a:cs typeface="Courier New" panose="02070309020205020404" pitchFamily="49" charset="0"/>
              </a:rPr>
              <a:t>4.E.1. Commanders are required to assess their units’ readiness to accomplish their missions in CBRN environments.  This requires units to integrate relevant simulated CBRN environments into training and exercises</a:t>
            </a:r>
            <a:r>
              <a:rPr lang="en-US" sz="1000" dirty="0">
                <a:solidFill>
                  <a:srgbClr val="002060"/>
                </a:solidFill>
                <a:cs typeface="Courier New" panose="02070309020205020404" pitchFamily="49" charset="0"/>
              </a:rPr>
              <a:t>. </a:t>
            </a:r>
          </a:p>
          <a:p>
            <a:pPr marL="285750" indent="-285750"/>
            <a:r>
              <a:rPr lang="en-US" b="1" dirty="0"/>
              <a:t>4.E.2.A.  Commanders will review their METL and identify which METs their units are realistically expected to execute in CBRN environments</a:t>
            </a:r>
          </a:p>
        </p:txBody>
      </p:sp>
      <p:sp>
        <p:nvSpPr>
          <p:cNvPr id="9" name="Rectangle 8">
            <a:extLst>
              <a:ext uri="{FF2B5EF4-FFF2-40B4-BE49-F238E27FC236}">
                <a16:creationId xmlns:a16="http://schemas.microsoft.com/office/drawing/2014/main" id="{4BBDD193-BBFE-BC94-A076-0297AEAFDF58}"/>
              </a:ext>
            </a:extLst>
          </p:cNvPr>
          <p:cNvSpPr/>
          <p:nvPr/>
        </p:nvSpPr>
        <p:spPr>
          <a:xfrm>
            <a:off x="1413566" y="1155040"/>
            <a:ext cx="1616418" cy="307975"/>
          </a:xfrm>
          <a:prstGeom prst="rect">
            <a:avLst/>
          </a:prstGeom>
          <a:solidFill>
            <a:srgbClr val="FFFF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SUPPORTED ORG</a:t>
            </a:r>
          </a:p>
        </p:txBody>
      </p:sp>
      <p:sp>
        <p:nvSpPr>
          <p:cNvPr id="13" name="Rectangle 12">
            <a:extLst>
              <a:ext uri="{FF2B5EF4-FFF2-40B4-BE49-F238E27FC236}">
                <a16:creationId xmlns:a16="http://schemas.microsoft.com/office/drawing/2014/main" id="{E95D3BD2-1BCB-9B6B-F7CB-BDEEB37D7AFE}"/>
              </a:ext>
            </a:extLst>
          </p:cNvPr>
          <p:cNvSpPr/>
          <p:nvPr/>
        </p:nvSpPr>
        <p:spPr>
          <a:xfrm>
            <a:off x="5481246" y="1169179"/>
            <a:ext cx="2924199" cy="307975"/>
          </a:xfrm>
          <a:prstGeom prst="rect">
            <a:avLst/>
          </a:prstGeom>
          <a:solidFill>
            <a:srgbClr val="FFFF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SUPPORTING/SUBORDINATE ORGS</a:t>
            </a:r>
          </a:p>
        </p:txBody>
      </p:sp>
      <p:sp>
        <p:nvSpPr>
          <p:cNvPr id="14" name="Content Placeholder 2">
            <a:extLst>
              <a:ext uri="{FF2B5EF4-FFF2-40B4-BE49-F238E27FC236}">
                <a16:creationId xmlns:a16="http://schemas.microsoft.com/office/drawing/2014/main" id="{10D40034-7898-913B-CA80-32D80BB610B4}"/>
              </a:ext>
            </a:extLst>
          </p:cNvPr>
          <p:cNvSpPr txBox="1">
            <a:spLocks/>
          </p:cNvSpPr>
          <p:nvPr/>
        </p:nvSpPr>
        <p:spPr>
          <a:xfrm>
            <a:off x="4152344" y="3164296"/>
            <a:ext cx="4913645" cy="1101458"/>
          </a:xfrm>
          <a:prstGeom prst="rect">
            <a:avLst/>
          </a:prstGeom>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US" sz="800" b="1" dirty="0">
                <a:latin typeface="Arial" panose="020B0604020202020204" pitchFamily="34" charset="0"/>
                <a:cs typeface="Arial" panose="020B0604020202020204" pitchFamily="34" charset="0"/>
              </a:rPr>
              <a:t>BLT CORE METL</a:t>
            </a:r>
          </a:p>
          <a:p>
            <a:pPr marL="0" indent="0" fontAlgn="auto">
              <a:spcAft>
                <a:spcPts val="0"/>
              </a:spcAft>
              <a:buNone/>
            </a:pPr>
            <a:r>
              <a:rPr lang="en-US" sz="800" dirty="0">
                <a:latin typeface="Arial" panose="020B0604020202020204" pitchFamily="34" charset="0"/>
                <a:cs typeface="Arial" panose="020B0604020202020204" pitchFamily="34" charset="0"/>
              </a:rPr>
              <a:t>MCT 1.6.1	Conduct Offensive Operations   1, 2, 4, 7, 9</a:t>
            </a:r>
          </a:p>
          <a:p>
            <a:pPr marL="0" indent="0" fontAlgn="auto">
              <a:spcAft>
                <a:spcPts val="0"/>
              </a:spcAft>
              <a:buNone/>
            </a:pPr>
            <a:r>
              <a:rPr lang="en-US" sz="800" dirty="0">
                <a:latin typeface="Arial" panose="020B0604020202020204" pitchFamily="34" charset="0"/>
                <a:cs typeface="Arial" panose="020B0604020202020204" pitchFamily="34" charset="0"/>
              </a:rPr>
              <a:t>MCT 1.6.4	Conduct Defensive Operations  2, 4, 5, 6, 9</a:t>
            </a:r>
          </a:p>
          <a:p>
            <a:pPr marL="0" indent="0" fontAlgn="auto">
              <a:spcAft>
                <a:spcPts val="0"/>
              </a:spcAft>
              <a:buNone/>
            </a:pPr>
            <a:r>
              <a:rPr lang="en-US" sz="800" dirty="0">
                <a:latin typeface="Arial" panose="020B0604020202020204" pitchFamily="34" charset="0"/>
                <a:cs typeface="Arial" panose="020B0604020202020204" pitchFamily="34" charset="0"/>
              </a:rPr>
              <a:t>MCT 1.12.1.2	Conduct Amphibious Raid  1, 9, 10</a:t>
            </a:r>
          </a:p>
          <a:p>
            <a:pPr marL="0" indent="0" fontAlgn="auto">
              <a:spcAft>
                <a:spcPts val="0"/>
              </a:spcAft>
              <a:buNone/>
            </a:pPr>
            <a:r>
              <a:rPr lang="en-US" sz="800" dirty="0">
                <a:latin typeface="Arial" panose="020B0604020202020204" pitchFamily="34" charset="0"/>
                <a:cs typeface="Arial" panose="020B0604020202020204" pitchFamily="34" charset="0"/>
              </a:rPr>
              <a:t>MCT 1.12.1.3	Conduct Amphibious Assault   2</a:t>
            </a:r>
          </a:p>
          <a:p>
            <a:pPr marL="0" indent="0" fontAlgn="auto">
              <a:spcAft>
                <a:spcPts val="0"/>
              </a:spcAft>
              <a:buNone/>
            </a:pPr>
            <a:r>
              <a:rPr lang="en-US" sz="800" dirty="0">
                <a:latin typeface="Arial" panose="020B0604020202020204" pitchFamily="34" charset="0"/>
                <a:cs typeface="Arial" panose="020B0604020202020204" pitchFamily="34" charset="0"/>
              </a:rPr>
              <a:t>MCT 1.13.2	Conduct Noncombatant Evacuation Operations (NEO)   5, 9</a:t>
            </a:r>
          </a:p>
          <a:p>
            <a:pPr marL="0" indent="0" fontAlgn="auto">
              <a:spcAft>
                <a:spcPts val="0"/>
              </a:spcAft>
              <a:buNone/>
            </a:pPr>
            <a:r>
              <a:rPr lang="en-US" sz="800" dirty="0">
                <a:latin typeface="Arial" panose="020B0604020202020204" pitchFamily="34" charset="0"/>
                <a:cs typeface="Arial" panose="020B0604020202020204" pitchFamily="34" charset="0"/>
              </a:rPr>
              <a:t>MCT 1.16.2 	Support Foreign Disaster Relief Activities  6</a:t>
            </a:r>
          </a:p>
        </p:txBody>
      </p:sp>
      <p:sp>
        <p:nvSpPr>
          <p:cNvPr id="15" name="Rectangle 14">
            <a:extLst>
              <a:ext uri="{FF2B5EF4-FFF2-40B4-BE49-F238E27FC236}">
                <a16:creationId xmlns:a16="http://schemas.microsoft.com/office/drawing/2014/main" id="{EF15CB32-7256-5F58-9734-C3E6F12E06FB}"/>
              </a:ext>
            </a:extLst>
          </p:cNvPr>
          <p:cNvSpPr/>
          <p:nvPr/>
        </p:nvSpPr>
        <p:spPr>
          <a:xfrm>
            <a:off x="204152" y="3646159"/>
            <a:ext cx="3424000" cy="307975"/>
          </a:xfrm>
          <a:prstGeom prst="rect">
            <a:avLst/>
          </a:prstGeom>
          <a:solidFill>
            <a:srgbClr val="FFFF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CBRNE MET-to-Training Assessment</a:t>
            </a:r>
          </a:p>
        </p:txBody>
      </p:sp>
      <p:sp>
        <p:nvSpPr>
          <p:cNvPr id="17" name="Arrow: Down 16">
            <a:extLst>
              <a:ext uri="{FF2B5EF4-FFF2-40B4-BE49-F238E27FC236}">
                <a16:creationId xmlns:a16="http://schemas.microsoft.com/office/drawing/2014/main" id="{CD62B4B2-FB38-A8C0-C009-C35F7209B252}"/>
              </a:ext>
            </a:extLst>
          </p:cNvPr>
          <p:cNvSpPr/>
          <p:nvPr/>
        </p:nvSpPr>
        <p:spPr>
          <a:xfrm rot="5400000">
            <a:off x="3643691" y="4596356"/>
            <a:ext cx="187484" cy="276607"/>
          </a:xfrm>
          <a:prstGeom prst="down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Tree>
    <p:extLst>
      <p:ext uri="{BB962C8B-B14F-4D97-AF65-F5344CB8AC3E}">
        <p14:creationId xmlns:p14="http://schemas.microsoft.com/office/powerpoint/2010/main" val="2019669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45" y="237818"/>
            <a:ext cx="9143999" cy="696433"/>
          </a:xfr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ctr" anchorCtr="0" compatLnSpc="1">
            <a:prstTxWarp prst="textNoShape">
              <a:avLst/>
            </a:prstTxWarp>
            <a:noAutofit/>
          </a:bodyPr>
          <a:lstStyle/>
          <a:p>
            <a:r>
              <a:rPr lang="en-US" sz="2400" b="1" dirty="0">
                <a:latin typeface="Arial" charset="0"/>
                <a:cs typeface="Times New Roman" pitchFamily="18" charset="0"/>
              </a:rPr>
              <a:t>Community Observations/Recommendations</a:t>
            </a:r>
            <a:br>
              <a:rPr lang="en-US" sz="2400" b="1" dirty="0">
                <a:latin typeface="Arial" charset="0"/>
                <a:cs typeface="Times New Roman" pitchFamily="18" charset="0"/>
              </a:rPr>
            </a:br>
            <a:r>
              <a:rPr lang="en-US" sz="2400" b="1" dirty="0">
                <a:latin typeface="Arial" charset="0"/>
                <a:cs typeface="Times New Roman" pitchFamily="18" charset="0"/>
              </a:rPr>
              <a:t>EXAMPLES</a:t>
            </a:r>
            <a:endParaRPr lang="en-US" sz="2400" b="1" kern="1200" dirty="0">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468453" y="1456539"/>
            <a:ext cx="8250381" cy="4759570"/>
          </a:xfrm>
          <a:prstGeom prst="rect">
            <a:avLst/>
          </a:prstGeom>
          <a:solidFill>
            <a:schemeClr val="bg1"/>
          </a:solid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None/>
            </a:pPr>
            <a:r>
              <a:rPr lang="en-US" sz="1800" b="1" dirty="0">
                <a:solidFill>
                  <a:schemeClr val="tx1"/>
                </a:solidFill>
                <a:latin typeface="Arial" panose="020B0604020202020204" pitchFamily="34" charset="0"/>
                <a:cs typeface="Arial" panose="020B0604020202020204" pitchFamily="34" charset="0"/>
              </a:rPr>
              <a:t>INTEL BN</a:t>
            </a:r>
          </a:p>
          <a:p>
            <a:pPr marL="0" indent="0">
              <a:spcBef>
                <a:spcPts val="0"/>
              </a:spcBef>
              <a:buNone/>
            </a:pPr>
            <a:r>
              <a:rPr lang="en-US" sz="1100" b="1" u="sng" dirty="0">
                <a:solidFill>
                  <a:schemeClr val="tx1"/>
                </a:solidFill>
                <a:latin typeface="Arial" panose="020B0604020202020204" pitchFamily="34" charset="0"/>
                <a:cs typeface="Arial" panose="020B0604020202020204" pitchFamily="34" charset="0"/>
              </a:rPr>
              <a:t>Observation</a:t>
            </a:r>
            <a:r>
              <a:rPr lang="en-US" sz="1100" b="1"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Recommended the addition of </a:t>
            </a:r>
            <a:r>
              <a:rPr lang="en-US" sz="1100" i="1" dirty="0">
                <a:solidFill>
                  <a:schemeClr val="tx1"/>
                </a:solidFill>
                <a:latin typeface="Arial" panose="020B0604020202020204" pitchFamily="34" charset="0"/>
                <a:cs typeface="Arial" panose="020B0604020202020204" pitchFamily="34" charset="0"/>
              </a:rPr>
              <a:t>MET 2.1.2 Conduct Intelligence Support</a:t>
            </a:r>
          </a:p>
          <a:p>
            <a:pPr marL="0" indent="0">
              <a:spcBef>
                <a:spcPts val="0"/>
              </a:spcBef>
              <a:buNone/>
            </a:pPr>
            <a:endParaRPr lang="en-US" sz="1100" b="1" u="sng"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1100" b="1" u="sng" dirty="0">
                <a:solidFill>
                  <a:schemeClr val="tx1"/>
                </a:solidFill>
                <a:latin typeface="Arial" panose="020B0604020202020204" pitchFamily="34" charset="0"/>
                <a:cs typeface="Arial" panose="020B0604020202020204" pitchFamily="34" charset="0"/>
              </a:rPr>
              <a:t>Discussion</a:t>
            </a:r>
            <a:r>
              <a:rPr lang="en-US" sz="1100" b="1"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The existing </a:t>
            </a:r>
            <a:r>
              <a:rPr lang="en-US" sz="1100" i="1" dirty="0">
                <a:solidFill>
                  <a:schemeClr val="tx1"/>
                </a:solidFill>
                <a:latin typeface="Arial" panose="020B0604020202020204" pitchFamily="34" charset="0"/>
                <a:cs typeface="Arial" panose="020B0604020202020204" pitchFamily="34" charset="0"/>
              </a:rPr>
              <a:t>MCT 2.1.1 Conduct Intelligence Functions </a:t>
            </a:r>
            <a:r>
              <a:rPr lang="en-US" sz="1100" dirty="0">
                <a:solidFill>
                  <a:schemeClr val="tx1"/>
                </a:solidFill>
                <a:latin typeface="Arial" panose="020B0604020202020204" pitchFamily="34" charset="0"/>
                <a:cs typeface="Arial" panose="020B0604020202020204" pitchFamily="34" charset="0"/>
              </a:rPr>
              <a:t>verbiage does not generate outputs which provided actionable representation of INTEL BN’s capacity and capability.</a:t>
            </a:r>
          </a:p>
          <a:p>
            <a:pPr marL="0" indent="0">
              <a:spcBef>
                <a:spcPts val="0"/>
              </a:spcBef>
              <a:buNone/>
            </a:pPr>
            <a:r>
              <a:rPr lang="en-US" sz="1100" b="1" dirty="0">
                <a:solidFill>
                  <a:schemeClr val="tx1"/>
                </a:solidFill>
                <a:latin typeface="Arial" panose="020B0604020202020204" pitchFamily="34" charset="0"/>
                <a:cs typeface="Arial" panose="020B0604020202020204" pitchFamily="34" charset="0"/>
              </a:rPr>
              <a:t>	</a:t>
            </a:r>
          </a:p>
          <a:p>
            <a:pPr marL="0" indent="0">
              <a:spcBef>
                <a:spcPts val="0"/>
              </a:spcBef>
              <a:buNone/>
            </a:pPr>
            <a:r>
              <a:rPr lang="en-US" sz="1100" b="1" dirty="0">
                <a:solidFill>
                  <a:schemeClr val="tx1"/>
                </a:solidFill>
                <a:latin typeface="Arial" panose="020B0604020202020204" pitchFamily="34" charset="0"/>
                <a:cs typeface="Arial" panose="020B0604020202020204" pitchFamily="34" charset="0"/>
              </a:rPr>
              <a:t>	</a:t>
            </a:r>
            <a:r>
              <a:rPr lang="en-US" sz="1100" b="1" u="sng" dirty="0">
                <a:solidFill>
                  <a:schemeClr val="tx1"/>
                </a:solidFill>
                <a:latin typeface="Arial" panose="020B0604020202020204" pitchFamily="34" charset="0"/>
                <a:cs typeface="Arial" panose="020B0604020202020204" pitchFamily="34" charset="0"/>
              </a:rPr>
              <a:t>Recommendation</a:t>
            </a:r>
            <a:r>
              <a:rPr lang="en-US" sz="1100" b="1"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MCT 2.1.2 better displays the status of capacity/capability of INTEL BN.</a:t>
            </a:r>
          </a:p>
          <a:p>
            <a:pPr marL="0" indent="0">
              <a:spcBef>
                <a:spcPts val="0"/>
              </a:spcBef>
              <a:buNone/>
            </a:pPr>
            <a:endParaRPr lang="en-US" sz="1100" b="1" u="sng"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1100" b="1" u="sng" dirty="0">
                <a:solidFill>
                  <a:schemeClr val="tx1"/>
                </a:solidFill>
                <a:latin typeface="Arial" panose="020B0604020202020204" pitchFamily="34" charset="0"/>
                <a:cs typeface="Arial" panose="020B0604020202020204" pitchFamily="34" charset="0"/>
              </a:rPr>
              <a:t>Observation</a:t>
            </a:r>
            <a:r>
              <a:rPr lang="en-US" sz="1100" b="1" dirty="0">
                <a:solidFill>
                  <a:schemeClr val="tx1"/>
                </a:solidFill>
                <a:latin typeface="Arial" panose="020B0604020202020204" pitchFamily="34" charset="0"/>
                <a:cs typeface="Arial" panose="020B0604020202020204" pitchFamily="34" charset="0"/>
              </a:rPr>
              <a:t>:</a:t>
            </a:r>
            <a:r>
              <a:rPr lang="en-US" sz="1100" dirty="0">
                <a:solidFill>
                  <a:schemeClr val="tx1"/>
                </a:solidFill>
                <a:latin typeface="Arial" panose="020B0604020202020204" pitchFamily="34" charset="0"/>
                <a:cs typeface="Arial" panose="020B0604020202020204" pitchFamily="34" charset="0"/>
              </a:rPr>
              <a:t>  INTEL BN Mission Statement requires modification upon METL validation via DC CD&amp;I Decision Memorandum</a:t>
            </a:r>
          </a:p>
          <a:p>
            <a:pPr marL="0" indent="0">
              <a:spcBef>
                <a:spcPts val="0"/>
              </a:spcBef>
              <a:buNone/>
            </a:pPr>
            <a:endParaRPr lang="en-US" sz="1100" b="1" u="sng"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1100" b="1" u="sng" dirty="0">
                <a:solidFill>
                  <a:schemeClr val="tx1"/>
                </a:solidFill>
                <a:latin typeface="Arial" panose="020B0604020202020204" pitchFamily="34" charset="0"/>
                <a:cs typeface="Arial" panose="020B0604020202020204" pitchFamily="34" charset="0"/>
              </a:rPr>
              <a:t>Discussion</a:t>
            </a:r>
            <a:r>
              <a:rPr lang="en-US" sz="1100" b="1"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 Replacement of </a:t>
            </a:r>
            <a:r>
              <a:rPr lang="en-US" sz="1100" i="1" dirty="0">
                <a:solidFill>
                  <a:schemeClr val="tx1"/>
                </a:solidFill>
                <a:latin typeface="Arial" panose="020B0604020202020204" pitchFamily="34" charset="0"/>
                <a:cs typeface="Arial" panose="020B0604020202020204" pitchFamily="34" charset="0"/>
              </a:rPr>
              <a:t>MET 2.1.2 Conduct Intelligence Support </a:t>
            </a:r>
            <a:r>
              <a:rPr lang="en-US" sz="1100" dirty="0">
                <a:solidFill>
                  <a:schemeClr val="tx1"/>
                </a:solidFill>
                <a:latin typeface="Arial" panose="020B0604020202020204" pitchFamily="34" charset="0"/>
                <a:cs typeface="Arial" panose="020B0604020202020204" pitchFamily="34" charset="0"/>
              </a:rPr>
              <a:t>requires INTEL BN Mission Statement update. </a:t>
            </a:r>
          </a:p>
          <a:p>
            <a:pPr marL="0" indent="0">
              <a:spcBef>
                <a:spcPts val="0"/>
              </a:spcBef>
              <a:buNone/>
            </a:pPr>
            <a:r>
              <a:rPr lang="en-US" sz="1100" b="1" dirty="0">
                <a:solidFill>
                  <a:schemeClr val="tx1"/>
                </a:solidFill>
                <a:latin typeface="Arial" panose="020B0604020202020204" pitchFamily="34" charset="0"/>
                <a:cs typeface="Arial" panose="020B0604020202020204" pitchFamily="34" charset="0"/>
              </a:rPr>
              <a:t>	</a:t>
            </a:r>
          </a:p>
          <a:p>
            <a:pPr marL="0" indent="0">
              <a:spcBef>
                <a:spcPts val="0"/>
              </a:spcBef>
              <a:buNone/>
            </a:pPr>
            <a:r>
              <a:rPr lang="en-US" sz="1100" b="1" dirty="0">
                <a:solidFill>
                  <a:schemeClr val="tx1"/>
                </a:solidFill>
                <a:latin typeface="Arial" panose="020B0604020202020204" pitchFamily="34" charset="0"/>
                <a:cs typeface="Arial" panose="020B0604020202020204" pitchFamily="34" charset="0"/>
              </a:rPr>
              <a:t>	</a:t>
            </a:r>
            <a:r>
              <a:rPr lang="en-US" sz="1100" b="1" u="sng" dirty="0">
                <a:solidFill>
                  <a:schemeClr val="tx1"/>
                </a:solidFill>
                <a:latin typeface="Arial" panose="020B0604020202020204" pitchFamily="34" charset="0"/>
                <a:cs typeface="Arial" panose="020B0604020202020204" pitchFamily="34" charset="0"/>
              </a:rPr>
              <a:t>Recommendation</a:t>
            </a:r>
            <a:r>
              <a:rPr lang="en-US" sz="1100" b="1" dirty="0">
                <a:solidFill>
                  <a:schemeClr val="tx1"/>
                </a:solidFill>
                <a:latin typeface="Arial" panose="020B0604020202020204" pitchFamily="34" charset="0"/>
                <a:cs typeface="Arial" panose="020B0604020202020204" pitchFamily="34" charset="0"/>
              </a:rPr>
              <a:t>:</a:t>
            </a:r>
            <a:r>
              <a:rPr lang="en-US" sz="1100" dirty="0">
                <a:solidFill>
                  <a:schemeClr val="tx1"/>
                </a:solidFill>
                <a:latin typeface="Arial" panose="020B0604020202020204" pitchFamily="34" charset="0"/>
                <a:cs typeface="Arial" panose="020B0604020202020204" pitchFamily="34" charset="0"/>
              </a:rPr>
              <a:t>  Coordination w/TFSD Command Element Branch and DCI to be conducted.</a:t>
            </a:r>
          </a:p>
          <a:p>
            <a:pPr marL="0" indent="0">
              <a:spcBef>
                <a:spcPts val="0"/>
              </a:spcBef>
              <a:buNone/>
            </a:pPr>
            <a:endParaRPr lang="en-US" sz="1100" dirty="0">
              <a:solidFill>
                <a:schemeClr val="tx1"/>
              </a:solidFill>
              <a:latin typeface="Arial" panose="020B0604020202020204" pitchFamily="34" charset="0"/>
              <a:cs typeface="Arial" panose="020B0604020202020204" pitchFamily="34" charset="0"/>
            </a:endParaRPr>
          </a:p>
          <a:p>
            <a:pPr marL="0" indent="0">
              <a:spcBef>
                <a:spcPts val="0"/>
              </a:spcBef>
              <a:buNone/>
            </a:pPr>
            <a:endParaRPr lang="en-US" sz="1100" b="1"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1800" b="1" dirty="0">
                <a:solidFill>
                  <a:schemeClr val="tx1"/>
                </a:solidFill>
                <a:latin typeface="Arial" panose="020B0604020202020204" pitchFamily="34" charset="0"/>
                <a:cs typeface="Arial" panose="020B0604020202020204" pitchFamily="34" charset="0"/>
              </a:rPr>
              <a:t>Low Altitude Air Defense BN (LAAD)</a:t>
            </a:r>
          </a:p>
          <a:p>
            <a:pPr marL="0" indent="0">
              <a:spcBef>
                <a:spcPts val="0"/>
              </a:spcBef>
              <a:buNone/>
            </a:pPr>
            <a:r>
              <a:rPr lang="en-US" sz="1100" b="1" u="sng" dirty="0">
                <a:solidFill>
                  <a:schemeClr val="tx1"/>
                </a:solidFill>
                <a:latin typeface="Arial" panose="020B0604020202020204" pitchFamily="34" charset="0"/>
                <a:cs typeface="Arial" panose="020B0604020202020204" pitchFamily="34" charset="0"/>
              </a:rPr>
              <a:t>Observation</a:t>
            </a:r>
            <a:r>
              <a:rPr lang="en-US" sz="1100" b="1"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Limited capability for LAAD BNs to conduct C-UAS training</a:t>
            </a:r>
          </a:p>
          <a:p>
            <a:pPr marL="0" indent="0">
              <a:spcBef>
                <a:spcPts val="0"/>
              </a:spcBef>
              <a:buNone/>
            </a:pPr>
            <a:endParaRPr lang="en-US" sz="11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1100" b="1" u="sng" dirty="0">
                <a:solidFill>
                  <a:schemeClr val="tx1"/>
                </a:solidFill>
                <a:latin typeface="Arial" panose="020B0604020202020204" pitchFamily="34" charset="0"/>
                <a:cs typeface="Arial" panose="020B0604020202020204" pitchFamily="34" charset="0"/>
              </a:rPr>
              <a:t>Discussion: </a:t>
            </a:r>
            <a:r>
              <a:rPr lang="en-US" sz="1100" dirty="0">
                <a:solidFill>
                  <a:schemeClr val="tx1"/>
                </a:solidFill>
                <a:latin typeface="Arial" panose="020B0604020202020204" pitchFamily="34" charset="0"/>
                <a:cs typeface="Arial" panose="020B0604020202020204" pitchFamily="34" charset="0"/>
              </a:rPr>
              <a:t>LAAD currently utilizes contractor support for live aerial targetry. Contractor support is cost prohibitive and limited in availability. Range space capable of hosting C-UAS training (e.g. Electromagnetic Warfare, dud producing aerial gunnery and surface-to-air missile fires) in a threat environment is not geographically available for each LAAD entity. This challenge impacts units fielding the new Organic C-UAS system in the future. A Training &amp; Education Needs Statement (TENS) is being drafted for submission.</a:t>
            </a:r>
          </a:p>
          <a:p>
            <a:pPr marL="0" indent="0">
              <a:spcBef>
                <a:spcPts val="0"/>
              </a:spcBef>
              <a:buNone/>
            </a:pPr>
            <a:endParaRPr lang="en-US" sz="1100" dirty="0">
              <a:solidFill>
                <a:schemeClr val="tx1"/>
              </a:solidFill>
              <a:latin typeface="Arial" panose="020B0604020202020204" pitchFamily="34" charset="0"/>
              <a:cs typeface="Arial" panose="020B0604020202020204" pitchFamily="34" charset="0"/>
            </a:endParaRPr>
          </a:p>
          <a:p>
            <a:pPr marL="0" indent="0">
              <a:spcBef>
                <a:spcPts val="0"/>
              </a:spcBef>
              <a:buNone/>
            </a:pPr>
            <a:r>
              <a:rPr lang="en-US" sz="1100" dirty="0">
                <a:solidFill>
                  <a:schemeClr val="tx1"/>
                </a:solidFill>
                <a:latin typeface="Arial" panose="020B0604020202020204" pitchFamily="34" charset="0"/>
                <a:cs typeface="Arial" panose="020B0604020202020204" pitchFamily="34" charset="0"/>
              </a:rPr>
              <a:t>	</a:t>
            </a:r>
            <a:r>
              <a:rPr lang="en-US" sz="1100" b="1" u="sng" dirty="0">
                <a:solidFill>
                  <a:schemeClr val="tx1"/>
                </a:solidFill>
                <a:latin typeface="Arial" panose="020B0604020202020204" pitchFamily="34" charset="0"/>
                <a:cs typeface="Arial" panose="020B0604020202020204" pitchFamily="34" charset="0"/>
              </a:rPr>
              <a:t>Recommendation</a:t>
            </a:r>
            <a:r>
              <a:rPr lang="en-US" sz="1100" b="1"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An organic C-UAS training solution requires development through a DOTMLPF WG (DWG)</a:t>
            </a:r>
          </a:p>
          <a:p>
            <a:pPr marL="0" indent="0">
              <a:spcBef>
                <a:spcPts val="0"/>
              </a:spcBef>
              <a:buNone/>
            </a:pPr>
            <a:r>
              <a:rPr lang="en-US" sz="1100" dirty="0">
                <a:solidFill>
                  <a:schemeClr val="tx1"/>
                </a:solidFill>
                <a:latin typeface="Arial" panose="020B0604020202020204" pitchFamily="34" charset="0"/>
                <a:cs typeface="Arial" panose="020B0604020202020204" pitchFamily="34" charset="0"/>
              </a:rPr>
              <a:t>                        initiative submission.</a:t>
            </a:r>
            <a:endParaRPr lang="en-US" sz="1100" kern="0" dirty="0">
              <a:solidFill>
                <a:srgbClr val="002060"/>
              </a:solidFill>
              <a:cs typeface="Arial"/>
            </a:endParaRPr>
          </a:p>
        </p:txBody>
      </p:sp>
      <p:sp>
        <p:nvSpPr>
          <p:cNvPr id="6" name="Slide Number Placeholder 3">
            <a:extLst>
              <a:ext uri="{FF2B5EF4-FFF2-40B4-BE49-F238E27FC236}">
                <a16:creationId xmlns:a16="http://schemas.microsoft.com/office/drawing/2014/main" id="{ABB1DC7A-1575-BA30-1F76-1BFE956F3BA5}"/>
              </a:ext>
            </a:extLst>
          </p:cNvPr>
          <p:cNvSpPr txBox="1">
            <a:spLocks/>
          </p:cNvSpPr>
          <p:nvPr/>
        </p:nvSpPr>
        <p:spPr>
          <a:xfrm>
            <a:off x="8482012" y="6250290"/>
            <a:ext cx="409575"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57D7F152-42F7-4C0B-ACE2-8696607C202E}" type="slidenum">
              <a:rPr lang="en-US" sz="1200" smtClean="0"/>
              <a:pPr/>
              <a:t>29</a:t>
            </a:fld>
            <a:endParaRPr lang="en-US" sz="1200" dirty="0"/>
          </a:p>
        </p:txBody>
      </p:sp>
    </p:spTree>
    <p:extLst>
      <p:ext uri="{BB962C8B-B14F-4D97-AF65-F5344CB8AC3E}">
        <p14:creationId xmlns:p14="http://schemas.microsoft.com/office/powerpoint/2010/main" val="1386892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410" name="Text Box 2"/>
          <p:cNvSpPr txBox="1">
            <a:spLocks noChangeArrowheads="1"/>
          </p:cNvSpPr>
          <p:nvPr/>
        </p:nvSpPr>
        <p:spPr bwMode="auto">
          <a:xfrm>
            <a:off x="384058" y="1671514"/>
            <a:ext cx="8430757" cy="4608954"/>
          </a:xfrm>
          <a:prstGeom prst="rect">
            <a:avLst/>
          </a:prstGeom>
          <a:noFill/>
          <a:ln w="9525">
            <a:noFill/>
            <a:miter lim="800000"/>
            <a:headEnd/>
            <a:tailEnd/>
          </a:ln>
          <a:effectLst/>
        </p:spPr>
        <p:txBody>
          <a:bodyPr wrap="square">
            <a:spAutoFit/>
          </a:bodyPr>
          <a:lstStyle/>
          <a:p>
            <a:pPr>
              <a:lnSpc>
                <a:spcPct val="75000"/>
              </a:lnSpc>
              <a:defRPr/>
            </a:pPr>
            <a:r>
              <a:rPr lang="en-US" sz="1800" b="1" dirty="0">
                <a:latin typeface="Arial" pitchFamily="34" charset="0"/>
                <a:cs typeface="Arial" pitchFamily="34" charset="0"/>
              </a:rPr>
              <a:t> </a:t>
            </a:r>
            <a:r>
              <a:rPr lang="en-US" sz="1400" b="1" dirty="0">
                <a:latin typeface="Arial" panose="020B0604020202020204" pitchFamily="34" charset="0"/>
                <a:cs typeface="Arial" panose="020B0604020202020204" pitchFamily="34" charset="0"/>
              </a:rPr>
              <a:t>DIRLAUTH per MCO 3500.26B (MCTL)</a:t>
            </a:r>
          </a:p>
          <a:p>
            <a:pPr algn="just">
              <a:defRPr/>
            </a:pPr>
            <a:endParaRPr lang="en-US"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n-US" sz="1400" dirty="0">
                <a:latin typeface="Arial" panose="020B0604020202020204" pitchFamily="34" charset="0"/>
                <a:cs typeface="Arial" panose="020B0604020202020204" pitchFamily="34" charset="0"/>
              </a:rPr>
              <a:t>For development of defined content of capabilities/actions/activities expressed as Marine Corps Tasks (MCTs) resident within the Marine Corps Task List (MCTL) and Service Authoritative Database Source (ADS) System MCTIMS interfacing data to </a:t>
            </a:r>
            <a:r>
              <a:rPr lang="en-US" sz="1400" dirty="0">
                <a:solidFill>
                  <a:srgbClr val="FF0000"/>
                </a:solidFill>
                <a:latin typeface="Arial" panose="020B0604020202020204" pitchFamily="34" charset="0"/>
                <a:cs typeface="Arial" panose="020B0604020202020204" pitchFamily="34" charset="0"/>
              </a:rPr>
              <a:t>DRRS</a:t>
            </a:r>
            <a:r>
              <a:rPr lang="en-US" sz="1400" dirty="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n-US" sz="1400" dirty="0">
                <a:latin typeface="Arial" panose="020B0604020202020204" pitchFamily="34" charset="0"/>
                <a:cs typeface="Arial" panose="020B0604020202020204" pitchFamily="34" charset="0"/>
              </a:rPr>
              <a:t>For ensuring MCTs are doctrine-based, provide accurate definitions, and represent all elements of the MAGTF. </a:t>
            </a:r>
          </a:p>
          <a:p>
            <a:pPr algn="just">
              <a:defRPr/>
            </a:pPr>
            <a:endParaRPr lang="en-US" sz="1400" dirty="0">
              <a:latin typeface="Arial" panose="020B0604020202020204" pitchFamily="34" charset="0"/>
              <a:cs typeface="Arial" panose="020B0604020202020204" pitchFamily="34" charset="0"/>
            </a:endParaRPr>
          </a:p>
          <a:p>
            <a:pPr algn="just">
              <a:defRPr/>
            </a:pPr>
            <a:r>
              <a:rPr lang="en-US" sz="1400" b="1" dirty="0">
                <a:latin typeface="Arial" panose="020B0604020202020204" pitchFamily="34" charset="0"/>
                <a:cs typeface="Arial" panose="020B0604020202020204" pitchFamily="34" charset="0"/>
              </a:rPr>
              <a:t>DIRLAUTH per MCO 3500.110 (METL Development) </a:t>
            </a:r>
            <a:r>
              <a:rPr lang="en-US" sz="1400" b="1" dirty="0">
                <a:solidFill>
                  <a:srgbClr val="FF0000"/>
                </a:solidFill>
                <a:latin typeface="Arial" panose="020B0604020202020204" pitchFamily="34" charset="0"/>
                <a:cs typeface="Arial" panose="020B0604020202020204" pitchFamily="34" charset="0"/>
              </a:rPr>
              <a:t>(MAJOR REVISION 2024-2027)</a:t>
            </a:r>
          </a:p>
          <a:p>
            <a:pPr marL="285750" indent="-285750" algn="jus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n-US" sz="1400" dirty="0">
                <a:latin typeface="Arial" panose="020B0604020202020204" pitchFamily="34" charset="0"/>
                <a:cs typeface="Arial" panose="020B0604020202020204" pitchFamily="34" charset="0"/>
              </a:rPr>
              <a:t>Codifies Mission-Essential Task/Task List (MET/METL) and associated man/train/equip standards and outputs data development process.</a:t>
            </a:r>
          </a:p>
          <a:p>
            <a:pPr marL="285750" indent="-285750" algn="jus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n-US" sz="1400" dirty="0">
                <a:latin typeface="Arial" panose="020B0604020202020204" pitchFamily="34" charset="0"/>
                <a:cs typeface="Arial" panose="020B0604020202020204" pitchFamily="34" charset="0"/>
              </a:rPr>
              <a:t>Data represents “as-is” Current Force capabilities; used to develop “to-be” Future Force capabilities.</a:t>
            </a:r>
          </a:p>
          <a:p>
            <a:pPr marL="285750" indent="-285750" algn="jus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n-US" sz="1400" dirty="0">
                <a:latin typeface="Arial" panose="020B0604020202020204" pitchFamily="34" charset="0"/>
                <a:cs typeface="Arial" panose="020B0604020202020204" pitchFamily="34" charset="0"/>
              </a:rPr>
              <a:t>MET development includes criteria and scale to produce standards to achieve capability outputs assessed for mission support required for MET-based readiness reporting. </a:t>
            </a:r>
          </a:p>
          <a:p>
            <a:pPr algn="just">
              <a:defRPr/>
            </a:pPr>
            <a:endParaRPr lang="en-US"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endParaRPr lang="en-US" sz="1400" b="1" dirty="0">
              <a:latin typeface="Arial" panose="020B0604020202020204" pitchFamily="34" charset="0"/>
              <a:cs typeface="Arial" panose="020B0604020202020204" pitchFamily="34" charset="0"/>
            </a:endParaRPr>
          </a:p>
          <a:p>
            <a:pPr algn="just">
              <a:defRPr/>
            </a:pPr>
            <a:endParaRPr lang="en-US" sz="1400" dirty="0">
              <a:latin typeface="Arial" panose="020B0604020202020204" pitchFamily="34" charset="0"/>
              <a:cs typeface="Arial" panose="020B0604020202020204" pitchFamily="34" charset="0"/>
            </a:endParaRPr>
          </a:p>
        </p:txBody>
      </p:sp>
      <p:sp>
        <p:nvSpPr>
          <p:cNvPr id="9222" name="Text Box 3"/>
          <p:cNvSpPr txBox="1">
            <a:spLocks noChangeArrowheads="1"/>
          </p:cNvSpPr>
          <p:nvPr/>
        </p:nvSpPr>
        <p:spPr bwMode="auto">
          <a:xfrm>
            <a:off x="1005390" y="128623"/>
            <a:ext cx="728254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spcBef>
                <a:spcPts val="0"/>
              </a:spcBef>
            </a:pPr>
            <a:r>
              <a:rPr lang="en-US" altLang="en-US" sz="2800" b="1" dirty="0">
                <a:latin typeface="Arial" charset="0"/>
                <a:cs typeface="Arial" charset="0"/>
              </a:rPr>
              <a:t>CD&amp;I / CDD </a:t>
            </a:r>
          </a:p>
          <a:p>
            <a:pPr algn="ctr" eaLnBrk="1" hangingPunct="1">
              <a:spcBef>
                <a:spcPts val="0"/>
              </a:spcBef>
            </a:pPr>
            <a:r>
              <a:rPr lang="en-US" altLang="en-US" sz="2800" b="1" dirty="0">
                <a:latin typeface="Arial" charset="0"/>
                <a:cs typeface="Arial" charset="0"/>
              </a:rPr>
              <a:t> Total Force Structure Division </a:t>
            </a:r>
          </a:p>
          <a:p>
            <a:pPr algn="ctr" eaLnBrk="1" hangingPunct="1">
              <a:spcBef>
                <a:spcPts val="0"/>
              </a:spcBef>
            </a:pPr>
            <a:r>
              <a:rPr lang="en-US" altLang="en-US" sz="2800" b="1" dirty="0">
                <a:latin typeface="Arial" charset="0"/>
                <a:cs typeface="Arial" charset="0"/>
              </a:rPr>
              <a:t> MCTL Branch Mission</a:t>
            </a:r>
            <a:endParaRPr lang="en-US" altLang="en-US" sz="2800" b="1" dirty="0">
              <a:solidFill>
                <a:srgbClr val="0066FF"/>
              </a:solidFill>
              <a:latin typeface="Arial" charset="0"/>
              <a:cs typeface="Arial" charset="0"/>
            </a:endParaRPr>
          </a:p>
        </p:txBody>
      </p:sp>
      <p:sp>
        <p:nvSpPr>
          <p:cNvPr id="2" name="Slide Number Placeholder 1">
            <a:extLst>
              <a:ext uri="{FF2B5EF4-FFF2-40B4-BE49-F238E27FC236}">
                <a16:creationId xmlns:a16="http://schemas.microsoft.com/office/drawing/2014/main" id="{4548943E-C5F2-5AF0-D891-4B5A38DD215F}"/>
              </a:ext>
            </a:extLst>
          </p:cNvPr>
          <p:cNvSpPr>
            <a:spLocks noGrp="1"/>
          </p:cNvSpPr>
          <p:nvPr>
            <p:ph type="sldNum" sz="quarter" idx="12"/>
          </p:nvPr>
        </p:nvSpPr>
        <p:spPr/>
        <p:txBody>
          <a:bodyPr/>
          <a:lstStyle/>
          <a:p>
            <a:fld id="{57D7F152-42F7-4C0B-ACE2-8696607C202E}" type="slidenum">
              <a:rPr lang="en-US" smtClean="0">
                <a:solidFill>
                  <a:schemeClr val="tx1"/>
                </a:solidFill>
              </a:rPr>
              <a:pPr/>
              <a:t>3</a:t>
            </a:fld>
            <a:endParaRPr lang="en-US" dirty="0">
              <a:solidFill>
                <a:schemeClr val="tx1"/>
              </a:solidFill>
            </a:endParaRPr>
          </a:p>
        </p:txBody>
      </p:sp>
    </p:spTree>
    <p:extLst>
      <p:ext uri="{BB962C8B-B14F-4D97-AF65-F5344CB8AC3E}">
        <p14:creationId xmlns:p14="http://schemas.microsoft.com/office/powerpoint/2010/main" val="3078483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162083039"/>
              </p:ext>
            </p:extLst>
          </p:nvPr>
        </p:nvGraphicFramePr>
        <p:xfrm>
          <a:off x="4071572" y="1430718"/>
          <a:ext cx="5001345" cy="1382038"/>
        </p:xfrm>
        <a:graphic>
          <a:graphicData uri="http://schemas.openxmlformats.org/drawingml/2006/table">
            <a:tbl>
              <a:tblPr/>
              <a:tblGrid>
                <a:gridCol w="1306988">
                  <a:extLst>
                    <a:ext uri="{9D8B030D-6E8A-4147-A177-3AD203B41FA5}">
                      <a16:colId xmlns:a16="http://schemas.microsoft.com/office/drawing/2014/main" val="20000"/>
                    </a:ext>
                  </a:extLst>
                </a:gridCol>
                <a:gridCol w="602540">
                  <a:extLst>
                    <a:ext uri="{9D8B030D-6E8A-4147-A177-3AD203B41FA5}">
                      <a16:colId xmlns:a16="http://schemas.microsoft.com/office/drawing/2014/main" val="20001"/>
                    </a:ext>
                  </a:extLst>
                </a:gridCol>
                <a:gridCol w="615745">
                  <a:extLst>
                    <a:ext uri="{9D8B030D-6E8A-4147-A177-3AD203B41FA5}">
                      <a16:colId xmlns:a16="http://schemas.microsoft.com/office/drawing/2014/main" val="20002"/>
                    </a:ext>
                  </a:extLst>
                </a:gridCol>
                <a:gridCol w="595901">
                  <a:extLst>
                    <a:ext uri="{9D8B030D-6E8A-4147-A177-3AD203B41FA5}">
                      <a16:colId xmlns:a16="http://schemas.microsoft.com/office/drawing/2014/main" val="20003"/>
                    </a:ext>
                  </a:extLst>
                </a:gridCol>
                <a:gridCol w="629454">
                  <a:extLst>
                    <a:ext uri="{9D8B030D-6E8A-4147-A177-3AD203B41FA5}">
                      <a16:colId xmlns:a16="http://schemas.microsoft.com/office/drawing/2014/main" val="20004"/>
                    </a:ext>
                  </a:extLst>
                </a:gridCol>
                <a:gridCol w="610910">
                  <a:extLst>
                    <a:ext uri="{9D8B030D-6E8A-4147-A177-3AD203B41FA5}">
                      <a16:colId xmlns:a16="http://schemas.microsoft.com/office/drawing/2014/main" val="20005"/>
                    </a:ext>
                  </a:extLst>
                </a:gridCol>
                <a:gridCol w="639807">
                  <a:extLst>
                    <a:ext uri="{9D8B030D-6E8A-4147-A177-3AD203B41FA5}">
                      <a16:colId xmlns:a16="http://schemas.microsoft.com/office/drawing/2014/main" val="20006"/>
                    </a:ext>
                  </a:extLst>
                </a:gridCol>
              </a:tblGrid>
              <a:tr h="715134">
                <a:tc>
                  <a:txBody>
                    <a:bodyPr/>
                    <a:lstStyle/>
                    <a:p>
                      <a:pPr algn="ctr" fontAlgn="b"/>
                      <a:r>
                        <a:rPr lang="en-US" sz="900" b="1" i="0" u="none" strike="noStrike" dirty="0">
                          <a:solidFill>
                            <a:schemeClr val="tx1"/>
                          </a:solidFill>
                          <a:effectLst/>
                          <a:latin typeface="+mn-lt"/>
                        </a:rPr>
                        <a:t>    AAV BN</a:t>
                      </a:r>
                    </a:p>
                    <a:p>
                      <a:pPr algn="ctr" fontAlgn="b"/>
                      <a:r>
                        <a:rPr lang="en-US" sz="900" b="1" i="0" u="none" strike="noStrike" dirty="0">
                          <a:solidFill>
                            <a:schemeClr val="tx1"/>
                          </a:solidFill>
                          <a:effectLst/>
                          <a:latin typeface="+mn-lt"/>
                        </a:rPr>
                        <a:t>T/O</a:t>
                      </a:r>
                    </a:p>
                    <a:p>
                      <a:pPr algn="ctr" fontAlgn="b"/>
                      <a:r>
                        <a:rPr lang="en-US" sz="900" b="1" i="0" u="none" strike="noStrike" dirty="0">
                          <a:solidFill>
                            <a:schemeClr val="tx1"/>
                          </a:solidFill>
                          <a:effectLst/>
                          <a:latin typeface="+mn-lt"/>
                        </a:rPr>
                        <a:t>Critical MOS</a:t>
                      </a:r>
                    </a:p>
                  </a:txBody>
                  <a:tcPr marL="8001" marR="8001" marT="799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900" b="1" i="0" u="none" strike="noStrike" dirty="0">
                          <a:solidFill>
                            <a:schemeClr val="tx1"/>
                          </a:solidFill>
                          <a:effectLst/>
                          <a:latin typeface="Calibri"/>
                        </a:rPr>
                        <a:t>MCT 1.1.2 Provide Forces</a:t>
                      </a:r>
                    </a:p>
                  </a:txBody>
                  <a:tcPr marL="9525" marR="9525" marT="95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900" b="1" i="0" u="none" strike="noStrike" dirty="0">
                          <a:solidFill>
                            <a:schemeClr val="tx1"/>
                          </a:solidFill>
                          <a:effectLst/>
                          <a:latin typeface="Calibri"/>
                        </a:rPr>
                        <a:t>MCT 1.4.1.1 Conduct Breaching Operations</a:t>
                      </a:r>
                    </a:p>
                  </a:txBody>
                  <a:tcPr marL="9525" marR="9525" marT="95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900" b="1" i="0" u="none" strike="noStrike" dirty="0">
                          <a:solidFill>
                            <a:schemeClr val="tx1"/>
                          </a:solidFill>
                          <a:effectLst/>
                          <a:latin typeface="Calibri"/>
                        </a:rPr>
                        <a:t>MCT 1.6.1 Conduct Offensive Operations</a:t>
                      </a:r>
                    </a:p>
                  </a:txBody>
                  <a:tcPr marL="9525" marR="9525" marT="95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900" b="1" i="0" u="none" strike="noStrike" dirty="0">
                          <a:solidFill>
                            <a:schemeClr val="tx1"/>
                          </a:solidFill>
                          <a:effectLst/>
                          <a:latin typeface="Calibri"/>
                        </a:rPr>
                        <a:t>MCT 1.6.4 Conduct Defensive Operations</a:t>
                      </a:r>
                    </a:p>
                  </a:txBody>
                  <a:tcPr marL="9525" marR="9525" marT="95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900" b="1" i="0" u="none" strike="noStrike" dirty="0">
                          <a:solidFill>
                            <a:schemeClr val="tx1"/>
                          </a:solidFill>
                          <a:effectLst/>
                          <a:latin typeface="Calibri"/>
                        </a:rPr>
                        <a:t>MCT 1.12.1 Conduct Amphibious Operations</a:t>
                      </a:r>
                    </a:p>
                  </a:txBody>
                  <a:tcPr marL="9525" marR="9525" marT="95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900" b="1" i="0" u="none" strike="noStrike" dirty="0">
                          <a:solidFill>
                            <a:schemeClr val="tx1"/>
                          </a:solidFill>
                          <a:effectLst/>
                          <a:latin typeface="Calibri"/>
                        </a:rPr>
                        <a:t>MCT 5.3.2 Establish Means to Command and Control</a:t>
                      </a:r>
                    </a:p>
                  </a:txBody>
                  <a:tcPr marL="9525" marR="9525" marT="95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166726">
                <a:tc>
                  <a:txBody>
                    <a:bodyPr/>
                    <a:lstStyle/>
                    <a:p>
                      <a:pPr algn="l" rtl="0" fontAlgn="ctr"/>
                      <a:r>
                        <a:rPr lang="en-US" sz="900" b="0" i="0" u="none" strike="noStrike" dirty="0">
                          <a:solidFill>
                            <a:schemeClr val="tx1"/>
                          </a:solidFill>
                          <a:effectLst/>
                          <a:latin typeface="+mn-lt"/>
                        </a:rPr>
                        <a:t>1803 AAV Officer</a:t>
                      </a:r>
                    </a:p>
                  </a:txBody>
                  <a:tcPr marL="8001" marR="8001" marT="799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66726">
                <a:tc>
                  <a:txBody>
                    <a:bodyPr/>
                    <a:lstStyle/>
                    <a:p>
                      <a:pPr algn="l" rtl="0" fontAlgn="ctr"/>
                      <a:r>
                        <a:rPr lang="en-US" sz="900" b="0" i="0" u="none" strike="noStrike" dirty="0">
                          <a:solidFill>
                            <a:schemeClr val="tx1"/>
                          </a:solidFill>
                          <a:effectLst/>
                          <a:latin typeface="+mn-lt"/>
                        </a:rPr>
                        <a:t>2141</a:t>
                      </a:r>
                      <a:r>
                        <a:rPr lang="en-US" sz="900" b="0" i="0" u="none" strike="noStrike" baseline="0" dirty="0">
                          <a:solidFill>
                            <a:schemeClr val="tx1"/>
                          </a:solidFill>
                          <a:effectLst/>
                          <a:latin typeface="+mn-lt"/>
                        </a:rPr>
                        <a:t> Amtrac Repair/Tech</a:t>
                      </a:r>
                    </a:p>
                  </a:txBody>
                  <a:tcPr marL="8001" marR="8001" marT="799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66726">
                <a:tc>
                  <a:txBody>
                    <a:bodyPr/>
                    <a:lstStyle/>
                    <a:p>
                      <a:pPr algn="l" rtl="0" fontAlgn="ctr"/>
                      <a:r>
                        <a:rPr lang="en-US" sz="900" b="0" i="0" u="none" strike="noStrike" dirty="0">
                          <a:solidFill>
                            <a:schemeClr val="tx1"/>
                          </a:solidFill>
                          <a:effectLst/>
                          <a:latin typeface="+mn-lt"/>
                        </a:rPr>
                        <a:t>2841 Systems Repairer</a:t>
                      </a:r>
                    </a:p>
                  </a:txBody>
                  <a:tcPr marL="8001" marR="8001" marT="799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66726">
                <a:tc>
                  <a:txBody>
                    <a:bodyPr/>
                    <a:lstStyle/>
                    <a:p>
                      <a:pPr algn="l" rtl="0" fontAlgn="ctr"/>
                      <a:r>
                        <a:rPr lang="en-US" sz="900" b="0" i="0" u="none" strike="noStrike" dirty="0">
                          <a:solidFill>
                            <a:schemeClr val="tx1"/>
                          </a:solidFill>
                          <a:effectLst/>
                          <a:latin typeface="+mn-lt"/>
                        </a:rPr>
                        <a:t>0621 Field Radio Operator</a:t>
                      </a:r>
                    </a:p>
                  </a:txBody>
                  <a:tcPr marL="8001" marR="8001" marT="799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mn-lt"/>
                        </a:rPr>
                        <a:t>X</a:t>
                      </a:r>
                    </a:p>
                  </a:txBody>
                  <a:tcPr marL="8001" marR="8001" marT="799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723450251"/>
              </p:ext>
            </p:extLst>
          </p:nvPr>
        </p:nvGraphicFramePr>
        <p:xfrm>
          <a:off x="4066851" y="3219233"/>
          <a:ext cx="5010785" cy="1376194"/>
        </p:xfrm>
        <a:graphic>
          <a:graphicData uri="http://schemas.openxmlformats.org/drawingml/2006/table">
            <a:tbl>
              <a:tblPr/>
              <a:tblGrid>
                <a:gridCol w="427822">
                  <a:extLst>
                    <a:ext uri="{9D8B030D-6E8A-4147-A177-3AD203B41FA5}">
                      <a16:colId xmlns:a16="http://schemas.microsoft.com/office/drawing/2014/main" val="20000"/>
                    </a:ext>
                  </a:extLst>
                </a:gridCol>
                <a:gridCol w="846576">
                  <a:extLst>
                    <a:ext uri="{9D8B030D-6E8A-4147-A177-3AD203B41FA5}">
                      <a16:colId xmlns:a16="http://schemas.microsoft.com/office/drawing/2014/main" val="20001"/>
                    </a:ext>
                  </a:extLst>
                </a:gridCol>
                <a:gridCol w="629771">
                  <a:extLst>
                    <a:ext uri="{9D8B030D-6E8A-4147-A177-3AD203B41FA5}">
                      <a16:colId xmlns:a16="http://schemas.microsoft.com/office/drawing/2014/main" val="20002"/>
                    </a:ext>
                  </a:extLst>
                </a:gridCol>
                <a:gridCol w="640818">
                  <a:extLst>
                    <a:ext uri="{9D8B030D-6E8A-4147-A177-3AD203B41FA5}">
                      <a16:colId xmlns:a16="http://schemas.microsoft.com/office/drawing/2014/main" val="20003"/>
                    </a:ext>
                  </a:extLst>
                </a:gridCol>
                <a:gridCol w="575353">
                  <a:extLst>
                    <a:ext uri="{9D8B030D-6E8A-4147-A177-3AD203B41FA5}">
                      <a16:colId xmlns:a16="http://schemas.microsoft.com/office/drawing/2014/main" val="20004"/>
                    </a:ext>
                  </a:extLst>
                </a:gridCol>
                <a:gridCol w="616450">
                  <a:extLst>
                    <a:ext uri="{9D8B030D-6E8A-4147-A177-3AD203B41FA5}">
                      <a16:colId xmlns:a16="http://schemas.microsoft.com/office/drawing/2014/main" val="20005"/>
                    </a:ext>
                  </a:extLst>
                </a:gridCol>
                <a:gridCol w="626723">
                  <a:extLst>
                    <a:ext uri="{9D8B030D-6E8A-4147-A177-3AD203B41FA5}">
                      <a16:colId xmlns:a16="http://schemas.microsoft.com/office/drawing/2014/main" val="20006"/>
                    </a:ext>
                  </a:extLst>
                </a:gridCol>
                <a:gridCol w="647272">
                  <a:extLst>
                    <a:ext uri="{9D8B030D-6E8A-4147-A177-3AD203B41FA5}">
                      <a16:colId xmlns:a16="http://schemas.microsoft.com/office/drawing/2014/main" val="20007"/>
                    </a:ext>
                  </a:extLst>
                </a:gridCol>
              </a:tblGrid>
              <a:tr h="661592">
                <a:tc>
                  <a:txBody>
                    <a:bodyPr/>
                    <a:lstStyle/>
                    <a:p>
                      <a:pPr algn="ctr" fontAlgn="ctr"/>
                      <a:r>
                        <a:rPr lang="en-US" sz="800" b="0" i="0" u="none" strike="noStrike" dirty="0">
                          <a:solidFill>
                            <a:schemeClr val="tx1"/>
                          </a:solidFill>
                          <a:effectLst/>
                          <a:latin typeface="Arial" panose="020B0604020202020204" pitchFamily="34" charset="0"/>
                          <a:cs typeface="Arial" panose="020B0604020202020204" pitchFamily="34" charset="0"/>
                        </a:rPr>
                        <a:t>MEE</a:t>
                      </a:r>
                    </a:p>
                    <a:p>
                      <a:pPr algn="ctr" fontAlgn="ctr"/>
                      <a:r>
                        <a:rPr lang="en-US" sz="800" b="0" i="0" u="none" strike="noStrike" dirty="0">
                          <a:solidFill>
                            <a:schemeClr val="tx1"/>
                          </a:solidFill>
                          <a:effectLst/>
                          <a:latin typeface="Arial" panose="020B0604020202020204" pitchFamily="34" charset="0"/>
                          <a:cs typeface="Arial" panose="020B0604020202020204" pitchFamily="34" charset="0"/>
                        </a:rPr>
                        <a:t>TAMCN</a:t>
                      </a:r>
                    </a:p>
                  </a:txBody>
                  <a:tcPr marL="7049" marR="7049"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fontAlgn="ctr"/>
                      <a:r>
                        <a:rPr lang="en-US" sz="800" b="0" i="0" u="none" strike="noStrike" dirty="0">
                          <a:solidFill>
                            <a:schemeClr val="tx1"/>
                          </a:solidFill>
                          <a:effectLst/>
                          <a:latin typeface="Arial" panose="020B0604020202020204" pitchFamily="34" charset="0"/>
                          <a:cs typeface="Arial" panose="020B0604020202020204" pitchFamily="34" charset="0"/>
                        </a:rPr>
                        <a:t>NOMEN-CLATURE                                                                                                                                                                                                          </a:t>
                      </a:r>
                    </a:p>
                  </a:txBody>
                  <a:tcPr marL="7049" marR="7049"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fontAlgn="t"/>
                      <a:r>
                        <a:rPr lang="en-US" sz="900" b="1" i="0" u="none" strike="noStrike" dirty="0">
                          <a:solidFill>
                            <a:schemeClr val="tx1"/>
                          </a:solidFill>
                          <a:effectLst/>
                          <a:latin typeface="Calibri"/>
                        </a:rPr>
                        <a:t>MCT 1.1.2 Provide Forces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a:rPr>
                        <a:t>MCT 1.4.1.1 Conduct Breaching Operations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a:rPr>
                        <a:t>MCT 1.6.1 Conduct Offensive Operations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a:rPr>
                        <a:t>MCT 1.6.4 Conduct Defensive Operations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a:rPr>
                        <a:t>MCT 1.12.1 Conduct Amphibious Operations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a:rPr>
                        <a:t>MCT 5.3.2 Establish Means to Command and Control</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0"/>
                  </a:ext>
                </a:extLst>
              </a:tr>
              <a:tr h="256969">
                <a:tc>
                  <a:txBody>
                    <a:bodyPr/>
                    <a:lstStyle/>
                    <a:p>
                      <a:pPr algn="l" fontAlgn="b"/>
                      <a:r>
                        <a:rPr lang="en-US" sz="900" b="0" i="0" u="none" strike="noStrike" dirty="0">
                          <a:solidFill>
                            <a:schemeClr val="tx1"/>
                          </a:solidFill>
                          <a:effectLst/>
                          <a:latin typeface="+mn-lt"/>
                        </a:rPr>
                        <a:t>B1315</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900" b="0" i="0" u="none" strike="noStrike" dirty="0">
                          <a:solidFill>
                            <a:schemeClr val="tx1"/>
                          </a:solidFill>
                          <a:effectLst/>
                          <a:latin typeface="+mn-lt"/>
                        </a:rPr>
                        <a:t>Launcher, MK-154, MOD 1</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US" sz="900" b="0" i="0" u="none" strike="noStrike" dirty="0">
                        <a:solidFill>
                          <a:schemeClr val="tx1"/>
                        </a:solidFill>
                        <a:effectLst/>
                        <a:latin typeface="Arial" panose="020B0604020202020204" pitchFamily="34" charset="0"/>
                        <a:cs typeface="Arial" panose="020B060402020202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 </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 </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 </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 </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89755">
                <a:tc>
                  <a:txBody>
                    <a:bodyPr/>
                    <a:lstStyle/>
                    <a:p>
                      <a:pPr algn="l" fontAlgn="b"/>
                      <a:r>
                        <a:rPr lang="en-US" sz="900" b="0" i="0" u="none" strike="noStrike" dirty="0">
                          <a:solidFill>
                            <a:schemeClr val="tx1"/>
                          </a:solidFill>
                          <a:effectLst/>
                          <a:latin typeface="+mn-lt"/>
                        </a:rPr>
                        <a:t>E0796</a:t>
                      </a:r>
                    </a:p>
                  </a:txBody>
                  <a:tcPr marL="7049" marR="7049"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900" b="0" i="0" u="none" strike="noStrike" dirty="0">
                          <a:solidFill>
                            <a:schemeClr val="tx1"/>
                          </a:solidFill>
                          <a:effectLst/>
                          <a:latin typeface="+mn-lt"/>
                        </a:rPr>
                        <a:t>AAV, AAVC7A1</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 </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 </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 </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 </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12225">
                <a:tc>
                  <a:txBody>
                    <a:bodyPr/>
                    <a:lstStyle/>
                    <a:p>
                      <a:pPr algn="l" fontAlgn="b"/>
                      <a:r>
                        <a:rPr lang="en-US" sz="900" b="0" i="0" u="none" strike="noStrike" dirty="0">
                          <a:solidFill>
                            <a:schemeClr val="tx1"/>
                          </a:solidFill>
                          <a:effectLst/>
                          <a:latin typeface="+mn-lt"/>
                        </a:rPr>
                        <a:t>E0846</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900" b="0" i="0" u="none" strike="noStrike" dirty="0">
                          <a:solidFill>
                            <a:schemeClr val="tx1"/>
                          </a:solidFill>
                          <a:effectLst/>
                          <a:latin typeface="+mn-lt"/>
                        </a:rPr>
                        <a:t>AAV, AAVP7A1</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900" b="0" i="0" u="none" strike="noStrike" dirty="0">
                          <a:solidFill>
                            <a:schemeClr val="tx1"/>
                          </a:solidFill>
                          <a:effectLst/>
                          <a:latin typeface="Arial" panose="020B0604020202020204" pitchFamily="34" charset="0"/>
                          <a:cs typeface="Arial" panose="020B060402020202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35850763"/>
              </p:ext>
            </p:extLst>
          </p:nvPr>
        </p:nvGraphicFramePr>
        <p:xfrm>
          <a:off x="4066851" y="4974121"/>
          <a:ext cx="5077149" cy="1597915"/>
        </p:xfrm>
        <a:graphic>
          <a:graphicData uri="http://schemas.openxmlformats.org/drawingml/2006/table">
            <a:tbl>
              <a:tblPr/>
              <a:tblGrid>
                <a:gridCol w="1298235">
                  <a:extLst>
                    <a:ext uri="{9D8B030D-6E8A-4147-A177-3AD203B41FA5}">
                      <a16:colId xmlns:a16="http://schemas.microsoft.com/office/drawing/2014/main" val="20000"/>
                    </a:ext>
                  </a:extLst>
                </a:gridCol>
                <a:gridCol w="614203">
                  <a:extLst>
                    <a:ext uri="{9D8B030D-6E8A-4147-A177-3AD203B41FA5}">
                      <a16:colId xmlns:a16="http://schemas.microsoft.com/office/drawing/2014/main" val="20001"/>
                    </a:ext>
                  </a:extLst>
                </a:gridCol>
                <a:gridCol w="601763">
                  <a:extLst>
                    <a:ext uri="{9D8B030D-6E8A-4147-A177-3AD203B41FA5}">
                      <a16:colId xmlns:a16="http://schemas.microsoft.com/office/drawing/2014/main" val="20002"/>
                    </a:ext>
                  </a:extLst>
                </a:gridCol>
                <a:gridCol w="626645">
                  <a:extLst>
                    <a:ext uri="{9D8B030D-6E8A-4147-A177-3AD203B41FA5}">
                      <a16:colId xmlns:a16="http://schemas.microsoft.com/office/drawing/2014/main" val="20003"/>
                    </a:ext>
                  </a:extLst>
                </a:gridCol>
                <a:gridCol w="603793">
                  <a:extLst>
                    <a:ext uri="{9D8B030D-6E8A-4147-A177-3AD203B41FA5}">
                      <a16:colId xmlns:a16="http://schemas.microsoft.com/office/drawing/2014/main" val="20004"/>
                    </a:ext>
                  </a:extLst>
                </a:gridCol>
                <a:gridCol w="655845">
                  <a:extLst>
                    <a:ext uri="{9D8B030D-6E8A-4147-A177-3AD203B41FA5}">
                      <a16:colId xmlns:a16="http://schemas.microsoft.com/office/drawing/2014/main" val="20005"/>
                    </a:ext>
                  </a:extLst>
                </a:gridCol>
                <a:gridCol w="676665">
                  <a:extLst>
                    <a:ext uri="{9D8B030D-6E8A-4147-A177-3AD203B41FA5}">
                      <a16:colId xmlns:a16="http://schemas.microsoft.com/office/drawing/2014/main" val="20006"/>
                    </a:ext>
                  </a:extLst>
                </a:gridCol>
              </a:tblGrid>
              <a:tr h="753814">
                <a:tc>
                  <a:txBody>
                    <a:bodyPr/>
                    <a:lstStyle/>
                    <a:p>
                      <a:pPr algn="ctr" fontAlgn="ctr"/>
                      <a:r>
                        <a:rPr lang="en-US" sz="900" b="0" i="0" u="none" strike="noStrike" dirty="0">
                          <a:solidFill>
                            <a:schemeClr val="tx1"/>
                          </a:solidFill>
                          <a:effectLst/>
                          <a:latin typeface="Calibri" panose="020F0502020204030204" pitchFamily="34" charset="0"/>
                          <a:cs typeface="Calibri" panose="020F0502020204030204" pitchFamily="34" charset="0"/>
                        </a:rPr>
                        <a:t>TRAINING EVENTS                                                                                                                                                                                                          </a:t>
                      </a:r>
                    </a:p>
                  </a:txBody>
                  <a:tcPr marL="7049" marR="7049"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900" b="1" i="0" u="none" strike="noStrike" dirty="0">
                          <a:solidFill>
                            <a:schemeClr val="tx1"/>
                          </a:solidFill>
                          <a:effectLst/>
                          <a:latin typeface="Calibri" panose="020F0502020204030204" pitchFamily="34" charset="0"/>
                          <a:cs typeface="Calibri" panose="020F0502020204030204" pitchFamily="34" charset="0"/>
                        </a:rPr>
                        <a:t>MCT 1.1.2 Provide Forces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panose="020F0502020204030204" pitchFamily="34" charset="0"/>
                          <a:cs typeface="Calibri" panose="020F0502020204030204" pitchFamily="34" charset="0"/>
                        </a:rPr>
                        <a:t>MCT 1.4.1.1 Conduct Breaching Operations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panose="020F0502020204030204" pitchFamily="34" charset="0"/>
                          <a:cs typeface="Calibri" panose="020F0502020204030204" pitchFamily="34" charset="0"/>
                        </a:rPr>
                        <a:t>MCT 1.6.1 Conduct Offensive Operations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panose="020F0502020204030204" pitchFamily="34" charset="0"/>
                          <a:cs typeface="Calibri" panose="020F0502020204030204" pitchFamily="34" charset="0"/>
                        </a:rPr>
                        <a:t>MCT 1.6.4 Conduct Defensive Operations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panose="020F0502020204030204" pitchFamily="34" charset="0"/>
                          <a:cs typeface="Calibri" panose="020F0502020204030204" pitchFamily="34" charset="0"/>
                        </a:rPr>
                        <a:t>MCT 1.12.1 Conduct Amphibious Operations</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US" sz="900" b="1" i="0" u="none" strike="noStrike" dirty="0">
                          <a:solidFill>
                            <a:schemeClr val="tx1"/>
                          </a:solidFill>
                          <a:effectLst/>
                          <a:latin typeface="Calibri" panose="020F0502020204030204" pitchFamily="34" charset="0"/>
                          <a:cs typeface="Calibri" panose="020F0502020204030204" pitchFamily="34" charset="0"/>
                        </a:rPr>
                        <a:t>MCT 5.3.2 Establish Means to Command and Control</a:t>
                      </a:r>
                    </a:p>
                  </a:txBody>
                  <a:tcPr marL="7049" marR="7049" marT="7047"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r h="177164">
                <a:tc>
                  <a:txBody>
                    <a:bodyPr/>
                    <a:lstStyle/>
                    <a:p>
                      <a:pPr algn="l" fontAlgn="b"/>
                      <a:r>
                        <a:rPr lang="en-US" sz="900" b="0" i="0" u="none" strike="noStrike" dirty="0">
                          <a:solidFill>
                            <a:srgbClr val="000000"/>
                          </a:solidFill>
                          <a:effectLst/>
                          <a:latin typeface="Calibri" panose="020F0502020204030204" pitchFamily="34" charset="0"/>
                          <a:cs typeface="Calibri" panose="020F0502020204030204" pitchFamily="34" charset="0"/>
                        </a:rPr>
                        <a:t>AAV-CSS-7002</a:t>
                      </a:r>
                      <a:r>
                        <a:rPr lang="en-US" sz="900" b="0" i="0" u="none" strike="noStrike" baseline="0" dirty="0">
                          <a:solidFill>
                            <a:srgbClr val="000000"/>
                          </a:solidFill>
                          <a:effectLst/>
                          <a:latin typeface="Calibri" panose="020F0502020204030204" pitchFamily="34" charset="0"/>
                          <a:cs typeface="Calibri" panose="020F0502020204030204" pitchFamily="34" charset="0"/>
                        </a:rPr>
                        <a:t> Conduct Recovery/Evacuation OPS</a:t>
                      </a:r>
                      <a:endParaRPr lang="en-US" sz="900" b="0"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Calibri" panose="020F0502020204030204" pitchFamily="34" charset="0"/>
                          <a:cs typeface="Calibri" panose="020F050202020403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Calibri" panose="020F0502020204030204" pitchFamily="34" charset="0"/>
                          <a:cs typeface="Calibri" panose="020F050202020403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Calibri" panose="020F0502020204030204" pitchFamily="34" charset="0"/>
                          <a:cs typeface="Calibri" panose="020F050202020403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Calibri" panose="020F0502020204030204" pitchFamily="34" charset="0"/>
                          <a:cs typeface="Calibri" panose="020F050202020403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7164">
                <a:tc>
                  <a:txBody>
                    <a:bodyPr/>
                    <a:lstStyle/>
                    <a:p>
                      <a:pPr algn="l" fontAlgn="b"/>
                      <a:r>
                        <a:rPr lang="en-US" sz="900" b="0" i="0" u="none" strike="noStrike" dirty="0">
                          <a:solidFill>
                            <a:srgbClr val="000000"/>
                          </a:solidFill>
                          <a:effectLst/>
                          <a:latin typeface="Calibri" panose="020F0502020204030204" pitchFamily="34" charset="0"/>
                          <a:cs typeface="Calibri" panose="020F0502020204030204" pitchFamily="34" charset="0"/>
                        </a:rPr>
                        <a:t>CIED-OPS-7001 Operate in Environ w/</a:t>
                      </a:r>
                      <a:r>
                        <a:rPr lang="en-US" sz="900" b="0" i="0" u="none" strike="noStrike" baseline="0" dirty="0">
                          <a:solidFill>
                            <a:srgbClr val="000000"/>
                          </a:solidFill>
                          <a:effectLst/>
                          <a:latin typeface="Calibri" panose="020F0502020204030204" pitchFamily="34" charset="0"/>
                          <a:cs typeface="Calibri" panose="020F0502020204030204" pitchFamily="34" charset="0"/>
                        </a:rPr>
                        <a:t>IED Threat</a:t>
                      </a:r>
                      <a:endParaRPr lang="en-US" sz="900" b="0"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Calibri" panose="020F0502020204030204" pitchFamily="34" charset="0"/>
                          <a:cs typeface="Calibri" panose="020F050202020403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Calibri" panose="020F0502020204030204" pitchFamily="34" charset="0"/>
                          <a:cs typeface="Calibri" panose="020F050202020403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51656">
                <a:tc>
                  <a:txBody>
                    <a:bodyPr/>
                    <a:lstStyle/>
                    <a:p>
                      <a:pPr marL="0" marR="0" lvl="0" indent="-225425" algn="l" defTabSz="914400" rtl="0" eaLnBrk="1" fontAlgn="auto" latinLnBrk="0" hangingPunct="1">
                        <a:lnSpc>
                          <a:spcPct val="100000"/>
                        </a:lnSpc>
                        <a:spcBef>
                          <a:spcPts val="0"/>
                        </a:spcBef>
                        <a:spcAft>
                          <a:spcPts val="0"/>
                        </a:spcAft>
                        <a:buClrTx/>
                        <a:buSzTx/>
                        <a:buFontTx/>
                        <a:buNone/>
                        <a:tabLst/>
                        <a:defRPr/>
                      </a:pPr>
                      <a:r>
                        <a:rPr lang="en-US" sz="900" dirty="0">
                          <a:latin typeface="Calibri" panose="020F0502020204030204" pitchFamily="34" charset="0"/>
                          <a:cs typeface="Calibri" panose="020F0502020204030204" pitchFamily="34" charset="0"/>
                        </a:rPr>
                        <a:t>AAV-CBST-5001 Support a Breach</a:t>
                      </a:r>
                      <a:endParaRPr lang="en-US" sz="900" b="0"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Calibri" panose="020F0502020204030204" pitchFamily="34" charset="0"/>
                          <a:cs typeface="Calibri" panose="020F0502020204030204" pitchFamily="34" charset="0"/>
                        </a:rPr>
                        <a:t>X</a:t>
                      </a: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900" b="1" i="0" u="none" strike="noStrike" dirty="0">
                        <a:solidFill>
                          <a:srgbClr val="000000"/>
                        </a:solidFill>
                        <a:effectLst/>
                        <a:latin typeface="Calibri" panose="020F0502020204030204" pitchFamily="34" charset="0"/>
                        <a:cs typeface="Calibri" panose="020F0502020204030204" pitchFamily="34" charset="0"/>
                      </a:endParaRPr>
                    </a:p>
                  </a:txBody>
                  <a:tcPr marL="7049" marR="7049"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10" name="Picture 124" descr="C:\Users\maryroi.GOLDMAN\Desktop\LOGOS\tfsms_logo_large.g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083" y="1276740"/>
            <a:ext cx="1183591" cy="10185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1033" y="4264925"/>
            <a:ext cx="3159304" cy="2036912"/>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txBox="1">
            <a:spLocks noChangeArrowheads="1"/>
          </p:cNvSpPr>
          <p:nvPr/>
        </p:nvSpPr>
        <p:spPr>
          <a:xfrm>
            <a:off x="1055077" y="191303"/>
            <a:ext cx="7523106" cy="6731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2400" b="1" dirty="0">
                <a:latin typeface="Arial" charset="0"/>
                <a:cs typeface="Times New Roman" pitchFamily="18" charset="0"/>
              </a:rPr>
              <a:t>MET Data Alignments within </a:t>
            </a:r>
          </a:p>
          <a:p>
            <a:pPr fontAlgn="auto">
              <a:spcAft>
                <a:spcPts val="0"/>
              </a:spcAft>
            </a:pPr>
            <a:r>
              <a:rPr lang="en-US" sz="2400" b="1" dirty="0">
                <a:latin typeface="Arial" charset="0"/>
                <a:cs typeface="Times New Roman" pitchFamily="18" charset="0"/>
              </a:rPr>
              <a:t>ADS Systems Interfaced to DRRS</a:t>
            </a:r>
          </a:p>
        </p:txBody>
      </p:sp>
      <p:sp>
        <p:nvSpPr>
          <p:cNvPr id="13" name="Rectangle 12"/>
          <p:cNvSpPr/>
          <p:nvPr/>
        </p:nvSpPr>
        <p:spPr>
          <a:xfrm>
            <a:off x="5306336" y="1149637"/>
            <a:ext cx="2664541" cy="25420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Personnel Standards - T/O - Critical MOS</a:t>
            </a:r>
          </a:p>
        </p:txBody>
      </p:sp>
      <p:sp>
        <p:nvSpPr>
          <p:cNvPr id="14" name="Rectangle 13"/>
          <p:cNvSpPr/>
          <p:nvPr/>
        </p:nvSpPr>
        <p:spPr>
          <a:xfrm>
            <a:off x="5584078" y="2891429"/>
            <a:ext cx="2109055" cy="282628"/>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Equipment Standards - T/E / MEE</a:t>
            </a:r>
          </a:p>
        </p:txBody>
      </p:sp>
      <p:sp>
        <p:nvSpPr>
          <p:cNvPr id="15" name="Rectangle 14"/>
          <p:cNvSpPr/>
          <p:nvPr/>
        </p:nvSpPr>
        <p:spPr>
          <a:xfrm>
            <a:off x="5485111" y="4680647"/>
            <a:ext cx="2364442" cy="282628"/>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Training Event Standards</a:t>
            </a:r>
          </a:p>
        </p:txBody>
      </p:sp>
      <p:sp>
        <p:nvSpPr>
          <p:cNvPr id="16" name="Rectangle 10"/>
          <p:cNvSpPr>
            <a:spLocks noChangeArrowheads="1"/>
          </p:cNvSpPr>
          <p:nvPr/>
        </p:nvSpPr>
        <p:spPr bwMode="auto">
          <a:xfrm>
            <a:off x="307081" y="3651205"/>
            <a:ext cx="3727209" cy="506757"/>
          </a:xfrm>
          <a:prstGeom prst="rect">
            <a:avLst/>
          </a:prstGeom>
          <a:solidFill>
            <a:srgbClr val="FFFF00"/>
          </a:solidFill>
          <a:ln w="25400" algn="ctr">
            <a:solidFill>
              <a:schemeClr val="tx1"/>
            </a:solidFill>
            <a:round/>
            <a:headEnd/>
            <a:tailEnd/>
          </a:ln>
        </p:spPr>
        <p:txBody>
          <a:bodyPr wrap="none" lIns="45717" tIns="45717" rIns="91433" bIns="45717" anchor="ctr"/>
          <a:lstStyle/>
          <a:p>
            <a:pPr algn="ctr">
              <a:tabLst>
                <a:tab pos="1600200" algn="l"/>
                <a:tab pos="3543300" algn="l"/>
              </a:tabLst>
            </a:pPr>
            <a:r>
              <a:rPr lang="en-US" sz="900" b="1" dirty="0"/>
              <a:t>Mission Statement and T/O&amp;E support a unit’s chosen METs</a:t>
            </a:r>
          </a:p>
          <a:p>
            <a:pPr algn="ctr">
              <a:tabLst>
                <a:tab pos="1600200" algn="l"/>
                <a:tab pos="3543300" algn="l"/>
              </a:tabLst>
            </a:pPr>
            <a:r>
              <a:rPr lang="en-US" sz="900" b="1" dirty="0"/>
              <a:t>and ensures alignments and data integrity interfaced to </a:t>
            </a:r>
            <a:r>
              <a:rPr lang="en-US" sz="900" b="1" dirty="0">
                <a:solidFill>
                  <a:srgbClr val="FF0000"/>
                </a:solidFill>
              </a:rPr>
              <a:t>DRRS</a:t>
            </a:r>
            <a:r>
              <a:rPr lang="en-US" sz="900" b="1" dirty="0"/>
              <a:t>.</a:t>
            </a:r>
          </a:p>
        </p:txBody>
      </p:sp>
      <p:sp>
        <p:nvSpPr>
          <p:cNvPr id="3" name="Slide Number Placeholder 2">
            <a:extLst>
              <a:ext uri="{FF2B5EF4-FFF2-40B4-BE49-F238E27FC236}">
                <a16:creationId xmlns:a16="http://schemas.microsoft.com/office/drawing/2014/main" id="{6EEC3965-7A0A-6557-6801-CA066BB40B1B}"/>
              </a:ext>
            </a:extLst>
          </p:cNvPr>
          <p:cNvSpPr>
            <a:spLocks noGrp="1"/>
          </p:cNvSpPr>
          <p:nvPr>
            <p:ph type="sldNum" sz="quarter" idx="12"/>
          </p:nvPr>
        </p:nvSpPr>
        <p:spPr>
          <a:xfrm>
            <a:off x="6991345" y="6582882"/>
            <a:ext cx="2133600" cy="365125"/>
          </a:xfrm>
        </p:spPr>
        <p:txBody>
          <a:bodyPr/>
          <a:lstStyle/>
          <a:p>
            <a:fld id="{57D7F152-42F7-4C0B-ACE2-8696607C202E}" type="slidenum">
              <a:rPr lang="en-US" smtClean="0">
                <a:solidFill>
                  <a:schemeClr val="tx1"/>
                </a:solidFill>
              </a:rPr>
              <a:pPr/>
              <a:t>30</a:t>
            </a:fld>
            <a:endParaRPr lang="en-US" dirty="0">
              <a:solidFill>
                <a:schemeClr val="tx1"/>
              </a:solidFill>
            </a:endParaRPr>
          </a:p>
        </p:txBody>
      </p:sp>
      <p:pic>
        <p:nvPicPr>
          <p:cNvPr id="4" name="Picture 3" descr="Logo&#10;&#10;Description automatically generated">
            <a:extLst>
              <a:ext uri="{FF2B5EF4-FFF2-40B4-BE49-F238E27FC236}">
                <a16:creationId xmlns:a16="http://schemas.microsoft.com/office/drawing/2014/main" id="{31A752E7-D585-5685-A473-92175EE8F1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420" y="2405244"/>
            <a:ext cx="1015511" cy="1015511"/>
          </a:xfrm>
          <a:prstGeom prst="rect">
            <a:avLst/>
          </a:prstGeom>
        </p:spPr>
      </p:pic>
      <p:sp>
        <p:nvSpPr>
          <p:cNvPr id="11" name="Rectangle 10">
            <a:extLst>
              <a:ext uri="{FF2B5EF4-FFF2-40B4-BE49-F238E27FC236}">
                <a16:creationId xmlns:a16="http://schemas.microsoft.com/office/drawing/2014/main" id="{61FB1650-6C71-D97B-C3CA-5B227CA3434B}"/>
              </a:ext>
            </a:extLst>
          </p:cNvPr>
          <p:cNvSpPr/>
          <p:nvPr/>
        </p:nvSpPr>
        <p:spPr>
          <a:xfrm>
            <a:off x="1385895" y="5928318"/>
            <a:ext cx="2364442" cy="373132"/>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DETAILS ON MCTIMS TASK MASTER MODULE USE IN BACKUPS</a:t>
            </a:r>
          </a:p>
        </p:txBody>
      </p:sp>
      <p:pic>
        <p:nvPicPr>
          <p:cNvPr id="18" name="Picture 17">
            <a:extLst>
              <a:ext uri="{FF2B5EF4-FFF2-40B4-BE49-F238E27FC236}">
                <a16:creationId xmlns:a16="http://schemas.microsoft.com/office/drawing/2014/main" id="{98C6EED0-CC7A-78B5-EBE5-0C8728647E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8617" y="1587713"/>
            <a:ext cx="2703828" cy="1973700"/>
          </a:xfrm>
          <a:prstGeom prst="rect">
            <a:avLst/>
          </a:prstGeom>
          <a:ln w="38100">
            <a:solidFill>
              <a:srgbClr val="FF0000"/>
            </a:solidFill>
          </a:ln>
        </p:spPr>
      </p:pic>
    </p:spTree>
    <p:extLst>
      <p:ext uri="{BB962C8B-B14F-4D97-AF65-F5344CB8AC3E}">
        <p14:creationId xmlns:p14="http://schemas.microsoft.com/office/powerpoint/2010/main" val="3885956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6"/>
          <p:cNvSpPr>
            <a:spLocks noChangeArrowheads="1"/>
          </p:cNvSpPr>
          <p:nvPr/>
        </p:nvSpPr>
        <p:spPr bwMode="auto">
          <a:xfrm>
            <a:off x="4536281" y="1461177"/>
            <a:ext cx="451961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lstStyle/>
          <a:p>
            <a:pPr marL="171450" lvl="1" indent="-171450" algn="just">
              <a:spcBef>
                <a:spcPts val="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Unit MCT/MET capabilities, manning and resources required to support current mission involves stakeholder coordination across echelons.</a:t>
            </a:r>
          </a:p>
          <a:p>
            <a:pPr marL="171450" lvl="1" indent="-171450" algn="just">
              <a:spcBef>
                <a:spcPts val="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a:p>
            <a:pPr marL="171450" lvl="1" indent="-171450" algn="just">
              <a:spcBef>
                <a:spcPts val="0"/>
              </a:spcBef>
              <a:buFont typeface="Arial" panose="020B0604020202020204" pitchFamily="34" charset="0"/>
              <a:buChar char="•"/>
            </a:pPr>
            <a:r>
              <a:rPr lang="en-US" sz="1200" b="1" dirty="0">
                <a:solidFill>
                  <a:srgbClr val="FF0000"/>
                </a:solidFill>
                <a:latin typeface="Arial" panose="020B0604020202020204" pitchFamily="34" charset="0"/>
                <a:cs typeface="Arial" panose="020B0604020202020204" pitchFamily="34" charset="0"/>
              </a:rPr>
              <a:t>“Future” Force Design </a:t>
            </a:r>
            <a:r>
              <a:rPr lang="en-US" sz="1200" dirty="0">
                <a:solidFill>
                  <a:srgbClr val="FF0000"/>
                </a:solidFill>
                <a:latin typeface="Arial" panose="020B0604020202020204" pitchFamily="34" charset="0"/>
                <a:cs typeface="Arial" panose="020B0604020202020204" pitchFamily="34" charset="0"/>
              </a:rPr>
              <a:t>developed METs are </a:t>
            </a:r>
            <a:r>
              <a:rPr lang="en-US" sz="1200" u="sng" dirty="0">
                <a:solidFill>
                  <a:srgbClr val="FF0000"/>
                </a:solidFill>
                <a:latin typeface="Arial" panose="020B0604020202020204" pitchFamily="34" charset="0"/>
                <a:cs typeface="Arial" panose="020B0604020202020204" pitchFamily="34" charset="0"/>
              </a:rPr>
              <a:t>NOT</a:t>
            </a:r>
            <a:r>
              <a:rPr lang="en-US" sz="1200" dirty="0">
                <a:solidFill>
                  <a:srgbClr val="FF0000"/>
                </a:solidFill>
                <a:latin typeface="Arial" panose="020B0604020202020204" pitchFamily="34" charset="0"/>
                <a:cs typeface="Arial" panose="020B0604020202020204" pitchFamily="34" charset="0"/>
              </a:rPr>
              <a:t> incorporated into current Core METLs but assist TECOM in necessary experimentation, curriculum and training roadmap development.</a:t>
            </a:r>
          </a:p>
          <a:p>
            <a:pPr marL="171450" lvl="1" indent="-171450" algn="just">
              <a:spcBef>
                <a:spcPts val="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a:p>
            <a:pPr marL="171450" lvl="1" indent="-171450" algn="just">
              <a:spcBef>
                <a:spcPts val="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p:txBody>
      </p:sp>
      <p:sp>
        <p:nvSpPr>
          <p:cNvPr id="21508" name="Rectangle 6"/>
          <p:cNvSpPr>
            <a:spLocks noChangeArrowheads="1"/>
          </p:cNvSpPr>
          <p:nvPr/>
        </p:nvSpPr>
        <p:spPr bwMode="auto">
          <a:xfrm>
            <a:off x="23812" y="1441928"/>
            <a:ext cx="4467226" cy="1985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lstStyle/>
          <a:p>
            <a:pPr marL="171450" lvl="1" indent="-171450" algn="just">
              <a:spcBef>
                <a:spcPts val="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CD&amp;I / TECOM FYXX MARADMIN announces coordinated Community MET/METL / T&amp;R Manual / TMT Reviews</a:t>
            </a:r>
          </a:p>
          <a:p>
            <a:pPr marL="628650" lvl="2" indent="-171450" algn="just">
              <a:spcBef>
                <a:spcPts val="0"/>
              </a:spcBef>
              <a:buFont typeface="Wingdings" panose="05000000000000000000" pitchFamily="2" charset="2"/>
              <a:buChar char="Ø"/>
            </a:pPr>
            <a:r>
              <a:rPr lang="en-US" sz="1200" dirty="0">
                <a:solidFill>
                  <a:srgbClr val="000000"/>
                </a:solidFill>
                <a:latin typeface="Arial" panose="020B0604020202020204" pitchFamily="34" charset="0"/>
                <a:cs typeface="Arial" panose="020B0604020202020204" pitchFamily="34" charset="0"/>
              </a:rPr>
              <a:t>Date and Location</a:t>
            </a:r>
          </a:p>
          <a:p>
            <a:pPr marL="628650" lvl="2" indent="-171450" algn="just">
              <a:spcBef>
                <a:spcPts val="0"/>
              </a:spcBef>
              <a:buFont typeface="Wingdings" panose="05000000000000000000" pitchFamily="2" charset="2"/>
              <a:buChar char="Ø"/>
            </a:pPr>
            <a:endParaRPr lang="en-US" sz="1200" dirty="0">
              <a:solidFill>
                <a:srgbClr val="000000"/>
              </a:solidFill>
              <a:latin typeface="Arial" panose="020B0604020202020204" pitchFamily="34" charset="0"/>
              <a:cs typeface="Arial" panose="020B0604020202020204" pitchFamily="34" charset="0"/>
            </a:endParaRPr>
          </a:p>
          <a:p>
            <a:pPr marL="171450" lvl="1" indent="-171450" algn="just">
              <a:spcBef>
                <a:spcPts val="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Reviews are coordinated w/Principal Advisor orgs and conducted ISO Service priorities</a:t>
            </a:r>
          </a:p>
          <a:p>
            <a:pPr marL="171450" lvl="1" indent="-171450" algn="just">
              <a:spcBef>
                <a:spcPts val="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a:p>
            <a:pPr marL="171450" lvl="1" indent="-171450" algn="just">
              <a:spcBef>
                <a:spcPts val="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MCT/MET refinement/modification addresses mission or structure change, resource or training requirements, or deficiencies requiring resolution.</a:t>
            </a:r>
            <a:endParaRPr lang="en-US" sz="1200" dirty="0">
              <a:solidFill>
                <a:srgbClr val="FF0000"/>
              </a:solidFill>
              <a:latin typeface="Arial" panose="020B0604020202020204" pitchFamily="34" charset="0"/>
              <a:cs typeface="Arial" panose="020B0604020202020204" pitchFamily="34" charset="0"/>
            </a:endParaRPr>
          </a:p>
        </p:txBody>
      </p:sp>
      <p:sp>
        <p:nvSpPr>
          <p:cNvPr id="21509" name="Rectangle 6"/>
          <p:cNvSpPr>
            <a:spLocks noChangeArrowheads="1"/>
          </p:cNvSpPr>
          <p:nvPr/>
        </p:nvSpPr>
        <p:spPr bwMode="auto">
          <a:xfrm>
            <a:off x="0" y="4014993"/>
            <a:ext cx="4495800" cy="1932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lstStyle/>
          <a:p>
            <a:pPr marL="171450" indent="-171450">
              <a:lnSpc>
                <a:spcPct val="90000"/>
              </a:lnSpc>
              <a:spcBef>
                <a:spcPct val="2000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COI Mission Statement should support chosen METs.  Modification coordinated between Principal Advisor &amp; TFSD.</a:t>
            </a:r>
          </a:p>
          <a:p>
            <a:pPr marL="171450" indent="-171450">
              <a:lnSpc>
                <a:spcPct val="90000"/>
              </a:lnSpc>
              <a:spcBef>
                <a:spcPct val="2000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a:p>
            <a:pPr marL="171450" indent="-171450">
              <a:lnSpc>
                <a:spcPct val="90000"/>
              </a:lnSpc>
              <a:spcBef>
                <a:spcPct val="2000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Workshop “data-driven” deliverables are staffed via DON / ETMS2 for O6 Principal Advisor and GO (O7) -level review. </a:t>
            </a:r>
          </a:p>
          <a:p>
            <a:pPr marL="171450" indent="-171450">
              <a:lnSpc>
                <a:spcPct val="90000"/>
              </a:lnSpc>
              <a:spcBef>
                <a:spcPct val="2000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a:p>
            <a:pPr marL="171450" indent="-171450">
              <a:lnSpc>
                <a:spcPct val="90000"/>
              </a:lnSpc>
              <a:spcBef>
                <a:spcPct val="2000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Unit chosen “tasks” as METs w/man/train/equip standards producing outputs provides a Commander the adequate ability to build a Training Plan and to assess his unit’s METL readiness in DRRS.</a:t>
            </a:r>
          </a:p>
          <a:p>
            <a:pPr marL="171450" indent="-171450">
              <a:lnSpc>
                <a:spcPct val="90000"/>
              </a:lnSpc>
              <a:spcBef>
                <a:spcPct val="2000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p:txBody>
      </p:sp>
      <p:sp>
        <p:nvSpPr>
          <p:cNvPr id="21510" name="Rectangle 6"/>
          <p:cNvSpPr>
            <a:spLocks noChangeArrowheads="1"/>
          </p:cNvSpPr>
          <p:nvPr/>
        </p:nvSpPr>
        <p:spPr bwMode="auto">
          <a:xfrm>
            <a:off x="4467224" y="3991025"/>
            <a:ext cx="4657725" cy="209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lstStyle/>
          <a:p>
            <a:pPr marL="171450" indent="-171450">
              <a:spcBef>
                <a:spcPts val="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GO-staffed MET/METL developed products are validated by CD&amp;I Decision Memorandum. </a:t>
            </a:r>
          </a:p>
          <a:p>
            <a:pPr marL="171450" indent="-171450">
              <a:spcBef>
                <a:spcPts val="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a:p>
            <a:pPr marL="171450" indent="-171450">
              <a:lnSpc>
                <a:spcPct val="90000"/>
              </a:lnSpc>
              <a:spcBef>
                <a:spcPct val="2000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TFSD MCTL Branch facilitates MCT/MET changes within MCTIMS Task Master for data interface to DRRS.</a:t>
            </a:r>
          </a:p>
          <a:p>
            <a:pPr marL="171450" indent="-171450">
              <a:lnSpc>
                <a:spcPct val="90000"/>
              </a:lnSpc>
              <a:spcBef>
                <a:spcPct val="20000"/>
              </a:spcBef>
              <a:buFont typeface="Arial" panose="020B0604020202020204" pitchFamily="34" charset="0"/>
              <a:buChar char="•"/>
            </a:pPr>
            <a:endParaRPr lang="en-US" sz="1200" dirty="0">
              <a:solidFill>
                <a:srgbClr val="000000"/>
              </a:solidFill>
              <a:latin typeface="Arial" panose="020B0604020202020204" pitchFamily="34" charset="0"/>
              <a:cs typeface="Arial" panose="020B0604020202020204" pitchFamily="34" charset="0"/>
            </a:endParaRPr>
          </a:p>
          <a:p>
            <a:pPr marL="171450" indent="-171450">
              <a:lnSpc>
                <a:spcPct val="90000"/>
              </a:lnSpc>
              <a:spcBef>
                <a:spcPct val="20000"/>
              </a:spcBef>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Coordination within TFSD Branches ensures COI TOECRs that may correspond to MEE captured at a METL review is synchronized within TFSMS. </a:t>
            </a:r>
          </a:p>
          <a:p>
            <a:pPr marL="742950" lvl="1" indent="-285750">
              <a:lnSpc>
                <a:spcPct val="90000"/>
              </a:lnSpc>
              <a:spcBef>
                <a:spcPct val="20000"/>
              </a:spcBef>
              <a:buFontTx/>
              <a:buChar char="•"/>
            </a:pPr>
            <a:endParaRPr lang="en-US" dirty="0">
              <a:solidFill>
                <a:srgbClr val="000000"/>
              </a:solidFill>
              <a:cs typeface="Times New Roman" pitchFamily="18" charset="0"/>
            </a:endParaRPr>
          </a:p>
        </p:txBody>
      </p:sp>
      <p:sp>
        <p:nvSpPr>
          <p:cNvPr id="21511" name="Text Box 27"/>
          <p:cNvSpPr txBox="1">
            <a:spLocks noChangeArrowheads="1"/>
          </p:cNvSpPr>
          <p:nvPr/>
        </p:nvSpPr>
        <p:spPr bwMode="auto">
          <a:xfrm>
            <a:off x="138112" y="6095260"/>
            <a:ext cx="8867775" cy="307777"/>
          </a:xfrm>
          <a:prstGeom prst="rect">
            <a:avLst/>
          </a:prstGeom>
          <a:solidFill>
            <a:srgbClr val="FFFF00"/>
          </a:solidFill>
          <a:ln w="9525">
            <a:solidFill>
              <a:srgbClr val="FF0000"/>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400" b="1" dirty="0">
                <a:solidFill>
                  <a:srgbClr val="000000"/>
                </a:solidFill>
              </a:rPr>
              <a:t>CD&amp;I’s collaborative/coordinated process codified per MCO 3500.110 </a:t>
            </a:r>
          </a:p>
        </p:txBody>
      </p:sp>
      <p:cxnSp>
        <p:nvCxnSpPr>
          <p:cNvPr id="9" name="Straight Connector 8"/>
          <p:cNvCxnSpPr/>
          <p:nvPr/>
        </p:nvCxnSpPr>
        <p:spPr>
          <a:xfrm>
            <a:off x="4467225" y="1352550"/>
            <a:ext cx="19050" cy="456247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3562350"/>
            <a:ext cx="9144000" cy="95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6"/>
          <p:cNvSpPr txBox="1">
            <a:spLocks noChangeArrowheads="1"/>
          </p:cNvSpPr>
          <p:nvPr/>
        </p:nvSpPr>
        <p:spPr bwMode="auto">
          <a:xfrm>
            <a:off x="5692646" y="1140756"/>
            <a:ext cx="2154514" cy="259832"/>
          </a:xfrm>
          <a:prstGeom prst="rect">
            <a:avLst/>
          </a:prstGeom>
          <a:solidFill>
            <a:srgbClr val="FFFF00"/>
          </a:solidFill>
          <a:ln w="9525">
            <a:solidFill>
              <a:srgbClr val="000000"/>
            </a:solidFill>
            <a:miter lim="800000"/>
            <a:headEnd/>
            <a:tailEnd/>
          </a:ln>
        </p:spPr>
        <p:txBody>
          <a:bodyPr/>
          <a:lstStyle/>
          <a:p>
            <a:pPr algn="ctr" eaLnBrk="1" hangingPunct="1">
              <a:spcBef>
                <a:spcPct val="50000"/>
              </a:spcBef>
            </a:pPr>
            <a:r>
              <a:rPr lang="en-US" sz="1400" b="1" dirty="0">
                <a:solidFill>
                  <a:srgbClr val="1C1C1C"/>
                </a:solidFill>
              </a:rPr>
              <a:t>CONSIDERATIONS</a:t>
            </a:r>
          </a:p>
        </p:txBody>
      </p:sp>
      <p:sp>
        <p:nvSpPr>
          <p:cNvPr id="17" name="Text 6"/>
          <p:cNvSpPr txBox="1">
            <a:spLocks noChangeArrowheads="1"/>
          </p:cNvSpPr>
          <p:nvPr/>
        </p:nvSpPr>
        <p:spPr bwMode="auto">
          <a:xfrm flipH="1">
            <a:off x="1296840" y="1113427"/>
            <a:ext cx="2272379" cy="287161"/>
          </a:xfrm>
          <a:prstGeom prst="rect">
            <a:avLst/>
          </a:prstGeom>
          <a:solidFill>
            <a:srgbClr val="FFFF00"/>
          </a:solidFill>
          <a:ln w="9525">
            <a:solidFill>
              <a:srgbClr val="000000"/>
            </a:solidFill>
            <a:miter lim="800000"/>
            <a:headEnd/>
            <a:tailEnd/>
          </a:ln>
        </p:spPr>
        <p:txBody>
          <a:bodyPr/>
          <a:lstStyle/>
          <a:p>
            <a:pPr algn="ctr" eaLnBrk="1" hangingPunct="1">
              <a:spcBef>
                <a:spcPct val="50000"/>
              </a:spcBef>
            </a:pPr>
            <a:r>
              <a:rPr lang="en-US" sz="1400" b="1" dirty="0">
                <a:solidFill>
                  <a:srgbClr val="1C1C1C"/>
                </a:solidFill>
              </a:rPr>
              <a:t>REVIEW WORKSHOP</a:t>
            </a:r>
          </a:p>
        </p:txBody>
      </p:sp>
      <p:sp>
        <p:nvSpPr>
          <p:cNvPr id="24" name="Text 6"/>
          <p:cNvSpPr txBox="1">
            <a:spLocks noChangeArrowheads="1"/>
          </p:cNvSpPr>
          <p:nvPr/>
        </p:nvSpPr>
        <p:spPr bwMode="auto">
          <a:xfrm flipH="1">
            <a:off x="1295786" y="3604104"/>
            <a:ext cx="2054520" cy="287161"/>
          </a:xfrm>
          <a:prstGeom prst="rect">
            <a:avLst/>
          </a:prstGeom>
          <a:solidFill>
            <a:srgbClr val="FFFF00"/>
          </a:solidFill>
          <a:ln w="9525">
            <a:solidFill>
              <a:srgbClr val="000000"/>
            </a:solidFill>
            <a:miter lim="800000"/>
            <a:headEnd/>
            <a:tailEnd/>
          </a:ln>
        </p:spPr>
        <p:txBody>
          <a:bodyPr/>
          <a:lstStyle/>
          <a:p>
            <a:pPr algn="ctr" eaLnBrk="1" hangingPunct="1">
              <a:spcBef>
                <a:spcPct val="50000"/>
              </a:spcBef>
            </a:pPr>
            <a:r>
              <a:rPr lang="en-US" sz="1400" b="1" dirty="0">
                <a:solidFill>
                  <a:srgbClr val="1C1C1C"/>
                </a:solidFill>
              </a:rPr>
              <a:t>PROCESS CONTROL</a:t>
            </a:r>
          </a:p>
        </p:txBody>
      </p:sp>
      <p:sp>
        <p:nvSpPr>
          <p:cNvPr id="25" name="Text 6"/>
          <p:cNvSpPr txBox="1">
            <a:spLocks noChangeArrowheads="1"/>
          </p:cNvSpPr>
          <p:nvPr/>
        </p:nvSpPr>
        <p:spPr bwMode="auto">
          <a:xfrm flipH="1">
            <a:off x="5692646" y="3608173"/>
            <a:ext cx="2154514" cy="287161"/>
          </a:xfrm>
          <a:prstGeom prst="rect">
            <a:avLst/>
          </a:prstGeom>
          <a:solidFill>
            <a:srgbClr val="FFFF00"/>
          </a:solidFill>
          <a:ln w="9525">
            <a:solidFill>
              <a:srgbClr val="000000"/>
            </a:solidFill>
            <a:miter lim="800000"/>
            <a:headEnd/>
            <a:tailEnd/>
          </a:ln>
        </p:spPr>
        <p:txBody>
          <a:bodyPr/>
          <a:lstStyle/>
          <a:p>
            <a:pPr algn="ctr" eaLnBrk="1" hangingPunct="1">
              <a:spcBef>
                <a:spcPct val="50000"/>
              </a:spcBef>
            </a:pPr>
            <a:r>
              <a:rPr lang="en-US" sz="1400" b="1" dirty="0">
                <a:solidFill>
                  <a:srgbClr val="1C1C1C"/>
                </a:solidFill>
              </a:rPr>
              <a:t>ENDSTATE</a:t>
            </a:r>
          </a:p>
        </p:txBody>
      </p:sp>
      <p:sp>
        <p:nvSpPr>
          <p:cNvPr id="18" name="AutoShape 6"/>
          <p:cNvSpPr>
            <a:spLocks noChangeArrowheads="1"/>
          </p:cNvSpPr>
          <p:nvPr/>
        </p:nvSpPr>
        <p:spPr bwMode="auto">
          <a:xfrm flipH="1">
            <a:off x="4136314" y="1198294"/>
            <a:ext cx="718972" cy="195263"/>
          </a:xfrm>
          <a:prstGeom prst="leftArrow">
            <a:avLst>
              <a:gd name="adj1" fmla="val 50000"/>
              <a:gd name="adj2" fmla="val 90747"/>
            </a:avLst>
          </a:prstGeom>
          <a:solidFill>
            <a:srgbClr val="FF0000"/>
          </a:solidFill>
          <a:ln w="12700">
            <a:solidFill>
              <a:schemeClr val="tx1"/>
            </a:solidFill>
            <a:miter lim="800000"/>
            <a:headEnd/>
            <a:tailEnd/>
          </a:ln>
          <a:effectLst/>
        </p:spPr>
        <p:txBody>
          <a:bodyPr wrap="none" anchor="ctr"/>
          <a:lstStyle/>
          <a:p>
            <a:endParaRPr lang="en-US" dirty="0"/>
          </a:p>
        </p:txBody>
      </p:sp>
      <p:sp>
        <p:nvSpPr>
          <p:cNvPr id="19" name="AutoShape 6"/>
          <p:cNvSpPr>
            <a:spLocks noChangeArrowheads="1"/>
          </p:cNvSpPr>
          <p:nvPr/>
        </p:nvSpPr>
        <p:spPr bwMode="auto">
          <a:xfrm flipH="1">
            <a:off x="4136314" y="3639495"/>
            <a:ext cx="718972" cy="195263"/>
          </a:xfrm>
          <a:prstGeom prst="leftArrow">
            <a:avLst>
              <a:gd name="adj1" fmla="val 50000"/>
              <a:gd name="adj2" fmla="val 90747"/>
            </a:avLst>
          </a:prstGeom>
          <a:solidFill>
            <a:srgbClr val="FF0000"/>
          </a:solidFill>
          <a:ln w="12700">
            <a:solidFill>
              <a:schemeClr val="tx1"/>
            </a:solidFill>
            <a:miter lim="800000"/>
            <a:headEnd/>
            <a:tailEnd/>
          </a:ln>
          <a:effectLst/>
        </p:spPr>
        <p:txBody>
          <a:bodyPr wrap="none" anchor="ctr"/>
          <a:lstStyle/>
          <a:p>
            <a:endParaRPr lang="en-US" dirty="0"/>
          </a:p>
        </p:txBody>
      </p:sp>
      <p:sp>
        <p:nvSpPr>
          <p:cNvPr id="20" name="Text Box 3"/>
          <p:cNvSpPr txBox="1">
            <a:spLocks noChangeArrowheads="1"/>
          </p:cNvSpPr>
          <p:nvPr/>
        </p:nvSpPr>
        <p:spPr bwMode="auto">
          <a:xfrm>
            <a:off x="0" y="203724"/>
            <a:ext cx="9144000" cy="769441"/>
          </a:xfrm>
          <a:prstGeom prst="rect">
            <a:avLst/>
          </a:prstGeom>
          <a:noFill/>
          <a:ln w="9525">
            <a:noFill/>
            <a:miter lim="800000"/>
            <a:headEnd/>
            <a:tailEnd/>
          </a:ln>
          <a:effectLst/>
        </p:spPr>
        <p:txBody>
          <a:bodyPr wrap="square">
            <a:spAutoFit/>
          </a:bodyPr>
          <a:lstStyle/>
          <a:p>
            <a:pPr algn="ctr">
              <a:spcBef>
                <a:spcPts val="0"/>
              </a:spcBef>
            </a:pPr>
            <a:r>
              <a:rPr lang="en-US" sz="2400" b="1" dirty="0"/>
              <a:t>MCT / MET / METL Development</a:t>
            </a:r>
          </a:p>
          <a:p>
            <a:pPr algn="ctr">
              <a:spcBef>
                <a:spcPts val="0"/>
              </a:spcBef>
            </a:pPr>
            <a:r>
              <a:rPr lang="en-US" sz="2000" b="1" dirty="0"/>
              <a:t>Results &amp; Approvals</a:t>
            </a:r>
          </a:p>
        </p:txBody>
      </p:sp>
      <p:sp>
        <p:nvSpPr>
          <p:cNvPr id="2" name="Slide Number Placeholder 1">
            <a:extLst>
              <a:ext uri="{FF2B5EF4-FFF2-40B4-BE49-F238E27FC236}">
                <a16:creationId xmlns:a16="http://schemas.microsoft.com/office/drawing/2014/main" id="{A81BB615-83EF-3C1E-6592-86BC51CAD1A0}"/>
              </a:ext>
            </a:extLst>
          </p:cNvPr>
          <p:cNvSpPr>
            <a:spLocks noGrp="1"/>
          </p:cNvSpPr>
          <p:nvPr>
            <p:ph type="sldNum" sz="quarter" idx="12"/>
          </p:nvPr>
        </p:nvSpPr>
        <p:spPr/>
        <p:txBody>
          <a:bodyPr/>
          <a:lstStyle/>
          <a:p>
            <a:fld id="{57D7F152-42F7-4C0B-ACE2-8696607C202E}" type="slidenum">
              <a:rPr lang="en-US" smtClean="0">
                <a:solidFill>
                  <a:schemeClr val="tx1"/>
                </a:solidFill>
              </a:rPr>
              <a:pPr/>
              <a:t>31</a:t>
            </a:fld>
            <a:endParaRPr lang="en-US" dirty="0">
              <a:solidFill>
                <a:schemeClr val="tx1"/>
              </a:solidFill>
            </a:endParaRPr>
          </a:p>
        </p:txBody>
      </p:sp>
    </p:spTree>
    <p:extLst>
      <p:ext uri="{BB962C8B-B14F-4D97-AF65-F5344CB8AC3E}">
        <p14:creationId xmlns:p14="http://schemas.microsoft.com/office/powerpoint/2010/main" val="567635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D7A52D-78B8-25C1-BD4B-18403BADF1E6}"/>
              </a:ext>
            </a:extLst>
          </p:cNvPr>
          <p:cNvSpPr>
            <a:spLocks noGrp="1"/>
          </p:cNvSpPr>
          <p:nvPr>
            <p:ph type="title"/>
          </p:nvPr>
        </p:nvSpPr>
        <p:spPr>
          <a:xfrm>
            <a:off x="1325880" y="0"/>
            <a:ext cx="6513195" cy="914400"/>
          </a:xfrm>
        </p:spPr>
        <p:txBody>
          <a:bodyPr>
            <a:normAutofit fontScale="90000"/>
          </a:bodyPr>
          <a:lstStyle/>
          <a:p>
            <a:r>
              <a:rPr lang="en-US" sz="2800" b="1" dirty="0">
                <a:solidFill>
                  <a:schemeClr val="tx1"/>
                </a:solidFill>
                <a:latin typeface="Arial" panose="020B0604020202020204" pitchFamily="34" charset="0"/>
                <a:cs typeface="Arial" panose="020B0604020202020204" pitchFamily="34" charset="0"/>
              </a:rPr>
              <a:t>MET/METL and Training Review Deliverables Checklist &amp; POA&amp;M</a:t>
            </a:r>
          </a:p>
        </p:txBody>
      </p:sp>
      <p:sp>
        <p:nvSpPr>
          <p:cNvPr id="5" name="Content Placeholder 2">
            <a:extLst>
              <a:ext uri="{FF2B5EF4-FFF2-40B4-BE49-F238E27FC236}">
                <a16:creationId xmlns:a16="http://schemas.microsoft.com/office/drawing/2014/main" id="{2E50955E-AE6C-D380-775C-D0C247A323E5}"/>
              </a:ext>
            </a:extLst>
          </p:cNvPr>
          <p:cNvSpPr txBox="1">
            <a:spLocks/>
          </p:cNvSpPr>
          <p:nvPr/>
        </p:nvSpPr>
        <p:spPr bwMode="auto">
          <a:xfrm>
            <a:off x="112479" y="1153004"/>
            <a:ext cx="8947300" cy="2022458"/>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Unit Core METs/METL Review</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Choose METs and develop detailed MET standards (Baseline/Advanced capability statements, personnel, equipment, training, outputs, </a:t>
            </a:r>
            <a:r>
              <a:rPr lang="en-US" sz="1200" kern="0" dirty="0">
                <a:solidFill>
                  <a:schemeClr val="tx1"/>
                </a:solidFill>
                <a:highlight>
                  <a:srgbClr val="FFFF00"/>
                </a:highlight>
                <a:latin typeface="Arial" panose="020B0604020202020204" pitchFamily="34" charset="0"/>
                <a:ea typeface="Calibri" panose="020F0502020204030204" pitchFamily="34" charset="0"/>
                <a:cs typeface="Arial" panose="020B0604020202020204" pitchFamily="34" charset="0"/>
              </a:rPr>
              <a:t>and amphibious readiness standards </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List of Critical MOS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List of MEE TAMCNs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Core Plus MET development</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Develop “Observations / Recommendations” slide for your Community</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Develop Capabilities Crosswalk Map of METs to HHQ Core METL</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CBRN Training Assessment Criteria</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Units of Employment (if applicable)</a:t>
            </a:r>
          </a:p>
        </p:txBody>
      </p:sp>
      <p:sp>
        <p:nvSpPr>
          <p:cNvPr id="6" name="Content Placeholder 2">
            <a:extLst>
              <a:ext uri="{FF2B5EF4-FFF2-40B4-BE49-F238E27FC236}">
                <a16:creationId xmlns:a16="http://schemas.microsoft.com/office/drawing/2014/main" id="{1ED80739-A5C1-EF3D-D0C3-36F63F5A6939}"/>
              </a:ext>
            </a:extLst>
          </p:cNvPr>
          <p:cNvSpPr txBox="1">
            <a:spLocks/>
          </p:cNvSpPr>
          <p:nvPr/>
        </p:nvSpPr>
        <p:spPr bwMode="auto">
          <a:xfrm>
            <a:off x="112479" y="3207800"/>
            <a:ext cx="8947300" cy="1200704"/>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Individual Core METLs T&amp;R Event Code Review</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Validate E-Coded events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Validate the need for additional collective or chained training events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Validate recommendations for integrated staff training events and exercises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Validate Certification requirements; MCCRE (i.e., JTF, Squadron TACAIR integration, CTF HQ)</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Develop Training Crosswalk</a:t>
            </a:r>
          </a:p>
        </p:txBody>
      </p:sp>
      <p:sp>
        <p:nvSpPr>
          <p:cNvPr id="7" name="Content Placeholder 2">
            <a:extLst>
              <a:ext uri="{FF2B5EF4-FFF2-40B4-BE49-F238E27FC236}">
                <a16:creationId xmlns:a16="http://schemas.microsoft.com/office/drawing/2014/main" id="{890425AF-8D2D-72FD-539A-6B34164148F1}"/>
              </a:ext>
            </a:extLst>
          </p:cNvPr>
          <p:cNvSpPr txBox="1">
            <a:spLocks/>
          </p:cNvSpPr>
          <p:nvPr/>
        </p:nvSpPr>
        <p:spPr bwMode="auto">
          <a:xfrm>
            <a:off x="112479" y="4514850"/>
            <a:ext cx="8947300" cy="595314"/>
          </a:xfrm>
          <a:prstGeom prst="rect">
            <a:avLst/>
          </a:prstGeom>
          <a:solidFill>
            <a:schemeClr val="bg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Collective Review of all WG Products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Review WG Murder Board / Outbrief Prep; Community will provide their Leadership developed products for any final modifications prior to TFSD institutional staffing. </a:t>
            </a:r>
          </a:p>
        </p:txBody>
      </p:sp>
      <p:sp>
        <p:nvSpPr>
          <p:cNvPr id="8" name="Content Placeholder 2">
            <a:extLst>
              <a:ext uri="{FF2B5EF4-FFF2-40B4-BE49-F238E27FC236}">
                <a16:creationId xmlns:a16="http://schemas.microsoft.com/office/drawing/2014/main" id="{9CCDD9E6-EE17-6201-E09A-D7C4A0C49DEC}"/>
              </a:ext>
            </a:extLst>
          </p:cNvPr>
          <p:cNvSpPr txBox="1">
            <a:spLocks/>
          </p:cNvSpPr>
          <p:nvPr/>
        </p:nvSpPr>
        <p:spPr bwMode="auto">
          <a:xfrm>
            <a:off x="112479" y="5216510"/>
            <a:ext cx="8947301" cy="1200704"/>
          </a:xfrm>
          <a:prstGeom prst="rect">
            <a:avLst/>
          </a:prstGeom>
          <a:solidFill>
            <a:srgbClr val="FFFF00"/>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0066"/>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200" b="1" kern="0" dirty="0">
                <a:solidFill>
                  <a:schemeClr val="tx1"/>
                </a:solidFill>
                <a:latin typeface="Arial" panose="020B0604020202020204" pitchFamily="34" charset="0"/>
                <a:ea typeface="Times New Roman" panose="02020603050405020304" pitchFamily="18" charset="0"/>
                <a:cs typeface="Arial" panose="020B0604020202020204" pitchFamily="34" charset="0"/>
              </a:rPr>
              <a:t>Staffing Process of METL Review Developed Products: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Community are required to familiarize METL WG products to their organizations [14 working days]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CD&amp;I TFSD conducts ETMS2 O6 review [14 working days]; GO review [14 working days] and adjudication of comments. </a:t>
            </a:r>
            <a:endParaRPr lang="en-US" sz="1200" u="sng" kern="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DC CD&amp;I Decision Memorandum validates MET/METL changes/refinements</a:t>
            </a:r>
          </a:p>
          <a:p>
            <a:pPr>
              <a:spcBef>
                <a:spcPts val="0"/>
              </a:spcBef>
              <a:spcAft>
                <a:spcPts val="0"/>
              </a:spcAft>
              <a:buFont typeface="Symbol" panose="05050102010706020507" pitchFamily="18" charset="2"/>
              <a:buChar char=""/>
            </a:pPr>
            <a:r>
              <a:rPr lang="en-US" sz="1200" kern="0" dirty="0">
                <a:solidFill>
                  <a:schemeClr val="tx1"/>
                </a:solidFill>
                <a:latin typeface="Arial" panose="020B0604020202020204" pitchFamily="34" charset="0"/>
                <a:ea typeface="Calibri" panose="020F0502020204030204" pitchFamily="34" charset="0"/>
                <a:cs typeface="Arial" panose="020B0604020202020204" pitchFamily="34" charset="0"/>
              </a:rPr>
              <a:t>TFSD facilitates MET/standards data updates within MCTIMS for interface to DRRS</a:t>
            </a:r>
          </a:p>
        </p:txBody>
      </p:sp>
      <p:sp>
        <p:nvSpPr>
          <p:cNvPr id="10" name="Slide Number Placeholder 3">
            <a:extLst>
              <a:ext uri="{FF2B5EF4-FFF2-40B4-BE49-F238E27FC236}">
                <a16:creationId xmlns:a16="http://schemas.microsoft.com/office/drawing/2014/main" id="{16D45BF1-F4C7-A821-437F-02D8686852D0}"/>
              </a:ext>
            </a:extLst>
          </p:cNvPr>
          <p:cNvSpPr txBox="1">
            <a:spLocks/>
          </p:cNvSpPr>
          <p:nvPr/>
        </p:nvSpPr>
        <p:spPr>
          <a:xfrm>
            <a:off x="8527806" y="6417214"/>
            <a:ext cx="409575"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57D7F152-42F7-4C0B-ACE2-8696607C202E}" type="slidenum">
              <a:rPr lang="en-US" sz="1200" smtClean="0"/>
              <a:pPr/>
              <a:t>32</a:t>
            </a:fld>
            <a:endParaRPr lang="en-US" sz="1200" dirty="0"/>
          </a:p>
        </p:txBody>
      </p:sp>
    </p:spTree>
    <p:extLst>
      <p:ext uri="{BB962C8B-B14F-4D97-AF65-F5344CB8AC3E}">
        <p14:creationId xmlns:p14="http://schemas.microsoft.com/office/powerpoint/2010/main" val="1698508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0" y="0"/>
            <a:ext cx="9143999" cy="1028700"/>
          </a:xfrm>
          <a:prstGeom prst="rect">
            <a:avLst/>
          </a:prstGeom>
        </p:spPr>
        <p:txBody>
          <a:bodyPr anchor="ctr"/>
          <a:lstStyle/>
          <a:p>
            <a:pPr algn="ctr" eaLnBrk="0" hangingPunct="0">
              <a:defRPr/>
            </a:pPr>
            <a:r>
              <a:rPr lang="en-US" sz="2400" b="1" kern="0" dirty="0">
                <a:latin typeface="Arial" panose="020B0604020202020204" pitchFamily="34" charset="0"/>
                <a:ea typeface="+mj-ea"/>
                <a:cs typeface="Arial" panose="020B0604020202020204" pitchFamily="34" charset="0"/>
              </a:rPr>
              <a:t>CD&amp;I’s MCT/MET Life Cycle Supports </a:t>
            </a:r>
          </a:p>
          <a:p>
            <a:pPr algn="ctr" eaLnBrk="0" hangingPunct="0">
              <a:defRPr/>
            </a:pPr>
            <a:r>
              <a:rPr lang="en-US" sz="2400" b="1" kern="0" dirty="0">
                <a:latin typeface="Arial" panose="020B0604020202020204" pitchFamily="34" charset="0"/>
                <a:ea typeface="+mj-ea"/>
                <a:cs typeface="Arial" panose="020B0604020202020204" pitchFamily="34" charset="0"/>
              </a:rPr>
              <a:t>GFM RFF Readiness Synchronization</a:t>
            </a:r>
          </a:p>
        </p:txBody>
      </p:sp>
      <p:sp>
        <p:nvSpPr>
          <p:cNvPr id="7" name="Rounded Rectangle 6"/>
          <p:cNvSpPr/>
          <p:nvPr/>
        </p:nvSpPr>
        <p:spPr bwMode="auto">
          <a:xfrm>
            <a:off x="363794" y="1915051"/>
            <a:ext cx="8377857" cy="457200"/>
          </a:xfrm>
          <a:prstGeom prst="roundRect">
            <a:avLst/>
          </a:prstGeom>
          <a:solidFill>
            <a:schemeClr val="bg1">
              <a:lumMod val="95000"/>
            </a:schemeClr>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GFM RFF/RFC - PP&amp;O Mission Review / DRT/ Apportionment</a:t>
            </a:r>
            <a:r>
              <a:rPr kumimoji="0" lang="en-US" sz="1600" b="0" i="0" u="none" strike="noStrike" cap="none" normalizeH="0" dirty="0">
                <a:ln>
                  <a:noFill/>
                </a:ln>
                <a:solidFill>
                  <a:schemeClr val="tx1"/>
                </a:solidFill>
                <a:effectLst/>
                <a:latin typeface="Arial" charset="0"/>
              </a:rPr>
              <a:t> / FMF </a:t>
            </a:r>
            <a:r>
              <a:rPr kumimoji="0" lang="en-US" sz="1600" b="0" i="0" u="none" strike="noStrike" cap="none" normalizeH="0" baseline="0" dirty="0">
                <a:ln>
                  <a:noFill/>
                </a:ln>
                <a:solidFill>
                  <a:schemeClr val="tx1"/>
                </a:solidFill>
                <a:effectLst/>
                <a:latin typeface="Arial" charset="0"/>
              </a:rPr>
              <a:t>Sourcing Selection</a:t>
            </a:r>
          </a:p>
        </p:txBody>
      </p:sp>
      <p:sp>
        <p:nvSpPr>
          <p:cNvPr id="8" name="Rounded Rectangle 7"/>
          <p:cNvSpPr/>
          <p:nvPr/>
        </p:nvSpPr>
        <p:spPr bwMode="auto">
          <a:xfrm>
            <a:off x="828906" y="2395671"/>
            <a:ext cx="7252256" cy="474148"/>
          </a:xfrm>
          <a:prstGeom prst="roundRect">
            <a:avLst/>
          </a:prstGeom>
          <a:solidFill>
            <a:srgbClr val="FFFF99"/>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MCTIMS – Task Master Module DC CD&amp;I Validated MET/METL Products </a:t>
            </a:r>
          </a:p>
        </p:txBody>
      </p:sp>
      <p:sp>
        <p:nvSpPr>
          <p:cNvPr id="11" name="Rounded Rectangle 10"/>
          <p:cNvSpPr/>
          <p:nvPr/>
        </p:nvSpPr>
        <p:spPr bwMode="auto">
          <a:xfrm>
            <a:off x="3773608" y="2901516"/>
            <a:ext cx="4913192" cy="663615"/>
          </a:xfrm>
          <a:prstGeom prst="roundRect">
            <a:avLst/>
          </a:prstGeom>
          <a:solidFill>
            <a:schemeClr val="bg1">
              <a:lumMod val="95000"/>
            </a:schemeClr>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PP&amp;O Validates MARFOR Assigned </a:t>
            </a:r>
            <a:r>
              <a:rPr lang="en-US" sz="1600" dirty="0"/>
              <a:t>Mission or OPLAN METL and Tracks Readiness Assessments</a:t>
            </a:r>
            <a:endParaRPr kumimoji="0" lang="en-US" sz="1600" b="0" i="0" u="none" strike="noStrike" cap="none" normalizeH="0" baseline="0" dirty="0">
              <a:ln>
                <a:noFill/>
              </a:ln>
              <a:solidFill>
                <a:schemeClr val="tx1"/>
              </a:solidFill>
              <a:effectLst/>
              <a:latin typeface="Arial" charset="0"/>
            </a:endParaRPr>
          </a:p>
        </p:txBody>
      </p:sp>
      <p:sp>
        <p:nvSpPr>
          <p:cNvPr id="15" name="Rounded Rectangle 14"/>
          <p:cNvSpPr/>
          <p:nvPr/>
        </p:nvSpPr>
        <p:spPr bwMode="auto">
          <a:xfrm>
            <a:off x="5025666" y="4393326"/>
            <a:ext cx="1134426" cy="367746"/>
          </a:xfrm>
          <a:prstGeom prst="roundRect">
            <a:avLst/>
          </a:prstGeom>
          <a:solidFill>
            <a:schemeClr val="bg1">
              <a:lumMod val="95000"/>
            </a:schemeClr>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MCCRE</a:t>
            </a:r>
          </a:p>
        </p:txBody>
      </p:sp>
      <p:sp>
        <p:nvSpPr>
          <p:cNvPr id="16" name="Rounded Rectangle 15"/>
          <p:cNvSpPr/>
          <p:nvPr/>
        </p:nvSpPr>
        <p:spPr bwMode="auto">
          <a:xfrm>
            <a:off x="5652912" y="4768409"/>
            <a:ext cx="1431471" cy="388476"/>
          </a:xfrm>
          <a:prstGeom prst="roundRect">
            <a:avLst/>
          </a:prstGeom>
          <a:solidFill>
            <a:schemeClr val="bg1">
              <a:lumMod val="95000"/>
            </a:schemeClr>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Certification</a:t>
            </a:r>
          </a:p>
        </p:txBody>
      </p:sp>
      <p:sp>
        <p:nvSpPr>
          <p:cNvPr id="17" name="Rounded Rectangle 16"/>
          <p:cNvSpPr/>
          <p:nvPr/>
        </p:nvSpPr>
        <p:spPr bwMode="auto">
          <a:xfrm>
            <a:off x="4398421" y="4019031"/>
            <a:ext cx="1254491" cy="350536"/>
          </a:xfrm>
          <a:prstGeom prst="roundRect">
            <a:avLst/>
          </a:prstGeom>
          <a:solidFill>
            <a:schemeClr val="bg1">
              <a:lumMod val="95000"/>
            </a:schemeClr>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ITX/MRX</a:t>
            </a:r>
          </a:p>
        </p:txBody>
      </p:sp>
      <p:sp>
        <p:nvSpPr>
          <p:cNvPr id="18" name="Rounded Rectangle 17"/>
          <p:cNvSpPr/>
          <p:nvPr/>
        </p:nvSpPr>
        <p:spPr bwMode="auto">
          <a:xfrm>
            <a:off x="6711049" y="5167841"/>
            <a:ext cx="1431471" cy="373524"/>
          </a:xfrm>
          <a:prstGeom prst="roundRect">
            <a:avLst/>
          </a:prstGeom>
          <a:solidFill>
            <a:schemeClr val="bg1">
              <a:lumMod val="95000"/>
            </a:schemeClr>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Deployment</a:t>
            </a:r>
          </a:p>
        </p:txBody>
      </p:sp>
      <p:sp>
        <p:nvSpPr>
          <p:cNvPr id="19" name="TextBox 3"/>
          <p:cNvSpPr txBox="1">
            <a:spLocks noChangeArrowheads="1"/>
          </p:cNvSpPr>
          <p:nvPr/>
        </p:nvSpPr>
        <p:spPr bwMode="auto">
          <a:xfrm>
            <a:off x="63630" y="4357860"/>
            <a:ext cx="4788697" cy="1938992"/>
          </a:xfrm>
          <a:prstGeom prst="rect">
            <a:avLst/>
          </a:prstGeom>
          <a:noFill/>
          <a:ln w="9525">
            <a:noFill/>
            <a:miter lim="800000"/>
            <a:headEnd/>
            <a:tailEnd/>
          </a:ln>
        </p:spPr>
        <p:txBody>
          <a:bodyPr wrap="square">
            <a:spAutoFit/>
          </a:bodyPr>
          <a:lstStyle/>
          <a:p>
            <a:pPr marL="228600" indent="-228600">
              <a:buFont typeface="+mj-lt"/>
              <a:buAutoNum type="arabicPeriod"/>
            </a:pPr>
            <a:r>
              <a:rPr lang="en-US" sz="1200" dirty="0"/>
              <a:t>MARFORs, ISO assigned COCOMs/CCDRs, registers FMF capability / mission resource requirements RFF / RFC to PP&amp;O.</a:t>
            </a:r>
          </a:p>
          <a:p>
            <a:pPr marL="228600" indent="-228600">
              <a:buFont typeface="+mj-lt"/>
              <a:buAutoNum type="arabicPeriod"/>
            </a:pPr>
            <a:r>
              <a:rPr lang="en-US" sz="1200" b="1" dirty="0">
                <a:solidFill>
                  <a:srgbClr val="FF0000"/>
                </a:solidFill>
              </a:rPr>
              <a:t>Approved/Validated MET/METL Review Workshop developed Core METLs and standards entered into MCTIMS and interfaced to DRRS for immediate use by FMF units. </a:t>
            </a:r>
          </a:p>
          <a:p>
            <a:pPr marL="228600" indent="-228600">
              <a:buFont typeface="+mj-lt"/>
              <a:buAutoNum type="arabicPeriod"/>
            </a:pPr>
            <a:r>
              <a:rPr lang="en-US" sz="1200" dirty="0"/>
              <a:t>PP&amp;O validates Assigned Mission or OPLAN METLs to requesting MARFORs / MEFs and conducts pre-deployment unit readiness synch per mission requirements.</a:t>
            </a:r>
          </a:p>
          <a:p>
            <a:pPr marL="228600" indent="-228600">
              <a:buFont typeface="+mj-lt"/>
              <a:buAutoNum type="arabicPeriod"/>
            </a:pPr>
            <a:r>
              <a:rPr lang="en-US" sz="1200" dirty="0"/>
              <a:t>Necessary PTP / Exercises / Evals / Certification validations and timelines are completed and coordinated.</a:t>
            </a:r>
          </a:p>
        </p:txBody>
      </p:sp>
      <p:sp>
        <p:nvSpPr>
          <p:cNvPr id="3" name="TextBox 2"/>
          <p:cNvSpPr txBox="1"/>
          <p:nvPr/>
        </p:nvSpPr>
        <p:spPr>
          <a:xfrm>
            <a:off x="448673" y="1517780"/>
            <a:ext cx="813043" cy="369332"/>
          </a:xfrm>
          <a:prstGeom prst="rect">
            <a:avLst/>
          </a:prstGeom>
          <a:noFill/>
        </p:spPr>
        <p:txBody>
          <a:bodyPr wrap="none" rtlCol="0">
            <a:spAutoFit/>
          </a:bodyPr>
          <a:lstStyle/>
          <a:p>
            <a:r>
              <a:rPr lang="en-US" sz="1800" b="1" dirty="0"/>
              <a:t>D-360</a:t>
            </a:r>
          </a:p>
        </p:txBody>
      </p:sp>
      <p:sp>
        <p:nvSpPr>
          <p:cNvPr id="20" name="TextBox 19"/>
          <p:cNvSpPr txBox="1"/>
          <p:nvPr/>
        </p:nvSpPr>
        <p:spPr>
          <a:xfrm>
            <a:off x="8077568" y="2548521"/>
            <a:ext cx="813043" cy="369332"/>
          </a:xfrm>
          <a:prstGeom prst="rect">
            <a:avLst/>
          </a:prstGeom>
          <a:noFill/>
        </p:spPr>
        <p:txBody>
          <a:bodyPr wrap="none" rtlCol="0">
            <a:spAutoFit/>
          </a:bodyPr>
          <a:lstStyle/>
          <a:p>
            <a:r>
              <a:rPr lang="en-US" sz="1800" b="1" dirty="0"/>
              <a:t>D-180</a:t>
            </a:r>
          </a:p>
        </p:txBody>
      </p:sp>
      <p:sp>
        <p:nvSpPr>
          <p:cNvPr id="21" name="TextBox 20"/>
          <p:cNvSpPr txBox="1"/>
          <p:nvPr/>
        </p:nvSpPr>
        <p:spPr>
          <a:xfrm>
            <a:off x="6368648" y="3721791"/>
            <a:ext cx="684803" cy="369332"/>
          </a:xfrm>
          <a:prstGeom prst="rect">
            <a:avLst/>
          </a:prstGeom>
          <a:noFill/>
        </p:spPr>
        <p:txBody>
          <a:bodyPr wrap="none" rtlCol="0">
            <a:spAutoFit/>
          </a:bodyPr>
          <a:lstStyle/>
          <a:p>
            <a:r>
              <a:rPr lang="en-US" sz="1800" b="1" dirty="0"/>
              <a:t>D-30</a:t>
            </a:r>
          </a:p>
        </p:txBody>
      </p:sp>
      <p:sp>
        <p:nvSpPr>
          <p:cNvPr id="22" name="TextBox 21"/>
          <p:cNvSpPr txBox="1"/>
          <p:nvPr/>
        </p:nvSpPr>
        <p:spPr>
          <a:xfrm>
            <a:off x="7694511" y="4873120"/>
            <a:ext cx="556563" cy="369332"/>
          </a:xfrm>
          <a:prstGeom prst="rect">
            <a:avLst/>
          </a:prstGeom>
          <a:noFill/>
        </p:spPr>
        <p:txBody>
          <a:bodyPr wrap="none" rtlCol="0">
            <a:spAutoFit/>
          </a:bodyPr>
          <a:lstStyle/>
          <a:p>
            <a:r>
              <a:rPr lang="en-US" sz="1800" b="1" dirty="0"/>
              <a:t>D-1</a:t>
            </a:r>
          </a:p>
        </p:txBody>
      </p:sp>
      <p:sp>
        <p:nvSpPr>
          <p:cNvPr id="24" name="Rounded Rectangle 23"/>
          <p:cNvSpPr/>
          <p:nvPr/>
        </p:nvSpPr>
        <p:spPr bwMode="auto">
          <a:xfrm>
            <a:off x="828906" y="2901437"/>
            <a:ext cx="2896225" cy="651987"/>
          </a:xfrm>
          <a:prstGeom prst="roundRect">
            <a:avLst/>
          </a:prstGeom>
          <a:solidFill>
            <a:srgbClr val="FFFF99"/>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MCTIMS </a:t>
            </a:r>
            <a:r>
              <a:rPr kumimoji="0" lang="en-US" sz="1600" b="0" i="0" u="sng" strike="noStrike" cap="none" normalizeH="0" baseline="0" dirty="0">
                <a:ln>
                  <a:noFill/>
                </a:ln>
                <a:solidFill>
                  <a:schemeClr val="tx1"/>
                </a:solidFill>
                <a:effectLst/>
                <a:latin typeface="Arial" charset="0"/>
              </a:rPr>
              <a:t>Core</a:t>
            </a:r>
            <a:r>
              <a:rPr kumimoji="0" lang="en-US" sz="1600" b="0" i="0" u="none" strike="noStrike" cap="none" normalizeH="0" baseline="0" dirty="0">
                <a:ln>
                  <a:noFill/>
                </a:ln>
                <a:solidFill>
                  <a:schemeClr val="tx1"/>
                </a:solidFill>
                <a:effectLst/>
                <a:latin typeface="Arial" charset="0"/>
              </a:rPr>
              <a:t> METL</a:t>
            </a:r>
            <a:r>
              <a:rPr kumimoji="0" lang="en-US" sz="1600" b="0" i="0" u="none" strike="noStrike" cap="none" normalizeH="0" dirty="0">
                <a:ln>
                  <a:noFill/>
                </a:ln>
                <a:solidFill>
                  <a:schemeClr val="tx1"/>
                </a:solidFill>
                <a:effectLst/>
                <a:latin typeface="Arial" charset="0"/>
              </a:rPr>
              <a:t> Data Interfaces to DRRS</a:t>
            </a:r>
            <a:endParaRPr kumimoji="0" lang="en-US" sz="1600" b="0" i="0" u="none" strike="noStrike" cap="none" normalizeH="0" baseline="0" dirty="0">
              <a:ln>
                <a:noFill/>
              </a:ln>
              <a:solidFill>
                <a:schemeClr val="tx1"/>
              </a:solidFill>
              <a:effectLst/>
              <a:latin typeface="Arial" charset="0"/>
            </a:endParaRPr>
          </a:p>
        </p:txBody>
      </p:sp>
      <p:sp>
        <p:nvSpPr>
          <p:cNvPr id="26" name="Flowchart: Connector 25"/>
          <p:cNvSpPr/>
          <p:nvPr/>
        </p:nvSpPr>
        <p:spPr>
          <a:xfrm flipV="1">
            <a:off x="276872" y="1858271"/>
            <a:ext cx="247650" cy="272822"/>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1</a:t>
            </a:r>
          </a:p>
        </p:txBody>
      </p:sp>
      <p:sp>
        <p:nvSpPr>
          <p:cNvPr id="27" name="Flowchart: Connector 26"/>
          <p:cNvSpPr/>
          <p:nvPr/>
        </p:nvSpPr>
        <p:spPr>
          <a:xfrm>
            <a:off x="705081" y="2403869"/>
            <a:ext cx="247650" cy="247651"/>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2</a:t>
            </a:r>
          </a:p>
        </p:txBody>
      </p:sp>
      <p:sp>
        <p:nvSpPr>
          <p:cNvPr id="28" name="Flowchart: Connector 27"/>
          <p:cNvSpPr/>
          <p:nvPr/>
        </p:nvSpPr>
        <p:spPr>
          <a:xfrm>
            <a:off x="3773608" y="2904834"/>
            <a:ext cx="247650" cy="247651"/>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3</a:t>
            </a:r>
          </a:p>
        </p:txBody>
      </p:sp>
      <p:sp>
        <p:nvSpPr>
          <p:cNvPr id="13" name="Rounded Rectangle 12"/>
          <p:cNvSpPr/>
          <p:nvPr/>
        </p:nvSpPr>
        <p:spPr bwMode="auto">
          <a:xfrm>
            <a:off x="3773608" y="3641039"/>
            <a:ext cx="2595040" cy="357188"/>
          </a:xfrm>
          <a:prstGeom prst="roundRect">
            <a:avLst/>
          </a:prstGeom>
          <a:solidFill>
            <a:schemeClr val="bg1">
              <a:lumMod val="95000"/>
            </a:schemeClr>
          </a:solid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600" dirty="0"/>
              <a:t>PTP</a:t>
            </a:r>
            <a:endParaRPr kumimoji="0" lang="en-US" sz="1600" b="0" i="0" u="none" strike="noStrike" cap="none" normalizeH="0" baseline="0" dirty="0">
              <a:ln>
                <a:noFill/>
              </a:ln>
              <a:solidFill>
                <a:schemeClr val="tx1"/>
              </a:solidFill>
              <a:effectLst/>
              <a:latin typeface="Arial" charset="0"/>
            </a:endParaRPr>
          </a:p>
        </p:txBody>
      </p:sp>
      <p:sp>
        <p:nvSpPr>
          <p:cNvPr id="29" name="Flowchart: Connector 28"/>
          <p:cNvSpPr/>
          <p:nvPr/>
        </p:nvSpPr>
        <p:spPr>
          <a:xfrm>
            <a:off x="3773608" y="3596828"/>
            <a:ext cx="247650" cy="257176"/>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4</a:t>
            </a:r>
          </a:p>
        </p:txBody>
      </p:sp>
      <p:sp>
        <p:nvSpPr>
          <p:cNvPr id="4" name="Slide Number Placeholder 3">
            <a:extLst>
              <a:ext uri="{FF2B5EF4-FFF2-40B4-BE49-F238E27FC236}">
                <a16:creationId xmlns:a16="http://schemas.microsoft.com/office/drawing/2014/main" id="{1B43EA19-96B8-3A07-FB6B-0608FE3C0E1A}"/>
              </a:ext>
            </a:extLst>
          </p:cNvPr>
          <p:cNvSpPr>
            <a:spLocks noGrp="1"/>
          </p:cNvSpPr>
          <p:nvPr>
            <p:ph type="sldNum" sz="quarter" idx="12"/>
          </p:nvPr>
        </p:nvSpPr>
        <p:spPr/>
        <p:txBody>
          <a:bodyPr/>
          <a:lstStyle/>
          <a:p>
            <a:fld id="{57D7F152-42F7-4C0B-ACE2-8696607C202E}" type="slidenum">
              <a:rPr lang="en-US" smtClean="0">
                <a:solidFill>
                  <a:schemeClr val="tx1"/>
                </a:solidFill>
              </a:rPr>
              <a:pPr/>
              <a:t>33</a:t>
            </a:fld>
            <a:endParaRPr lang="en-US" dirty="0">
              <a:solidFill>
                <a:schemeClr val="tx1"/>
              </a:solidFill>
            </a:endParaRPr>
          </a:p>
        </p:txBody>
      </p:sp>
    </p:spTree>
    <p:extLst>
      <p:ext uri="{BB962C8B-B14F-4D97-AF65-F5344CB8AC3E}">
        <p14:creationId xmlns:p14="http://schemas.microsoft.com/office/powerpoint/2010/main" val="4128226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7" descr="HQRTS_CD&amp;I">
            <a:extLst>
              <a:ext uri="{FF2B5EF4-FFF2-40B4-BE49-F238E27FC236}">
                <a16:creationId xmlns:a16="http://schemas.microsoft.com/office/drawing/2014/main" id="{E63BB817-6306-E081-1E2C-A90E32ADCC0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57735" y="4664200"/>
            <a:ext cx="891187" cy="831436"/>
          </a:xfrm>
          <a:prstGeom prst="rect">
            <a:avLst/>
          </a:prstGeom>
          <a:noFill/>
          <a:ln w="9525">
            <a:noFill/>
            <a:miter lim="800000"/>
            <a:headEnd/>
            <a:tailEnd/>
          </a:ln>
        </p:spPr>
      </p:pic>
      <p:pic>
        <p:nvPicPr>
          <p:cNvPr id="67" name="Picture 3" descr="D:\Documents and Settings\maryroi.goldman\Desktop\CD&amp;I MCOs &amp; Staffing Docs\tfsms_logo_large.gi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08514" y="4702566"/>
            <a:ext cx="916106" cy="811039"/>
          </a:xfrm>
          <a:prstGeom prst="rect">
            <a:avLst/>
          </a:prstGeom>
          <a:noFill/>
          <a:ln>
            <a:noFill/>
          </a:ln>
        </p:spPr>
      </p:pic>
      <p:pic>
        <p:nvPicPr>
          <p:cNvPr id="21" name="Picture 20" descr="A picture containing text, sign, cup, ceramic ware&#10;&#10;Description automatically generated">
            <a:extLst>
              <a:ext uri="{FF2B5EF4-FFF2-40B4-BE49-F238E27FC236}">
                <a16:creationId xmlns:a16="http://schemas.microsoft.com/office/drawing/2014/main" id="{25CB2EE7-7929-9E1D-A137-50C792C267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90297" y="3154586"/>
            <a:ext cx="627832" cy="627832"/>
          </a:xfrm>
          <a:prstGeom prst="rect">
            <a:avLst/>
          </a:prstGeom>
        </p:spPr>
      </p:pic>
      <p:pic>
        <p:nvPicPr>
          <p:cNvPr id="97" name="Picture 19"/>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64786" y="591593"/>
            <a:ext cx="1155276" cy="966974"/>
          </a:xfrm>
          <a:prstGeom prst="rect">
            <a:avLst/>
          </a:prstGeom>
          <a:noFill/>
          <a:ln w="9525">
            <a:noFill/>
            <a:miter lim="800000"/>
            <a:headEnd/>
            <a:tailEnd/>
          </a:ln>
          <a:effectLst/>
        </p:spPr>
      </p:pic>
      <p:sp>
        <p:nvSpPr>
          <p:cNvPr id="1353730" name="Rectangle 2"/>
          <p:cNvSpPr>
            <a:spLocks noGrp="1" noChangeArrowheads="1"/>
          </p:cNvSpPr>
          <p:nvPr>
            <p:ph type="title"/>
          </p:nvPr>
        </p:nvSpPr>
        <p:spPr>
          <a:xfrm>
            <a:off x="0" y="152400"/>
            <a:ext cx="9130810" cy="520700"/>
          </a:xfrm>
        </p:spPr>
        <p:txBody>
          <a:bodyPr>
            <a:normAutofit/>
          </a:bodyPr>
          <a:lstStyle/>
          <a:p>
            <a:r>
              <a:rPr lang="en-US" sz="2400" b="1" dirty="0">
                <a:latin typeface="Arial" charset="0"/>
              </a:rPr>
              <a:t>DRRS-Strategic &amp; ADS Interfaces</a:t>
            </a:r>
          </a:p>
        </p:txBody>
      </p:sp>
      <p:sp>
        <p:nvSpPr>
          <p:cNvPr id="86" name="Slide Number Placeholder 5"/>
          <p:cNvSpPr>
            <a:spLocks noGrp="1"/>
          </p:cNvSpPr>
          <p:nvPr>
            <p:ph type="sldNum" sz="quarter" idx="12"/>
          </p:nvPr>
        </p:nvSpPr>
        <p:spPr>
          <a:xfrm>
            <a:off x="8224664" y="6409912"/>
            <a:ext cx="7362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8E4EDD86-0069-4FE8-945C-33E393EACC8C}" type="slidenum">
              <a:rPr lang="en-US" smtClean="0">
                <a:solidFill>
                  <a:schemeClr val="tx1"/>
                </a:solidFill>
              </a:rPr>
              <a:pPr/>
              <a:t>34</a:t>
            </a:fld>
            <a:endParaRPr lang="en-US" dirty="0">
              <a:solidFill>
                <a:schemeClr val="tx1"/>
              </a:solidFill>
            </a:endParaRPr>
          </a:p>
        </p:txBody>
      </p:sp>
      <p:sp>
        <p:nvSpPr>
          <p:cNvPr id="1353740" name="Line 21"/>
          <p:cNvSpPr>
            <a:spLocks noChangeShapeType="1"/>
          </p:cNvSpPr>
          <p:nvPr/>
        </p:nvSpPr>
        <p:spPr bwMode="auto">
          <a:xfrm>
            <a:off x="266700" y="3911349"/>
            <a:ext cx="8664649" cy="31502"/>
          </a:xfrm>
          <a:prstGeom prst="line">
            <a:avLst/>
          </a:prstGeom>
          <a:noFill/>
          <a:ln w="38100">
            <a:solidFill>
              <a:srgbClr val="FF0000"/>
            </a:solidFill>
            <a:round/>
            <a:headEnd/>
            <a:tailEnd/>
          </a:ln>
        </p:spPr>
        <p:txBody>
          <a:bodyPr/>
          <a:lstStyle/>
          <a:p>
            <a:endParaRPr lang="en-US" dirty="0"/>
          </a:p>
        </p:txBody>
      </p:sp>
      <p:sp>
        <p:nvSpPr>
          <p:cNvPr id="1353746" name="AutoShape 18"/>
          <p:cNvSpPr>
            <a:spLocks noChangeArrowheads="1"/>
          </p:cNvSpPr>
          <p:nvPr/>
        </p:nvSpPr>
        <p:spPr bwMode="auto">
          <a:xfrm>
            <a:off x="6550222" y="3982598"/>
            <a:ext cx="1226531" cy="426602"/>
          </a:xfrm>
          <a:prstGeom prst="flowChartMagneticDisk">
            <a:avLst/>
          </a:prstGeom>
          <a:solidFill>
            <a:schemeClr val="tx2">
              <a:lumMod val="20000"/>
              <a:lumOff val="80000"/>
            </a:schemeClr>
          </a:solidFill>
          <a:ln w="9525">
            <a:solidFill>
              <a:schemeClr val="tx1"/>
            </a:solidFill>
            <a:round/>
            <a:headEnd/>
            <a:tailEnd/>
          </a:ln>
          <a:effectLst/>
        </p:spPr>
        <p:txBody>
          <a:bodyPr wrap="none" lIns="0" tIns="0" rIns="0" bIns="0"/>
          <a:lstStyle/>
          <a:p>
            <a:pPr algn="ctr" eaLnBrk="1" hangingPunct="1"/>
            <a:r>
              <a:rPr lang="en-US" sz="900" b="1" dirty="0"/>
              <a:t>SERMIS</a:t>
            </a:r>
          </a:p>
          <a:p>
            <a:pPr algn="ctr" eaLnBrk="1" hangingPunct="1"/>
            <a:endParaRPr lang="en-US" sz="1200" dirty="0"/>
          </a:p>
        </p:txBody>
      </p:sp>
      <p:sp>
        <p:nvSpPr>
          <p:cNvPr id="1353747" name="AutoShape 19"/>
          <p:cNvSpPr>
            <a:spLocks noChangeArrowheads="1"/>
          </p:cNvSpPr>
          <p:nvPr/>
        </p:nvSpPr>
        <p:spPr bwMode="auto">
          <a:xfrm>
            <a:off x="7280052" y="2981636"/>
            <a:ext cx="1038225" cy="420101"/>
          </a:xfrm>
          <a:prstGeom prst="flowChartMagneticDisk">
            <a:avLst/>
          </a:prstGeom>
          <a:solidFill>
            <a:schemeClr val="accent1">
              <a:lumMod val="40000"/>
              <a:lumOff val="60000"/>
            </a:schemeClr>
          </a:solidFill>
          <a:ln w="9525">
            <a:solidFill>
              <a:schemeClr val="tx1"/>
            </a:solidFill>
            <a:round/>
            <a:headEnd/>
            <a:tailEnd/>
          </a:ln>
          <a:effectLst/>
        </p:spPr>
        <p:txBody>
          <a:bodyPr wrap="none" lIns="0" tIns="0" rIns="0" bIns="0"/>
          <a:lstStyle/>
          <a:p>
            <a:pPr algn="ctr" eaLnBrk="1" hangingPunct="1"/>
            <a:r>
              <a:rPr lang="en-US" sz="900" b="1" dirty="0"/>
              <a:t>AMSRR</a:t>
            </a:r>
          </a:p>
          <a:p>
            <a:pPr algn="ctr" eaLnBrk="1" hangingPunct="1"/>
            <a:r>
              <a:rPr lang="en-US" sz="900" b="1" dirty="0"/>
              <a:t>(Aviation)</a:t>
            </a:r>
          </a:p>
          <a:p>
            <a:pPr algn="ctr" eaLnBrk="1" hangingPunct="1"/>
            <a:endParaRPr lang="en-US" sz="900" dirty="0"/>
          </a:p>
        </p:txBody>
      </p:sp>
      <p:sp>
        <p:nvSpPr>
          <p:cNvPr id="1353748" name="AutoShape 20"/>
          <p:cNvSpPr>
            <a:spLocks noChangeArrowheads="1"/>
          </p:cNvSpPr>
          <p:nvPr/>
        </p:nvSpPr>
        <p:spPr bwMode="auto">
          <a:xfrm>
            <a:off x="2361064" y="1703583"/>
            <a:ext cx="4148920" cy="532263"/>
          </a:xfrm>
          <a:prstGeom prst="flowChartMagneticDisk">
            <a:avLst/>
          </a:prstGeom>
          <a:noFill/>
          <a:ln w="9525">
            <a:noFill/>
            <a:round/>
            <a:headEnd/>
            <a:tailEnd/>
          </a:ln>
          <a:effectLst/>
        </p:spPr>
        <p:txBody>
          <a:bodyPr wrap="none" lIns="0" tIns="0" rIns="0" bIns="0"/>
          <a:lstStyle/>
          <a:p>
            <a:pPr algn="ctr" eaLnBrk="1" hangingPunct="1"/>
            <a:endParaRPr lang="en-US" sz="1200" dirty="0"/>
          </a:p>
        </p:txBody>
      </p:sp>
      <p:sp>
        <p:nvSpPr>
          <p:cNvPr id="1353803" name="AutoShape 75"/>
          <p:cNvSpPr>
            <a:spLocks noChangeArrowheads="1"/>
          </p:cNvSpPr>
          <p:nvPr/>
        </p:nvSpPr>
        <p:spPr bwMode="auto">
          <a:xfrm>
            <a:off x="1170404" y="5426787"/>
            <a:ext cx="1323833" cy="495949"/>
          </a:xfrm>
          <a:prstGeom prst="flowChartMagneticDisk">
            <a:avLst/>
          </a:prstGeom>
          <a:solidFill>
            <a:schemeClr val="accent3">
              <a:lumMod val="40000"/>
              <a:lumOff val="60000"/>
            </a:schemeClr>
          </a:solidFill>
          <a:ln w="9525">
            <a:solidFill>
              <a:schemeClr val="tx1"/>
            </a:solidFill>
            <a:round/>
            <a:headEnd/>
            <a:tailEnd/>
          </a:ln>
          <a:effectLst/>
        </p:spPr>
        <p:txBody>
          <a:bodyPr wrap="none" lIns="0" tIns="0" rIns="0" bIns="0"/>
          <a:lstStyle/>
          <a:p>
            <a:pPr algn="ctr" eaLnBrk="1" hangingPunct="1"/>
            <a:r>
              <a:rPr lang="en-US" sz="900" b="1" dirty="0"/>
              <a:t>MCTFS</a:t>
            </a:r>
          </a:p>
          <a:p>
            <a:pPr algn="ctr" eaLnBrk="1" hangingPunct="1"/>
            <a:r>
              <a:rPr lang="en-US" sz="900" b="1" dirty="0"/>
              <a:t>(Personnel)</a:t>
            </a:r>
            <a:r>
              <a:rPr lang="en-US" sz="900" dirty="0"/>
              <a:t> </a:t>
            </a:r>
          </a:p>
        </p:txBody>
      </p:sp>
      <p:sp>
        <p:nvSpPr>
          <p:cNvPr id="1353804" name="AutoShape 76"/>
          <p:cNvSpPr>
            <a:spLocks noChangeArrowheads="1"/>
          </p:cNvSpPr>
          <p:nvPr/>
        </p:nvSpPr>
        <p:spPr bwMode="auto">
          <a:xfrm>
            <a:off x="1213478" y="4716067"/>
            <a:ext cx="1241946" cy="544239"/>
          </a:xfrm>
          <a:prstGeom prst="flowChartMagneticDisk">
            <a:avLst/>
          </a:prstGeom>
          <a:solidFill>
            <a:schemeClr val="accent3">
              <a:lumMod val="40000"/>
              <a:lumOff val="60000"/>
            </a:schemeClr>
          </a:solidFill>
          <a:ln w="9525">
            <a:solidFill>
              <a:schemeClr val="tx1"/>
            </a:solidFill>
            <a:round/>
            <a:headEnd/>
            <a:tailEnd/>
          </a:ln>
          <a:effectLst/>
        </p:spPr>
        <p:txBody>
          <a:bodyPr wrap="none" lIns="0" tIns="0" rIns="0" bIns="0"/>
          <a:lstStyle/>
          <a:p>
            <a:pPr algn="ctr" eaLnBrk="1" hangingPunct="1"/>
            <a:r>
              <a:rPr lang="en-US" sz="900" b="1" dirty="0"/>
              <a:t>GCSS </a:t>
            </a:r>
          </a:p>
          <a:p>
            <a:pPr algn="ctr" eaLnBrk="1" hangingPunct="1"/>
            <a:r>
              <a:rPr lang="en-US" sz="900" b="1" dirty="0"/>
              <a:t>(Equipment)</a:t>
            </a:r>
          </a:p>
          <a:p>
            <a:pPr algn="ctr" eaLnBrk="1" hangingPunct="1"/>
            <a:endParaRPr lang="en-US" dirty="0"/>
          </a:p>
        </p:txBody>
      </p:sp>
      <p:sp>
        <p:nvSpPr>
          <p:cNvPr id="1353807" name="Line 79"/>
          <p:cNvSpPr>
            <a:spLocks noChangeShapeType="1"/>
          </p:cNvSpPr>
          <p:nvPr/>
        </p:nvSpPr>
        <p:spPr bwMode="auto">
          <a:xfrm flipH="1">
            <a:off x="5633078" y="4186013"/>
            <a:ext cx="915844" cy="8295"/>
          </a:xfrm>
          <a:prstGeom prst="line">
            <a:avLst/>
          </a:prstGeom>
          <a:noFill/>
          <a:ln w="9525">
            <a:solidFill>
              <a:schemeClr val="tx1"/>
            </a:solidFill>
            <a:round/>
            <a:headEnd/>
            <a:tailEnd type="triangle" w="med" len="med"/>
          </a:ln>
          <a:effectLst/>
        </p:spPr>
        <p:txBody>
          <a:bodyPr/>
          <a:lstStyle/>
          <a:p>
            <a:endParaRPr lang="en-US" dirty="0"/>
          </a:p>
        </p:txBody>
      </p:sp>
      <p:sp>
        <p:nvSpPr>
          <p:cNvPr id="1353808" name="AutoShape 80"/>
          <p:cNvSpPr>
            <a:spLocks noChangeArrowheads="1"/>
          </p:cNvSpPr>
          <p:nvPr/>
        </p:nvSpPr>
        <p:spPr bwMode="auto">
          <a:xfrm>
            <a:off x="1127012" y="4061068"/>
            <a:ext cx="1487705" cy="474860"/>
          </a:xfrm>
          <a:prstGeom prst="flowChartMagneticDisk">
            <a:avLst/>
          </a:prstGeom>
          <a:solidFill>
            <a:schemeClr val="accent3">
              <a:lumMod val="40000"/>
              <a:lumOff val="60000"/>
            </a:schemeClr>
          </a:solidFill>
          <a:ln w="9525">
            <a:solidFill>
              <a:schemeClr val="tx1"/>
            </a:solidFill>
            <a:round/>
            <a:headEnd/>
            <a:tailEnd/>
          </a:ln>
          <a:effectLst/>
        </p:spPr>
        <p:txBody>
          <a:bodyPr wrap="none" lIns="0" tIns="0" rIns="0" bIns="0"/>
          <a:lstStyle/>
          <a:p>
            <a:pPr algn="ctr" eaLnBrk="1" hangingPunct="1"/>
            <a:r>
              <a:rPr lang="en-US" sz="900" b="1" dirty="0"/>
              <a:t>Facilities Condition</a:t>
            </a:r>
          </a:p>
          <a:p>
            <a:pPr algn="ctr" eaLnBrk="1" hangingPunct="1"/>
            <a:r>
              <a:rPr lang="en-US" sz="900" b="1" dirty="0"/>
              <a:t> Index (MILCON)</a:t>
            </a:r>
          </a:p>
          <a:p>
            <a:pPr algn="ctr" eaLnBrk="1" hangingPunct="1"/>
            <a:endParaRPr lang="en-US" dirty="0"/>
          </a:p>
        </p:txBody>
      </p:sp>
      <p:sp>
        <p:nvSpPr>
          <p:cNvPr id="1353809" name="Line 81"/>
          <p:cNvSpPr>
            <a:spLocks noChangeShapeType="1"/>
          </p:cNvSpPr>
          <p:nvPr/>
        </p:nvSpPr>
        <p:spPr bwMode="auto">
          <a:xfrm flipV="1">
            <a:off x="2455424" y="4492536"/>
            <a:ext cx="744897" cy="490968"/>
          </a:xfrm>
          <a:prstGeom prst="line">
            <a:avLst/>
          </a:prstGeom>
          <a:noFill/>
          <a:ln w="9525">
            <a:solidFill>
              <a:schemeClr val="tx1"/>
            </a:solidFill>
            <a:round/>
            <a:headEnd/>
            <a:tailEnd type="triangle" w="med" len="med"/>
          </a:ln>
          <a:effectLst/>
        </p:spPr>
        <p:txBody>
          <a:bodyPr/>
          <a:lstStyle/>
          <a:p>
            <a:endParaRPr lang="en-US" dirty="0"/>
          </a:p>
        </p:txBody>
      </p:sp>
      <p:sp>
        <p:nvSpPr>
          <p:cNvPr id="1353813" name="Line 85"/>
          <p:cNvSpPr>
            <a:spLocks noChangeShapeType="1"/>
          </p:cNvSpPr>
          <p:nvPr/>
        </p:nvSpPr>
        <p:spPr bwMode="auto">
          <a:xfrm flipV="1">
            <a:off x="2494237" y="4519434"/>
            <a:ext cx="1206732" cy="1173794"/>
          </a:xfrm>
          <a:prstGeom prst="line">
            <a:avLst/>
          </a:prstGeom>
          <a:noFill/>
          <a:ln w="9525">
            <a:solidFill>
              <a:schemeClr val="tx1"/>
            </a:solidFill>
            <a:round/>
            <a:headEnd/>
            <a:tailEnd type="triangle" w="med" len="med"/>
          </a:ln>
          <a:effectLst/>
        </p:spPr>
        <p:txBody>
          <a:bodyPr/>
          <a:lstStyle/>
          <a:p>
            <a:endParaRPr lang="en-US" dirty="0"/>
          </a:p>
        </p:txBody>
      </p:sp>
      <p:sp>
        <p:nvSpPr>
          <p:cNvPr id="91" name="Text 6"/>
          <p:cNvSpPr txBox="1">
            <a:spLocks noChangeArrowheads="1"/>
          </p:cNvSpPr>
          <p:nvPr/>
        </p:nvSpPr>
        <p:spPr bwMode="auto">
          <a:xfrm>
            <a:off x="5558501" y="6235052"/>
            <a:ext cx="2708417" cy="545101"/>
          </a:xfrm>
          <a:prstGeom prst="rect">
            <a:avLst/>
          </a:prstGeom>
          <a:solidFill>
            <a:srgbClr val="FFFF00"/>
          </a:solidFill>
          <a:ln w="9525">
            <a:solidFill>
              <a:srgbClr val="000000"/>
            </a:solidFill>
            <a:miter lim="800000"/>
            <a:headEnd/>
            <a:tailEnd/>
          </a:ln>
        </p:spPr>
        <p:txBody>
          <a:bodyPr/>
          <a:lstStyle/>
          <a:p>
            <a:pPr algn="ctr" eaLnBrk="1" hangingPunct="1">
              <a:spcBef>
                <a:spcPts val="0"/>
              </a:spcBef>
            </a:pPr>
            <a:r>
              <a:rPr lang="en-US" b="1" dirty="0"/>
              <a:t>UNCLASS MCTIMS Task Master Module Unit METs/METLs</a:t>
            </a:r>
          </a:p>
          <a:p>
            <a:pPr algn="ctr" eaLnBrk="1" hangingPunct="1">
              <a:spcBef>
                <a:spcPts val="0"/>
              </a:spcBef>
            </a:pPr>
            <a:r>
              <a:rPr lang="en-US" b="1" dirty="0"/>
              <a:t>UNCLASS TFSMS T/O&amp;E</a:t>
            </a:r>
          </a:p>
          <a:p>
            <a:pPr algn="ctr" eaLnBrk="1" hangingPunct="1">
              <a:spcBef>
                <a:spcPts val="0"/>
              </a:spcBef>
            </a:pPr>
            <a:r>
              <a:rPr lang="en-US" b="1" dirty="0"/>
              <a:t> </a:t>
            </a:r>
            <a:endParaRPr lang="en-US" b="1" dirty="0">
              <a:solidFill>
                <a:srgbClr val="FF3300"/>
              </a:solidFill>
            </a:endParaRPr>
          </a:p>
        </p:txBody>
      </p:sp>
      <p:cxnSp>
        <p:nvCxnSpPr>
          <p:cNvPr id="93" name="Straight Arrow Connector 92"/>
          <p:cNvCxnSpPr/>
          <p:nvPr/>
        </p:nvCxnSpPr>
        <p:spPr>
          <a:xfrm>
            <a:off x="4856589" y="4773015"/>
            <a:ext cx="738875" cy="677632"/>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0" name="Line 25"/>
          <p:cNvSpPr>
            <a:spLocks noChangeShapeType="1"/>
          </p:cNvSpPr>
          <p:nvPr/>
        </p:nvSpPr>
        <p:spPr bwMode="auto">
          <a:xfrm flipV="1">
            <a:off x="5358056" y="2353508"/>
            <a:ext cx="573206" cy="0"/>
          </a:xfrm>
          <a:prstGeom prst="line">
            <a:avLst/>
          </a:prstGeom>
          <a:noFill/>
          <a:ln w="9525">
            <a:solidFill>
              <a:schemeClr val="tx1"/>
            </a:solidFill>
            <a:round/>
            <a:headEnd type="triangle" w="med" len="med"/>
            <a:tailEnd type="triangle" w="med" len="med"/>
          </a:ln>
          <a:effectLst/>
        </p:spPr>
        <p:txBody>
          <a:bodyPr/>
          <a:lstStyle/>
          <a:p>
            <a:endParaRPr lang="en-US" dirty="0"/>
          </a:p>
        </p:txBody>
      </p:sp>
      <p:sp>
        <p:nvSpPr>
          <p:cNvPr id="62" name="AutoShape 19"/>
          <p:cNvSpPr>
            <a:spLocks noChangeArrowheads="1"/>
          </p:cNvSpPr>
          <p:nvPr/>
        </p:nvSpPr>
        <p:spPr bwMode="auto">
          <a:xfrm>
            <a:off x="960253" y="3251272"/>
            <a:ext cx="1882303" cy="521389"/>
          </a:xfrm>
          <a:prstGeom prst="flowChartMagneticDisk">
            <a:avLst/>
          </a:prstGeom>
          <a:solidFill>
            <a:schemeClr val="bg2">
              <a:lumMod val="90000"/>
            </a:schemeClr>
          </a:solidFill>
          <a:ln w="9525">
            <a:solidFill>
              <a:schemeClr val="tx1"/>
            </a:solidFill>
            <a:round/>
            <a:headEnd/>
            <a:tailEnd/>
          </a:ln>
          <a:effectLst/>
        </p:spPr>
        <p:txBody>
          <a:bodyPr wrap="none" lIns="0" tIns="0" rIns="0" bIns="0"/>
          <a:lstStyle/>
          <a:p>
            <a:pPr algn="ctr" eaLnBrk="1" hangingPunct="1"/>
            <a:r>
              <a:rPr lang="en-US" sz="900" b="1" dirty="0"/>
              <a:t>MC-CAMS / MARMS</a:t>
            </a:r>
          </a:p>
          <a:p>
            <a:pPr algn="ctr" eaLnBrk="1" hangingPunct="1"/>
            <a:r>
              <a:rPr lang="en-US" sz="900" dirty="0"/>
              <a:t>USMC Installation Preparedness</a:t>
            </a:r>
          </a:p>
          <a:p>
            <a:pPr algn="ctr" eaLnBrk="1" hangingPunct="1"/>
            <a:endParaRPr lang="en-US" sz="1200" dirty="0"/>
          </a:p>
        </p:txBody>
      </p:sp>
      <p:sp>
        <p:nvSpPr>
          <p:cNvPr id="1353745" name="AutoShape 17"/>
          <p:cNvSpPr>
            <a:spLocks noChangeArrowheads="1"/>
          </p:cNvSpPr>
          <p:nvPr/>
        </p:nvSpPr>
        <p:spPr bwMode="auto">
          <a:xfrm>
            <a:off x="7635532" y="5308425"/>
            <a:ext cx="1002611" cy="485291"/>
          </a:xfrm>
          <a:prstGeom prst="flowChartMagneticDisk">
            <a:avLst/>
          </a:prstGeom>
          <a:solidFill>
            <a:schemeClr val="accent3">
              <a:lumMod val="40000"/>
              <a:lumOff val="60000"/>
            </a:schemeClr>
          </a:solidFill>
          <a:ln w="9525">
            <a:solidFill>
              <a:schemeClr val="tx1"/>
            </a:solidFill>
            <a:round/>
            <a:headEnd/>
            <a:tailEnd/>
          </a:ln>
          <a:effectLst/>
        </p:spPr>
        <p:txBody>
          <a:bodyPr wrap="none" lIns="0" tIns="0" rIns="0" bIns="0"/>
          <a:lstStyle/>
          <a:p>
            <a:pPr algn="ctr" eaLnBrk="1" hangingPunct="1"/>
            <a:r>
              <a:rPr lang="en-US" sz="900" b="1" dirty="0"/>
              <a:t>TFSMS</a:t>
            </a:r>
          </a:p>
          <a:p>
            <a:pPr algn="ctr" eaLnBrk="1" hangingPunct="1"/>
            <a:r>
              <a:rPr lang="en-US" sz="900" b="1" dirty="0"/>
              <a:t>T/O &amp; T/E</a:t>
            </a:r>
            <a:endParaRPr lang="en-US" sz="900" dirty="0"/>
          </a:p>
        </p:txBody>
      </p:sp>
      <p:sp>
        <p:nvSpPr>
          <p:cNvPr id="100" name="Line 25"/>
          <p:cNvSpPr>
            <a:spLocks noChangeShapeType="1"/>
          </p:cNvSpPr>
          <p:nvPr/>
        </p:nvSpPr>
        <p:spPr bwMode="auto">
          <a:xfrm>
            <a:off x="2925711" y="2356290"/>
            <a:ext cx="520889" cy="2274"/>
          </a:xfrm>
          <a:prstGeom prst="line">
            <a:avLst/>
          </a:prstGeom>
          <a:noFill/>
          <a:ln w="9525">
            <a:solidFill>
              <a:schemeClr val="tx1"/>
            </a:solidFill>
            <a:round/>
            <a:headEnd type="triangle" w="med" len="med"/>
            <a:tailEnd type="triangle" w="med" len="med"/>
          </a:ln>
          <a:effectLst/>
        </p:spPr>
        <p:txBody>
          <a:bodyPr/>
          <a:lstStyle/>
          <a:p>
            <a:endParaRPr lang="en-US" dirty="0"/>
          </a:p>
        </p:txBody>
      </p:sp>
      <p:sp>
        <p:nvSpPr>
          <p:cNvPr id="73" name="AutoShape 19"/>
          <p:cNvSpPr>
            <a:spLocks noChangeArrowheads="1"/>
          </p:cNvSpPr>
          <p:nvPr/>
        </p:nvSpPr>
        <p:spPr bwMode="auto">
          <a:xfrm>
            <a:off x="8248981" y="3228126"/>
            <a:ext cx="759051" cy="418083"/>
          </a:xfrm>
          <a:prstGeom prst="flowChartMagneticDisk">
            <a:avLst/>
          </a:prstGeom>
          <a:solidFill>
            <a:schemeClr val="accent1">
              <a:lumMod val="40000"/>
              <a:lumOff val="60000"/>
            </a:schemeClr>
          </a:solidFill>
          <a:ln w="9525">
            <a:solidFill>
              <a:schemeClr val="tx1"/>
            </a:solidFill>
            <a:round/>
            <a:headEnd/>
            <a:tailEnd/>
          </a:ln>
          <a:effectLst/>
        </p:spPr>
        <p:txBody>
          <a:bodyPr wrap="none" lIns="0" tIns="0" rIns="0" bIns="0"/>
          <a:lstStyle/>
          <a:p>
            <a:pPr algn="ctr" eaLnBrk="1" hangingPunct="1"/>
            <a:r>
              <a:rPr lang="en-US" sz="900" b="1" dirty="0"/>
              <a:t>NALCOMIS/</a:t>
            </a:r>
          </a:p>
          <a:p>
            <a:pPr algn="ctr" eaLnBrk="1" hangingPunct="1"/>
            <a:r>
              <a:rPr lang="en-US" sz="900" b="1" dirty="0"/>
              <a:t>OOMA</a:t>
            </a:r>
          </a:p>
          <a:p>
            <a:pPr algn="ctr" eaLnBrk="1" hangingPunct="1"/>
            <a:endParaRPr lang="en-US" sz="900" dirty="0"/>
          </a:p>
        </p:txBody>
      </p:sp>
      <p:pic>
        <p:nvPicPr>
          <p:cNvPr id="83973" name="Picture 5" descr="C:\Users\maryroi.GOLDMAN\Desktop\LOGOS\hqmc-aviation-logo.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559967" y="2493342"/>
            <a:ext cx="723294" cy="68142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6017122" y="1855841"/>
            <a:ext cx="3048590" cy="646331"/>
          </a:xfrm>
          <a:prstGeom prst="rect">
            <a:avLst/>
          </a:prstGeom>
          <a:solidFill>
            <a:srgbClr val="CC99FF"/>
          </a:solidFill>
          <a:ln>
            <a:solidFill>
              <a:schemeClr val="tx1"/>
            </a:solidFill>
          </a:ln>
        </p:spPr>
        <p:txBody>
          <a:bodyPr wrap="square">
            <a:spAutoFit/>
          </a:bodyPr>
          <a:lstStyle/>
          <a:p>
            <a:pPr algn="ctr" eaLnBrk="1" hangingPunct="1"/>
            <a:r>
              <a:rPr lang="en-US" sz="900" b="1" dirty="0"/>
              <a:t>SYSTEMS INTERFACE:  BIDE / GSORTS / GDSS</a:t>
            </a:r>
          </a:p>
          <a:p>
            <a:pPr algn="ctr" eaLnBrk="1" hangingPunct="1"/>
            <a:r>
              <a:rPr lang="en-US" sz="900" dirty="0"/>
              <a:t>Basic ID Data Elements/Global Status of Resources &amp; Training </a:t>
            </a:r>
          </a:p>
          <a:p>
            <a:pPr algn="ctr" eaLnBrk="1" hangingPunct="1"/>
            <a:r>
              <a:rPr lang="en-US" sz="900" dirty="0"/>
              <a:t>Global Decision Support</a:t>
            </a:r>
          </a:p>
        </p:txBody>
      </p:sp>
      <p:sp>
        <p:nvSpPr>
          <p:cNvPr id="81" name="Rectangle 80"/>
          <p:cNvSpPr/>
          <p:nvPr/>
        </p:nvSpPr>
        <p:spPr>
          <a:xfrm>
            <a:off x="78286" y="1836983"/>
            <a:ext cx="2762251" cy="1338828"/>
          </a:xfrm>
          <a:prstGeom prst="rect">
            <a:avLst/>
          </a:prstGeom>
          <a:solidFill>
            <a:srgbClr val="CC99FF"/>
          </a:solidFill>
          <a:ln>
            <a:solidFill>
              <a:schemeClr val="tx1"/>
            </a:solidFill>
          </a:ln>
        </p:spPr>
        <p:txBody>
          <a:bodyPr wrap="square">
            <a:spAutoFit/>
          </a:bodyPr>
          <a:lstStyle/>
          <a:p>
            <a:pPr algn="ctr" eaLnBrk="1" hangingPunct="1"/>
            <a:r>
              <a:rPr lang="en-US" sz="900" b="1" dirty="0"/>
              <a:t>SYSTEMS INTERFACE:  JOPES / JCCA / GCSS / JWICS / DCIIN / MARMS</a:t>
            </a:r>
            <a:endParaRPr lang="en-US" sz="900" dirty="0"/>
          </a:p>
          <a:p>
            <a:pPr algn="ctr" eaLnBrk="1" hangingPunct="1"/>
            <a:r>
              <a:rPr lang="en-US" sz="900" dirty="0"/>
              <a:t>Joint Operational Planning &amp; Execution (JCCA)</a:t>
            </a:r>
            <a:endParaRPr lang="en-US" sz="900" b="1" dirty="0">
              <a:solidFill>
                <a:srgbClr val="FF0000"/>
              </a:solidFill>
            </a:endParaRPr>
          </a:p>
          <a:p>
            <a:pPr algn="ctr" eaLnBrk="1" hangingPunct="1">
              <a:spcBef>
                <a:spcPts val="0"/>
              </a:spcBef>
            </a:pPr>
            <a:r>
              <a:rPr lang="en-US" sz="900" dirty="0"/>
              <a:t>Global Combat Support</a:t>
            </a:r>
          </a:p>
          <a:p>
            <a:pPr algn="ctr" eaLnBrk="1" hangingPunct="1">
              <a:spcBef>
                <a:spcPts val="0"/>
              </a:spcBef>
            </a:pPr>
            <a:r>
              <a:rPr lang="en-US" sz="900" dirty="0"/>
              <a:t>Joint Worldwide Intel Communications System</a:t>
            </a:r>
          </a:p>
          <a:p>
            <a:pPr algn="ctr" eaLnBrk="1" hangingPunct="1">
              <a:spcBef>
                <a:spcPts val="0"/>
              </a:spcBef>
            </a:pPr>
            <a:r>
              <a:rPr lang="en-US" sz="900" dirty="0"/>
              <a:t>Joint Defense Continuity &amp; Integrated Intel Network</a:t>
            </a:r>
          </a:p>
          <a:p>
            <a:pPr algn="ctr" eaLnBrk="1" hangingPunct="1">
              <a:spcBef>
                <a:spcPts val="0"/>
              </a:spcBef>
            </a:pPr>
            <a:r>
              <a:rPr lang="en-US" sz="900" dirty="0"/>
              <a:t>Joint Mission Assurance Risk Management System</a:t>
            </a:r>
          </a:p>
        </p:txBody>
      </p:sp>
      <p:sp>
        <p:nvSpPr>
          <p:cNvPr id="110" name="Text Box 20"/>
          <p:cNvSpPr txBox="1">
            <a:spLocks noChangeArrowheads="1"/>
          </p:cNvSpPr>
          <p:nvPr/>
        </p:nvSpPr>
        <p:spPr bwMode="auto">
          <a:xfrm>
            <a:off x="3262195" y="1523607"/>
            <a:ext cx="2333269" cy="688025"/>
          </a:xfrm>
          <a:prstGeom prst="rect">
            <a:avLst/>
          </a:prstGeom>
          <a:solidFill>
            <a:srgbClr val="CC99FF"/>
          </a:solidFill>
          <a:ln w="12700">
            <a:solidFill>
              <a:schemeClr val="tx1"/>
            </a:solidFill>
            <a:miter lim="800000"/>
            <a:headEnd/>
            <a:tailEnd/>
          </a:ln>
        </p:spPr>
        <p:txBody>
          <a:bodyPr anchor="ctr"/>
          <a:lstStyle/>
          <a:p>
            <a:pPr algn="ctr" eaLnBrk="1" hangingPunct="1">
              <a:spcBef>
                <a:spcPts val="0"/>
              </a:spcBef>
            </a:pPr>
            <a:r>
              <a:rPr lang="en-US" sz="1100" b="1" dirty="0"/>
              <a:t>DRRS-Strategic</a:t>
            </a:r>
          </a:p>
          <a:p>
            <a:pPr algn="ctr" eaLnBrk="1" hangingPunct="1">
              <a:spcBef>
                <a:spcPts val="0"/>
              </a:spcBef>
            </a:pPr>
            <a:r>
              <a:rPr lang="en-US" sz="1100" b="1" dirty="0"/>
              <a:t>DoW / JS / OSD - Chairman’s </a:t>
            </a:r>
          </a:p>
          <a:p>
            <a:pPr algn="ctr" eaLnBrk="1" hangingPunct="1">
              <a:spcBef>
                <a:spcPts val="0"/>
              </a:spcBef>
            </a:pPr>
            <a:r>
              <a:rPr lang="en-US" sz="1100" b="1" dirty="0"/>
              <a:t>Readiness System</a:t>
            </a:r>
            <a:endParaRPr lang="en-US" sz="1100" b="1" dirty="0">
              <a:solidFill>
                <a:srgbClr val="FF0000"/>
              </a:solidFill>
            </a:endParaRPr>
          </a:p>
        </p:txBody>
      </p:sp>
      <p:sp>
        <p:nvSpPr>
          <p:cNvPr id="82" name="Line 79"/>
          <p:cNvSpPr>
            <a:spLocks noChangeShapeType="1"/>
          </p:cNvSpPr>
          <p:nvPr/>
        </p:nvSpPr>
        <p:spPr bwMode="auto">
          <a:xfrm flipV="1">
            <a:off x="2631056" y="4178688"/>
            <a:ext cx="569267" cy="7326"/>
          </a:xfrm>
          <a:prstGeom prst="line">
            <a:avLst/>
          </a:prstGeom>
          <a:noFill/>
          <a:ln w="9525">
            <a:solidFill>
              <a:schemeClr val="tx1"/>
            </a:solidFill>
            <a:round/>
            <a:headEnd/>
            <a:tailEnd type="triangle" w="med" len="med"/>
          </a:ln>
          <a:effectLst/>
        </p:spPr>
        <p:txBody>
          <a:bodyPr/>
          <a:lstStyle/>
          <a:p>
            <a:endParaRPr lang="en-US" dirty="0"/>
          </a:p>
        </p:txBody>
      </p:sp>
      <p:sp>
        <p:nvSpPr>
          <p:cNvPr id="94" name="Text Box 20"/>
          <p:cNvSpPr txBox="1">
            <a:spLocks noChangeArrowheads="1"/>
          </p:cNvSpPr>
          <p:nvPr/>
        </p:nvSpPr>
        <p:spPr bwMode="auto">
          <a:xfrm>
            <a:off x="3955877" y="5285936"/>
            <a:ext cx="937662" cy="302585"/>
          </a:xfrm>
          <a:prstGeom prst="rect">
            <a:avLst/>
          </a:prstGeom>
          <a:solidFill>
            <a:srgbClr val="FFFF00"/>
          </a:solidFill>
          <a:ln w="12700">
            <a:solidFill>
              <a:schemeClr val="tx1"/>
            </a:solidFill>
            <a:miter lim="800000"/>
            <a:headEnd/>
            <a:tailEnd/>
          </a:ln>
        </p:spPr>
        <p:txBody>
          <a:bodyPr anchor="ctr"/>
          <a:lstStyle/>
          <a:p>
            <a:pPr algn="ctr" eaLnBrk="1" hangingPunct="1">
              <a:spcBef>
                <a:spcPts val="0"/>
              </a:spcBef>
            </a:pPr>
            <a:r>
              <a:rPr lang="en-US" b="1" dirty="0"/>
              <a:t>RFF / RFC</a:t>
            </a:r>
          </a:p>
          <a:p>
            <a:pPr algn="ctr" eaLnBrk="1" hangingPunct="1">
              <a:spcBef>
                <a:spcPts val="0"/>
              </a:spcBef>
            </a:pPr>
            <a:r>
              <a:rPr lang="en-US" b="1" dirty="0"/>
              <a:t>Unit METLs </a:t>
            </a:r>
          </a:p>
        </p:txBody>
      </p:sp>
      <p:sp>
        <p:nvSpPr>
          <p:cNvPr id="96" name="Line 78"/>
          <p:cNvSpPr>
            <a:spLocks noChangeShapeType="1"/>
          </p:cNvSpPr>
          <p:nvPr/>
        </p:nvSpPr>
        <p:spPr bwMode="auto">
          <a:xfrm flipH="1" flipV="1">
            <a:off x="3579826" y="2116679"/>
            <a:ext cx="4494" cy="880062"/>
          </a:xfrm>
          <a:prstGeom prst="line">
            <a:avLst/>
          </a:prstGeom>
          <a:noFill/>
          <a:ln w="50800">
            <a:solidFill>
              <a:srgbClr val="FF0000"/>
            </a:solidFill>
            <a:prstDash val="sysDash"/>
            <a:round/>
            <a:headEnd/>
            <a:tailEnd type="triangle" w="med" len="med"/>
          </a:ln>
          <a:effectLst/>
        </p:spPr>
        <p:txBody>
          <a:bodyPr/>
          <a:lstStyle/>
          <a:p>
            <a:endParaRPr lang="en-US" dirty="0"/>
          </a:p>
        </p:txBody>
      </p:sp>
      <p:cxnSp>
        <p:nvCxnSpPr>
          <p:cNvPr id="102" name="AutoShape 65"/>
          <p:cNvCxnSpPr>
            <a:cxnSpLocks noChangeShapeType="1"/>
          </p:cNvCxnSpPr>
          <p:nvPr/>
        </p:nvCxnSpPr>
        <p:spPr bwMode="auto">
          <a:xfrm flipH="1" flipV="1">
            <a:off x="1865515" y="3792699"/>
            <a:ext cx="5350" cy="415436"/>
          </a:xfrm>
          <a:prstGeom prst="straightConnector1">
            <a:avLst/>
          </a:prstGeom>
          <a:noFill/>
          <a:ln w="25400">
            <a:solidFill>
              <a:schemeClr val="tx1"/>
            </a:solidFill>
            <a:round/>
            <a:headEnd type="triangle"/>
            <a:tailEnd type="triangle" w="med" len="med"/>
          </a:ln>
        </p:spPr>
      </p:cxnSp>
      <p:sp>
        <p:nvSpPr>
          <p:cNvPr id="103" name="Text Box 20"/>
          <p:cNvSpPr txBox="1">
            <a:spLocks noChangeArrowheads="1"/>
          </p:cNvSpPr>
          <p:nvPr/>
        </p:nvSpPr>
        <p:spPr bwMode="auto">
          <a:xfrm>
            <a:off x="3262195" y="4045637"/>
            <a:ext cx="2296306" cy="402775"/>
          </a:xfrm>
          <a:prstGeom prst="rect">
            <a:avLst/>
          </a:prstGeom>
          <a:solidFill>
            <a:srgbClr val="669900"/>
          </a:solidFill>
          <a:ln w="12700">
            <a:solidFill>
              <a:schemeClr val="tx1"/>
            </a:solidFill>
            <a:miter lim="800000"/>
            <a:headEnd/>
            <a:tailEnd/>
          </a:ln>
        </p:spPr>
        <p:txBody>
          <a:bodyPr anchor="ctr"/>
          <a:lstStyle/>
          <a:p>
            <a:pPr algn="ctr" eaLnBrk="1" hangingPunct="1">
              <a:spcBef>
                <a:spcPts val="0"/>
              </a:spcBef>
            </a:pPr>
            <a:r>
              <a:rPr lang="en-US" b="1" dirty="0"/>
              <a:t>NIPR – UNCLASSIFIED</a:t>
            </a:r>
          </a:p>
          <a:p>
            <a:pPr algn="ctr" eaLnBrk="1" hangingPunct="1">
              <a:spcBef>
                <a:spcPts val="0"/>
              </a:spcBef>
            </a:pPr>
            <a:r>
              <a:rPr lang="en-US" b="1" dirty="0"/>
              <a:t>ADS DOMAIN INTERFACE</a:t>
            </a:r>
            <a:endParaRPr lang="en-US" sz="1200" b="1" dirty="0"/>
          </a:p>
        </p:txBody>
      </p:sp>
      <p:sp>
        <p:nvSpPr>
          <p:cNvPr id="104" name="Line 78"/>
          <p:cNvSpPr>
            <a:spLocks noChangeShapeType="1"/>
          </p:cNvSpPr>
          <p:nvPr/>
        </p:nvSpPr>
        <p:spPr bwMode="auto">
          <a:xfrm flipH="1" flipV="1">
            <a:off x="5224830" y="2188260"/>
            <a:ext cx="0" cy="787062"/>
          </a:xfrm>
          <a:prstGeom prst="line">
            <a:avLst/>
          </a:prstGeom>
          <a:noFill/>
          <a:ln w="50800">
            <a:solidFill>
              <a:srgbClr val="FF0000"/>
            </a:solidFill>
            <a:prstDash val="sysDash"/>
            <a:round/>
            <a:headEnd/>
            <a:tailEnd type="triangle" w="med" len="med"/>
          </a:ln>
          <a:effectLst/>
        </p:spPr>
        <p:txBody>
          <a:bodyPr/>
          <a:lstStyle/>
          <a:p>
            <a:endParaRPr lang="en-US" dirty="0"/>
          </a:p>
        </p:txBody>
      </p:sp>
      <p:sp>
        <p:nvSpPr>
          <p:cNvPr id="107" name="AutoShape 18"/>
          <p:cNvSpPr>
            <a:spLocks noChangeArrowheads="1"/>
          </p:cNvSpPr>
          <p:nvPr/>
        </p:nvSpPr>
        <p:spPr bwMode="auto">
          <a:xfrm>
            <a:off x="7287668" y="3454880"/>
            <a:ext cx="1066800" cy="435816"/>
          </a:xfrm>
          <a:prstGeom prst="flowChartMagneticDisk">
            <a:avLst/>
          </a:prstGeom>
          <a:pattFill prst="wdUpDiag">
            <a:fgClr>
              <a:schemeClr val="tx2">
                <a:lumMod val="20000"/>
                <a:lumOff val="80000"/>
              </a:schemeClr>
            </a:fgClr>
            <a:bgClr>
              <a:schemeClr val="bg1"/>
            </a:bgClr>
          </a:pattFill>
          <a:ln w="9525">
            <a:solidFill>
              <a:schemeClr val="tx1"/>
            </a:solidFill>
            <a:round/>
            <a:headEnd/>
            <a:tailEnd/>
          </a:ln>
          <a:effectLst/>
        </p:spPr>
        <p:txBody>
          <a:bodyPr wrap="none" lIns="0" tIns="0" rIns="0" bIns="0"/>
          <a:lstStyle/>
          <a:p>
            <a:pPr algn="ctr" eaLnBrk="1" hangingPunct="1"/>
            <a:endParaRPr lang="en-US" sz="1200" dirty="0"/>
          </a:p>
        </p:txBody>
      </p:sp>
      <p:cxnSp>
        <p:nvCxnSpPr>
          <p:cNvPr id="114" name="AutoShape 65"/>
          <p:cNvCxnSpPr>
            <a:cxnSpLocks noChangeShapeType="1"/>
          </p:cNvCxnSpPr>
          <p:nvPr/>
        </p:nvCxnSpPr>
        <p:spPr bwMode="auto">
          <a:xfrm flipH="1" flipV="1">
            <a:off x="1845624" y="2954630"/>
            <a:ext cx="5350" cy="415436"/>
          </a:xfrm>
          <a:prstGeom prst="straightConnector1">
            <a:avLst/>
          </a:prstGeom>
          <a:noFill/>
          <a:ln w="25400">
            <a:solidFill>
              <a:schemeClr val="tx1"/>
            </a:solidFill>
            <a:round/>
            <a:headEnd type="triangle"/>
            <a:tailEnd type="triangle" w="med" len="med"/>
          </a:ln>
        </p:spPr>
      </p:cxnSp>
      <p:sp>
        <p:nvSpPr>
          <p:cNvPr id="60" name="Oval 59"/>
          <p:cNvSpPr/>
          <p:nvPr/>
        </p:nvSpPr>
        <p:spPr>
          <a:xfrm>
            <a:off x="4911152" y="4519434"/>
            <a:ext cx="4030611" cy="23064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p:cNvSpPr/>
          <p:nvPr/>
        </p:nvSpPr>
        <p:spPr>
          <a:xfrm>
            <a:off x="7280052" y="3502874"/>
            <a:ext cx="1074416" cy="41236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1" name="Straight Arrow Connector 60"/>
          <p:cNvCxnSpPr>
            <a:cxnSpLocks/>
          </p:cNvCxnSpPr>
          <p:nvPr/>
        </p:nvCxnSpPr>
        <p:spPr>
          <a:xfrm>
            <a:off x="4942291" y="3822165"/>
            <a:ext cx="2584104" cy="21115"/>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 name="Text 6">
            <a:extLst>
              <a:ext uri="{FF2B5EF4-FFF2-40B4-BE49-F238E27FC236}">
                <a16:creationId xmlns:a16="http://schemas.microsoft.com/office/drawing/2014/main" id="{7D9B5416-95DF-79B9-CF4F-4130A0832ABD}"/>
              </a:ext>
            </a:extLst>
          </p:cNvPr>
          <p:cNvSpPr txBox="1">
            <a:spLocks noChangeArrowheads="1"/>
          </p:cNvSpPr>
          <p:nvPr/>
        </p:nvSpPr>
        <p:spPr bwMode="auto">
          <a:xfrm>
            <a:off x="8224664" y="3683543"/>
            <a:ext cx="841048" cy="252346"/>
          </a:xfrm>
          <a:prstGeom prst="rect">
            <a:avLst/>
          </a:prstGeom>
          <a:solidFill>
            <a:srgbClr val="FFFF00"/>
          </a:solidFill>
          <a:ln w="9525">
            <a:solidFill>
              <a:srgbClr val="000000"/>
            </a:solidFill>
            <a:miter lim="800000"/>
            <a:headEnd/>
            <a:tailEnd/>
          </a:ln>
        </p:spPr>
        <p:txBody>
          <a:bodyPr/>
          <a:lstStyle/>
          <a:p>
            <a:pPr algn="ctr" eaLnBrk="1" hangingPunct="1">
              <a:spcBef>
                <a:spcPts val="0"/>
              </a:spcBef>
            </a:pPr>
            <a:r>
              <a:rPr lang="en-US" sz="900" b="1" dirty="0"/>
              <a:t>METs/METLs</a:t>
            </a:r>
          </a:p>
        </p:txBody>
      </p:sp>
      <p:pic>
        <p:nvPicPr>
          <p:cNvPr id="5" name="Picture 4" descr="Logo&#10;&#10;Description automatically generated">
            <a:extLst>
              <a:ext uri="{FF2B5EF4-FFF2-40B4-BE49-F238E27FC236}">
                <a16:creationId xmlns:a16="http://schemas.microsoft.com/office/drawing/2014/main" id="{69D21A59-1663-A3D2-63DB-C2F5D35701E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94410" y="644348"/>
            <a:ext cx="843938" cy="842531"/>
          </a:xfrm>
          <a:prstGeom prst="rect">
            <a:avLst/>
          </a:prstGeom>
        </p:spPr>
      </p:pic>
      <p:pic>
        <p:nvPicPr>
          <p:cNvPr id="11" name="Picture 10" descr="Logo&#10;&#10;Description automatically generated">
            <a:extLst>
              <a:ext uri="{FF2B5EF4-FFF2-40B4-BE49-F238E27FC236}">
                <a16:creationId xmlns:a16="http://schemas.microsoft.com/office/drawing/2014/main" id="{9B066095-9F99-D6DE-5861-082E9F4D4D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6182" y="3942851"/>
            <a:ext cx="714514" cy="705174"/>
          </a:xfrm>
          <a:prstGeom prst="rect">
            <a:avLst/>
          </a:prstGeom>
        </p:spPr>
      </p:pic>
      <p:sp>
        <p:nvSpPr>
          <p:cNvPr id="76" name="Line 86"/>
          <p:cNvSpPr>
            <a:spLocks noChangeShapeType="1"/>
          </p:cNvSpPr>
          <p:nvPr/>
        </p:nvSpPr>
        <p:spPr bwMode="auto">
          <a:xfrm flipH="1" flipV="1">
            <a:off x="5371241" y="4545660"/>
            <a:ext cx="2877739" cy="752009"/>
          </a:xfrm>
          <a:prstGeom prst="line">
            <a:avLst/>
          </a:prstGeom>
          <a:noFill/>
          <a:ln w="9525">
            <a:solidFill>
              <a:schemeClr val="tx1"/>
            </a:solidFill>
            <a:round/>
            <a:headEnd/>
            <a:tailEnd type="triangle" w="med" len="med"/>
          </a:ln>
          <a:effectLst/>
        </p:spPr>
        <p:txBody>
          <a:bodyPr/>
          <a:lstStyle/>
          <a:p>
            <a:endParaRPr lang="en-US" dirty="0"/>
          </a:p>
        </p:txBody>
      </p:sp>
      <p:pic>
        <p:nvPicPr>
          <p:cNvPr id="17" name="Picture 16" descr="Logo&#10;&#10;Description automatically generated">
            <a:extLst>
              <a:ext uri="{FF2B5EF4-FFF2-40B4-BE49-F238E27FC236}">
                <a16:creationId xmlns:a16="http://schemas.microsoft.com/office/drawing/2014/main" id="{BF08E9D3-4A7A-076D-65E3-D693E8BEE1D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27975" y="5322962"/>
            <a:ext cx="890154" cy="873648"/>
          </a:xfrm>
          <a:prstGeom prst="rect">
            <a:avLst/>
          </a:prstGeom>
        </p:spPr>
      </p:pic>
      <p:pic>
        <p:nvPicPr>
          <p:cNvPr id="19" name="Picture 18" descr="A picture containing logo&#10;&#10;Description automatically generated">
            <a:extLst>
              <a:ext uri="{FF2B5EF4-FFF2-40B4-BE49-F238E27FC236}">
                <a16:creationId xmlns:a16="http://schemas.microsoft.com/office/drawing/2014/main" id="{E4FA1148-9B7B-A689-DD46-6DDCECE2EE0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7677" y="5444481"/>
            <a:ext cx="771523" cy="771523"/>
          </a:xfrm>
          <a:prstGeom prst="rect">
            <a:avLst/>
          </a:prstGeom>
        </p:spPr>
      </p:pic>
      <p:pic>
        <p:nvPicPr>
          <p:cNvPr id="22" name="Picture 5" descr="C:\Users\maryroi.GOLDMAN\Desktop\LOGOS\hqmc-aviation-logo.png">
            <a:extLst>
              <a:ext uri="{FF2B5EF4-FFF2-40B4-BE49-F238E27FC236}">
                <a16:creationId xmlns:a16="http://schemas.microsoft.com/office/drawing/2014/main" id="{E386D8D6-0600-AB5B-A4BD-E927AF9A45B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950600" y="3995553"/>
            <a:ext cx="869846" cy="81949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07B9778-550A-E282-F1A1-D5B303B4FDC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95417" y="3528776"/>
            <a:ext cx="436028" cy="340102"/>
          </a:xfrm>
          <a:prstGeom prst="rect">
            <a:avLst/>
          </a:prstGeom>
        </p:spPr>
      </p:pic>
      <p:pic>
        <p:nvPicPr>
          <p:cNvPr id="10" name="Picture 9">
            <a:extLst>
              <a:ext uri="{FF2B5EF4-FFF2-40B4-BE49-F238E27FC236}">
                <a16:creationId xmlns:a16="http://schemas.microsoft.com/office/drawing/2014/main" id="{CC7CF730-64A7-C8C5-3114-9C58525A9F0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88966" y="3142914"/>
            <a:ext cx="656122" cy="655028"/>
          </a:xfrm>
          <a:prstGeom prst="rect">
            <a:avLst/>
          </a:prstGeom>
        </p:spPr>
      </p:pic>
      <p:pic>
        <p:nvPicPr>
          <p:cNvPr id="12" name="Picture 11" descr="A picture containing text, soup, food, dish&#10;&#10;Description automatically generated">
            <a:extLst>
              <a:ext uri="{FF2B5EF4-FFF2-40B4-BE49-F238E27FC236}">
                <a16:creationId xmlns:a16="http://schemas.microsoft.com/office/drawing/2014/main" id="{47994ECC-1676-3AC9-45B8-126637D58E9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36182" y="4685089"/>
            <a:ext cx="722328" cy="722328"/>
          </a:xfrm>
          <a:prstGeom prst="rect">
            <a:avLst/>
          </a:prstGeom>
        </p:spPr>
      </p:pic>
      <p:pic>
        <p:nvPicPr>
          <p:cNvPr id="13" name="Picture 12" descr="Logo&#10;&#10;Description automatically generated">
            <a:extLst>
              <a:ext uri="{FF2B5EF4-FFF2-40B4-BE49-F238E27FC236}">
                <a16:creationId xmlns:a16="http://schemas.microsoft.com/office/drawing/2014/main" id="{A7919EAE-DADF-726A-7826-B342BCDDBF91}"/>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84690" y="5444481"/>
            <a:ext cx="793161" cy="796189"/>
          </a:xfrm>
          <a:prstGeom prst="rect">
            <a:avLst/>
          </a:prstGeom>
        </p:spPr>
      </p:pic>
      <p:pic>
        <p:nvPicPr>
          <p:cNvPr id="14" name="Picture 13">
            <a:extLst>
              <a:ext uri="{FF2B5EF4-FFF2-40B4-BE49-F238E27FC236}">
                <a16:creationId xmlns:a16="http://schemas.microsoft.com/office/drawing/2014/main" id="{B9F342EA-532B-B4EB-A888-C52F08A7A09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33403" y="3026496"/>
            <a:ext cx="673455" cy="672332"/>
          </a:xfrm>
          <a:prstGeom prst="rect">
            <a:avLst/>
          </a:prstGeom>
        </p:spPr>
      </p:pic>
      <p:pic>
        <p:nvPicPr>
          <p:cNvPr id="15" name="Picture 14">
            <a:extLst>
              <a:ext uri="{FF2B5EF4-FFF2-40B4-BE49-F238E27FC236}">
                <a16:creationId xmlns:a16="http://schemas.microsoft.com/office/drawing/2014/main" id="{BD97D3D0-2DF2-3E53-538E-8AA09067FCB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959623" y="3023228"/>
            <a:ext cx="673455" cy="672332"/>
          </a:xfrm>
          <a:prstGeom prst="rect">
            <a:avLst/>
          </a:prstGeom>
        </p:spPr>
      </p:pic>
      <p:pic>
        <p:nvPicPr>
          <p:cNvPr id="16" name="Picture 15">
            <a:extLst>
              <a:ext uri="{FF2B5EF4-FFF2-40B4-BE49-F238E27FC236}">
                <a16:creationId xmlns:a16="http://schemas.microsoft.com/office/drawing/2014/main" id="{FA9A5427-696C-4094-7395-C0C27C3AA08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090144" y="4531008"/>
            <a:ext cx="673455" cy="672332"/>
          </a:xfrm>
          <a:prstGeom prst="rect">
            <a:avLst/>
          </a:prstGeom>
        </p:spPr>
      </p:pic>
      <p:pic>
        <p:nvPicPr>
          <p:cNvPr id="20" name="Picture 19">
            <a:extLst>
              <a:ext uri="{FF2B5EF4-FFF2-40B4-BE49-F238E27FC236}">
                <a16:creationId xmlns:a16="http://schemas.microsoft.com/office/drawing/2014/main" id="{8F832E32-A99D-1A06-16DC-20BF60C4788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939278" y="2916022"/>
            <a:ext cx="978393" cy="971430"/>
          </a:xfrm>
          <a:prstGeom prst="rect">
            <a:avLst/>
          </a:prstGeom>
        </p:spPr>
      </p:pic>
    </p:spTree>
    <p:extLst>
      <p:ext uri="{BB962C8B-B14F-4D97-AF65-F5344CB8AC3E}">
        <p14:creationId xmlns:p14="http://schemas.microsoft.com/office/powerpoint/2010/main" val="294091065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1556" y="169063"/>
            <a:ext cx="6266859" cy="1143000"/>
          </a:xfrm>
        </p:spPr>
        <p:txBody>
          <a:bodyPr>
            <a:noAutofit/>
          </a:bodyPr>
          <a:lstStyle/>
          <a:p>
            <a:r>
              <a:rPr lang="en-US" sz="2400" b="1" dirty="0">
                <a:latin typeface="Arial" panose="020B0604020202020204" pitchFamily="34" charset="0"/>
                <a:cs typeface="Arial" panose="020B0604020202020204" pitchFamily="34" charset="0"/>
              </a:rPr>
              <a:t>DC PP&amp;O’s</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Institutional Readiness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Working Group (IRWG)</a:t>
            </a:r>
          </a:p>
        </p:txBody>
      </p:sp>
      <p:sp>
        <p:nvSpPr>
          <p:cNvPr id="6" name="Content Placeholder 5"/>
          <p:cNvSpPr>
            <a:spLocks noGrp="1"/>
          </p:cNvSpPr>
          <p:nvPr>
            <p:ph idx="1"/>
          </p:nvPr>
        </p:nvSpPr>
        <p:spPr>
          <a:xfrm>
            <a:off x="457714" y="1391941"/>
            <a:ext cx="8229600" cy="5143499"/>
          </a:xfrm>
        </p:spPr>
        <p:txBody>
          <a:bodyPr>
            <a:normAutofit/>
          </a:bodyPr>
          <a:lstStyle/>
          <a:p>
            <a:pPr marL="0" indent="0" algn="just">
              <a:spcBef>
                <a:spcPts val="0"/>
              </a:spcBef>
              <a:buNone/>
            </a:pPr>
            <a:r>
              <a:rPr lang="en-US" sz="1400" b="1" u="sng" dirty="0">
                <a:latin typeface="Arial" panose="020B0604020202020204" pitchFamily="34" charset="0"/>
                <a:cs typeface="Arial" panose="020B0604020202020204" pitchFamily="34" charset="0"/>
              </a:rPr>
              <a:t>Purpose</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Forum employing existing USMC processes, to address current/future institutional readiness and provide recommendations for mitigation when imbalances impose Risk-to-Force or Risk-to-Mission.  </a:t>
            </a:r>
          </a:p>
          <a:p>
            <a:pPr marL="0" indent="0" algn="just">
              <a:spcBef>
                <a:spcPts val="0"/>
              </a:spcBef>
              <a:buNone/>
            </a:pPr>
            <a:endParaRPr lang="en-US" sz="1400" dirty="0">
              <a:latin typeface="Arial" panose="020B0604020202020204" pitchFamily="34" charset="0"/>
              <a:cs typeface="Arial" panose="020B0604020202020204" pitchFamily="34" charset="0"/>
            </a:endParaRPr>
          </a:p>
          <a:p>
            <a:pPr marL="0" indent="0" algn="just">
              <a:spcBef>
                <a:spcPts val="0"/>
              </a:spcBef>
              <a:buNone/>
            </a:pPr>
            <a:r>
              <a:rPr lang="en-US" sz="1400" b="1" u="sng" dirty="0">
                <a:latin typeface="Arial" panose="020B0604020202020204" pitchFamily="34" charset="0"/>
                <a:cs typeface="Arial" panose="020B0604020202020204" pitchFamily="34" charset="0"/>
              </a:rPr>
              <a:t>Endstate</a:t>
            </a:r>
            <a:r>
              <a:rPr lang="en-US" sz="1400" b="1" dirty="0">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  Facilitates a unified approach to informing Senior leaders in the areas of institutional readiness and ensures  MC maintains a sustainable “Ready Force” to meet OPLAN demands. </a:t>
            </a:r>
          </a:p>
          <a:p>
            <a:pPr marL="0" indent="0" algn="just">
              <a:spcBef>
                <a:spcPts val="0"/>
              </a:spcBef>
              <a:buNone/>
            </a:pPr>
            <a:endParaRPr lang="en-US" sz="1400" dirty="0">
              <a:latin typeface="Arial" panose="020B0604020202020204" pitchFamily="34" charset="0"/>
              <a:cs typeface="Arial" panose="020B0604020202020204" pitchFamily="34" charset="0"/>
            </a:endParaRPr>
          </a:p>
          <a:p>
            <a:pPr marL="0" indent="0" algn="just">
              <a:spcBef>
                <a:spcPts val="0"/>
              </a:spcBef>
              <a:buNone/>
            </a:pPr>
            <a:r>
              <a:rPr lang="en-US" sz="1400" b="1" u="sng" dirty="0">
                <a:latin typeface="Arial" panose="020B0604020202020204" pitchFamily="34" charset="0"/>
                <a:cs typeface="Arial" panose="020B0604020202020204" pitchFamily="34" charset="0"/>
              </a:rPr>
              <a:t>Current Support</a:t>
            </a:r>
            <a:r>
              <a:rPr lang="en-US" sz="1400" b="1" dirty="0">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  Force Synch.Conf, Force Mgmt Summit, Quarterly Readiness (QRB) to the CMC.**</a:t>
            </a:r>
          </a:p>
          <a:p>
            <a:pPr marL="0" indent="0" algn="just">
              <a:spcBef>
                <a:spcPts val="0"/>
              </a:spcBef>
              <a:buNone/>
            </a:pPr>
            <a:endParaRPr lang="en-US" sz="1400" dirty="0">
              <a:latin typeface="Arial" panose="020B0604020202020204" pitchFamily="34" charset="0"/>
              <a:cs typeface="Arial" panose="020B0604020202020204" pitchFamily="34" charset="0"/>
            </a:endParaRPr>
          </a:p>
          <a:p>
            <a:pPr marL="0" indent="0" algn="just">
              <a:spcBef>
                <a:spcPts val="0"/>
              </a:spcBef>
              <a:buNone/>
            </a:pPr>
            <a:r>
              <a:rPr lang="en-US" sz="1400" b="1" u="sng" dirty="0">
                <a:latin typeface="Arial" panose="020B0604020202020204" pitchFamily="34" charset="0"/>
                <a:cs typeface="Arial" panose="020B0604020202020204" pitchFamily="34" charset="0"/>
              </a:rPr>
              <a:t>Future Support</a:t>
            </a:r>
            <a:r>
              <a:rPr lang="en-US" sz="1400" b="1" dirty="0">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  Determining predictive and forecasted readiness challenges to satisfy CMC’s prioritized guidance for Future Force Design implementation.</a:t>
            </a:r>
          </a:p>
          <a:p>
            <a:pPr marL="0" indent="0" algn="just">
              <a:spcBef>
                <a:spcPts val="0"/>
              </a:spcBef>
              <a:buNone/>
            </a:pPr>
            <a:endParaRPr lang="en-US" sz="1400" dirty="0">
              <a:latin typeface="Arial" panose="020B0604020202020204" pitchFamily="34" charset="0"/>
              <a:cs typeface="Arial" panose="020B0604020202020204" pitchFamily="34" charset="0"/>
            </a:endParaRPr>
          </a:p>
          <a:p>
            <a:pPr marL="0" indent="0" algn="just">
              <a:spcBef>
                <a:spcPts val="0"/>
              </a:spcBef>
              <a:buNone/>
            </a:pPr>
            <a:r>
              <a:rPr lang="en-US" sz="1400" b="1" u="sng" dirty="0">
                <a:latin typeface="Arial" panose="020B0604020202020204" pitchFamily="34" charset="0"/>
                <a:cs typeface="Arial" panose="020B0604020202020204" pitchFamily="34" charset="0"/>
              </a:rPr>
              <a:t>Membership</a:t>
            </a:r>
            <a:r>
              <a:rPr lang="en-US" sz="1400" dirty="0">
                <a:latin typeface="Arial" panose="020B0604020202020204" pitchFamily="34" charset="0"/>
                <a:cs typeface="Arial" panose="020B0604020202020204" pitchFamily="34" charset="0"/>
              </a:rPr>
              <a:t>:  All DCs, MARFORs, MEFs, LOGCOM, MCICOM, DIRINT, DIR-C4, CG TECOM and MARCORSYSCOM.  CDD/COPS &amp; TFSD/OPS and MCTL Branch Lead AOs. </a:t>
            </a:r>
          </a:p>
          <a:p>
            <a:pPr marL="0" indent="0" algn="just">
              <a:spcBef>
                <a:spcPts val="0"/>
              </a:spcBef>
              <a:buNone/>
            </a:pPr>
            <a:endParaRPr lang="en-US" sz="1400" dirty="0">
              <a:latin typeface="Arial" panose="020B0604020202020204" pitchFamily="34" charset="0"/>
              <a:cs typeface="Arial" panose="020B0604020202020204" pitchFamily="34" charset="0"/>
            </a:endParaRPr>
          </a:p>
          <a:p>
            <a:pPr marL="0" indent="0">
              <a:spcBef>
                <a:spcPts val="0"/>
              </a:spcBef>
              <a:buNone/>
            </a:pPr>
            <a:r>
              <a:rPr lang="en-US" sz="1400" b="1" u="sng" dirty="0">
                <a:latin typeface="Arial" panose="020B0604020202020204" pitchFamily="34" charset="0"/>
                <a:cs typeface="Arial" panose="020B0604020202020204" pitchFamily="34" charset="0"/>
              </a:rPr>
              <a:t>Method</a:t>
            </a:r>
            <a:r>
              <a:rPr lang="en-US" sz="1400" dirty="0">
                <a:latin typeface="Arial" panose="020B0604020202020204" pitchFamily="34" charset="0"/>
                <a:cs typeface="Arial" panose="020B0604020202020204" pitchFamily="34" charset="0"/>
              </a:rPr>
              <a:t>:</a:t>
            </a:r>
          </a:p>
          <a:p>
            <a:pPr marL="0" indent="0">
              <a:spcBef>
                <a:spcPts val="0"/>
              </a:spcBef>
              <a:buNone/>
            </a:pPr>
            <a:r>
              <a:rPr lang="en-US" sz="1400" dirty="0">
                <a:latin typeface="Arial" panose="020B0604020202020204" pitchFamily="34" charset="0"/>
                <a:cs typeface="Arial" panose="020B0604020202020204" pitchFamily="34" charset="0"/>
              </a:rPr>
              <a:t>Monthly AO, O-6, and ESG-IRWG (1-Star GO) Meetings or SVTC to address issues, actionable items and </a:t>
            </a:r>
            <a:r>
              <a:rPr lang="en-US" sz="1400" b="1" u="sng" dirty="0">
                <a:latin typeface="Arial" panose="020B0604020202020204" pitchFamily="34" charset="0"/>
                <a:cs typeface="Arial" panose="020B0604020202020204" pitchFamily="34" charset="0"/>
              </a:rPr>
              <a:t>develop/review/refine information, COAs and mission risk slides for the QRB to the CMC</a:t>
            </a:r>
            <a:r>
              <a:rPr lang="en-US" sz="1400" b="1" dirty="0">
                <a:latin typeface="Arial" panose="020B0604020202020204" pitchFamily="34" charset="0"/>
                <a:cs typeface="Arial" panose="020B0604020202020204" pitchFamily="34" charset="0"/>
              </a:rPr>
              <a:t>.</a:t>
            </a:r>
          </a:p>
          <a:p>
            <a:pPr marL="0" indent="0">
              <a:spcBef>
                <a:spcPts val="0"/>
              </a:spcBef>
              <a:buNone/>
            </a:pPr>
            <a:r>
              <a:rPr lang="en-US" sz="1400" dirty="0">
                <a:latin typeface="Arial" panose="020B0604020202020204" pitchFamily="34" charset="0"/>
                <a:cs typeface="Arial" panose="020B0604020202020204" pitchFamily="34" charset="0"/>
              </a:rPr>
              <a:t> </a:t>
            </a:r>
          </a:p>
          <a:p>
            <a:pPr marL="0" indent="0" algn="ctr">
              <a:spcBef>
                <a:spcPts val="0"/>
              </a:spcBef>
              <a:buNone/>
            </a:pPr>
            <a:r>
              <a:rPr lang="en-US" sz="1400" b="1" dirty="0">
                <a:solidFill>
                  <a:srgbClr val="FF0000"/>
                </a:solidFill>
                <a:latin typeface="Arial" panose="020B0604020202020204" pitchFamily="34" charset="0"/>
                <a:cs typeface="Arial" panose="020B0604020202020204" pitchFamily="34" charset="0"/>
              </a:rPr>
              <a:t>Director CDD is 1-Star GO Representative on ESG-IRWG.</a:t>
            </a:r>
          </a:p>
          <a:p>
            <a:pPr marL="0" indent="0">
              <a:spcBef>
                <a:spcPts val="0"/>
              </a:spcBef>
              <a:buNone/>
            </a:pPr>
            <a:endParaRPr lang="en-US" sz="2000" dirty="0">
              <a:latin typeface="Arial" panose="020B0604020202020204" pitchFamily="34" charset="0"/>
              <a:cs typeface="Arial" panose="020B0604020202020204" pitchFamily="34" charset="0"/>
            </a:endParaRPr>
          </a:p>
        </p:txBody>
      </p:sp>
      <p:sp>
        <p:nvSpPr>
          <p:cNvPr id="13" name="Rectangle 12"/>
          <p:cNvSpPr/>
          <p:nvPr/>
        </p:nvSpPr>
        <p:spPr>
          <a:xfrm>
            <a:off x="581953" y="5803470"/>
            <a:ext cx="7981122" cy="523220"/>
          </a:xfrm>
          <a:prstGeom prst="rect">
            <a:avLst/>
          </a:prstGeom>
          <a:solidFill>
            <a:srgbClr val="FFFF00"/>
          </a:solidFill>
          <a:ln>
            <a:solidFill>
              <a:schemeClr val="tx1"/>
            </a:solidFill>
          </a:ln>
        </p:spPr>
        <p:txBody>
          <a:bodyPr wrap="square">
            <a:spAutoFit/>
          </a:bodyPr>
          <a:lstStyle/>
          <a:p>
            <a:pPr algn="ctr"/>
            <a:r>
              <a:rPr lang="en-US" sz="1400" b="1" dirty="0">
                <a:latin typeface="Arial" panose="020B0604020202020204" pitchFamily="34" charset="0"/>
                <a:cs typeface="Arial" panose="020B0604020202020204" pitchFamily="34" charset="0"/>
              </a:rPr>
              <a:t>**Data presented validates current unit readiness or illustrates shortfalls requiring future force solutions and mitigation strategies with institutional commonality.</a:t>
            </a:r>
          </a:p>
        </p:txBody>
      </p:sp>
      <p:sp>
        <p:nvSpPr>
          <p:cNvPr id="15" name="Slide Number Placeholder 3">
            <a:extLst>
              <a:ext uri="{FF2B5EF4-FFF2-40B4-BE49-F238E27FC236}">
                <a16:creationId xmlns:a16="http://schemas.microsoft.com/office/drawing/2014/main" id="{069773BD-9A75-0CCB-86EC-930C9CC83AAA}"/>
              </a:ext>
            </a:extLst>
          </p:cNvPr>
          <p:cNvSpPr txBox="1">
            <a:spLocks/>
          </p:cNvSpPr>
          <p:nvPr/>
        </p:nvSpPr>
        <p:spPr>
          <a:xfrm>
            <a:off x="8443398" y="6457253"/>
            <a:ext cx="485775" cy="365125"/>
          </a:xfrm>
          <a:prstGeom prst="rect">
            <a:avLst/>
          </a:prstGeom>
        </p:spPr>
        <p:txBody>
          <a:bodyPr/>
          <a:lstStyle>
            <a:defPPr>
              <a:defRPr lang="en-US"/>
            </a:defPPr>
            <a:lvl1pPr algn="l" rtl="0" eaLnBrk="0" fontAlgn="base" hangingPunct="0">
              <a:spcBef>
                <a:spcPct val="0"/>
              </a:spcBef>
              <a:spcAft>
                <a:spcPct val="0"/>
              </a:spcAft>
              <a:defRPr sz="1000" kern="1200">
                <a:solidFill>
                  <a:schemeClr val="tx1"/>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57D7F152-42F7-4C0B-ACE2-8696607C202E}" type="slidenum">
              <a:rPr lang="en-US" sz="1200" smtClean="0"/>
              <a:pPr/>
              <a:t>35</a:t>
            </a:fld>
            <a:endParaRPr lang="en-US" sz="1200" dirty="0"/>
          </a:p>
        </p:txBody>
      </p:sp>
      <p:pic>
        <p:nvPicPr>
          <p:cNvPr id="16" name="Picture 15">
            <a:extLst>
              <a:ext uri="{FF2B5EF4-FFF2-40B4-BE49-F238E27FC236}">
                <a16:creationId xmlns:a16="http://schemas.microsoft.com/office/drawing/2014/main" id="{FCEB3DA9-ED98-FAE0-7E9B-468D9E8451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8537" y="55624"/>
            <a:ext cx="1207767" cy="1205754"/>
          </a:xfrm>
          <a:prstGeom prst="rect">
            <a:avLst/>
          </a:prstGeom>
        </p:spPr>
      </p:pic>
      <p:pic>
        <p:nvPicPr>
          <p:cNvPr id="17" name="Picture 16">
            <a:extLst>
              <a:ext uri="{FF2B5EF4-FFF2-40B4-BE49-F238E27FC236}">
                <a16:creationId xmlns:a16="http://schemas.microsoft.com/office/drawing/2014/main" id="{CA1A2209-7602-593A-D855-6B6FA8DDCA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7698" y="55624"/>
            <a:ext cx="1207767" cy="1205754"/>
          </a:xfrm>
          <a:prstGeom prst="rect">
            <a:avLst/>
          </a:prstGeom>
        </p:spPr>
      </p:pic>
      <p:sp>
        <p:nvSpPr>
          <p:cNvPr id="3" name="Slide Number Placeholder 2">
            <a:extLst>
              <a:ext uri="{FF2B5EF4-FFF2-40B4-BE49-F238E27FC236}">
                <a16:creationId xmlns:a16="http://schemas.microsoft.com/office/drawing/2014/main" id="{6BFF0343-B67B-A767-22D8-0D8F13D0047B}"/>
              </a:ext>
            </a:extLst>
          </p:cNvPr>
          <p:cNvSpPr>
            <a:spLocks noGrp="1"/>
          </p:cNvSpPr>
          <p:nvPr>
            <p:ph type="sldNum" sz="quarter" idx="4"/>
          </p:nvPr>
        </p:nvSpPr>
        <p:spPr/>
        <p:txBody>
          <a:bodyPr/>
          <a:lstStyle/>
          <a:p>
            <a:pPr algn="r"/>
            <a:r>
              <a:rPr lang="nl-NL" sz="1000">
                <a:solidFill>
                  <a:prstClr val="black"/>
                </a:solidFill>
              </a:rPr>
              <a:t>(0700 30 Jan 2015) USG</a:t>
            </a:r>
            <a:endParaRPr lang="en-US" sz="1000">
              <a:solidFill>
                <a:prstClr val="black"/>
              </a:solidFill>
            </a:endParaRPr>
          </a:p>
          <a:p>
            <a:pPr algn="r"/>
            <a:fld id="{E9C289BC-E7EE-423C-B466-17F570A21970}" type="slidenum">
              <a:rPr lang="en-US" sz="1000" smtClean="0">
                <a:solidFill>
                  <a:prstClr val="black"/>
                </a:solidFill>
              </a:rPr>
              <a:pPr algn="r"/>
              <a:t>35</a:t>
            </a:fld>
            <a:endParaRPr lang="en-US" sz="1000" dirty="0">
              <a:solidFill>
                <a:prstClr val="black"/>
              </a:solidFill>
            </a:endParaRPr>
          </a:p>
        </p:txBody>
      </p:sp>
    </p:spTree>
    <p:extLst>
      <p:ext uri="{BB962C8B-B14F-4D97-AF65-F5344CB8AC3E}">
        <p14:creationId xmlns:p14="http://schemas.microsoft.com/office/powerpoint/2010/main" val="20904119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p:cNvSpPr txBox="1">
            <a:spLocks noChangeArrowheads="1"/>
          </p:cNvSpPr>
          <p:nvPr/>
        </p:nvSpPr>
        <p:spPr bwMode="auto">
          <a:xfrm>
            <a:off x="0" y="190501"/>
            <a:ext cx="9144000" cy="1477328"/>
          </a:xfrm>
          <a:prstGeom prst="rect">
            <a:avLst/>
          </a:prstGeom>
          <a:noFill/>
          <a:ln w="9525">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mn-cs"/>
              </a:rPr>
              <a:t>MCTL Branch Support </a:t>
            </a:r>
          </a:p>
          <a:p>
            <a:pPr marL="0" marR="0" lvl="0" indent="0" algn="l" defTabSz="914400" rtl="0" eaLnBrk="0" fontAlgn="base" latinLnBrk="0" hangingPunct="0">
              <a:lnSpc>
                <a:spcPct val="100000"/>
              </a:lnSpc>
              <a:spcBef>
                <a:spcPct val="50000"/>
              </a:spcBef>
              <a:spcAft>
                <a:spcPct val="0"/>
              </a:spcAft>
              <a:buClrTx/>
              <a:buSzTx/>
              <a:buFontTx/>
              <a:buChar char="•"/>
              <a:tabLst/>
              <a:defRPr/>
            </a:pPr>
            <a:endParaRPr kumimoji="0" lang="en-US" sz="2400" b="1" i="0" u="none" strike="noStrike" kern="1200" cap="none" spc="0" normalizeH="0" baseline="0" noProof="0" dirty="0">
              <a:ln>
                <a:noFill/>
              </a:ln>
              <a:solidFill>
                <a:srgbClr val="FF0000"/>
              </a:solidFill>
              <a:effectLst/>
              <a:uLnTx/>
              <a:uFillTx/>
              <a:latin typeface="Arial" charset="0"/>
              <a:ea typeface="+mn-ea"/>
              <a:cs typeface="+mn-cs"/>
            </a:endParaRPr>
          </a:p>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charset="0"/>
                <a:ea typeface="+mn-ea"/>
                <a:cs typeface="+mn-cs"/>
              </a:rPr>
              <a:t>  </a:t>
            </a:r>
          </a:p>
        </p:txBody>
      </p:sp>
      <p:sp>
        <p:nvSpPr>
          <p:cNvPr id="12" name="Text Box 4"/>
          <p:cNvSpPr txBox="1">
            <a:spLocks noChangeArrowheads="1"/>
          </p:cNvSpPr>
          <p:nvPr/>
        </p:nvSpPr>
        <p:spPr bwMode="auto">
          <a:xfrm>
            <a:off x="-24520" y="4663974"/>
            <a:ext cx="2388480" cy="1615827"/>
          </a:xfrm>
          <a:prstGeom prst="rect">
            <a:avLst/>
          </a:prstGeom>
          <a:noFill/>
          <a:ln w="9525">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charset="0"/>
                <a:ea typeface="+mn-ea"/>
                <a:cs typeface="+mn-cs"/>
              </a:rPr>
              <a:t> </a:t>
            </a:r>
          </a:p>
          <a:p>
            <a:pPr algn="ctr">
              <a:defRPr/>
            </a:pPr>
            <a:r>
              <a:rPr lang="en-US" b="1" u="sng" dirty="0">
                <a:solidFill>
                  <a:prstClr val="black"/>
                </a:solidFill>
              </a:rPr>
              <a:t>MCTL Branch Head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Maryroi Goldman, CIV-GS14</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Total Force Structure Division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HQMC CD&amp;I / CDD</a:t>
            </a:r>
          </a:p>
          <a:p>
            <a:pPr lvl="0" algn="ctr">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(703) 432-8460 </a:t>
            </a:r>
            <a:r>
              <a:rPr lang="en-US" dirty="0">
                <a:solidFill>
                  <a:srgbClr val="0066FF"/>
                </a:solidFill>
                <a:hlinkClick r:id="rId3"/>
              </a:rPr>
              <a:t>m</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3"/>
              </a:rPr>
              <a:t>aryroi.goldman@usmc.mil</a:t>
            </a:r>
            <a:endParaRPr kumimoji="0" lang="en-US" sz="1000" i="0" u="none" strike="noStrike" kern="1200" cap="none" spc="0" normalizeH="0" baseline="0" noProof="0" dirty="0">
              <a:ln>
                <a:noFill/>
              </a:ln>
              <a:solidFill>
                <a:srgbClr val="0066FF"/>
              </a:solidFill>
              <a:effectLst/>
              <a:uLnTx/>
              <a:uFillTx/>
              <a:latin typeface="Arial" charset="0"/>
              <a:ea typeface="+mn-ea"/>
              <a:cs typeface="+mn-cs"/>
            </a:endParaRPr>
          </a:p>
          <a:p>
            <a:pPr lvl="0" algn="ctr">
              <a:defRPr/>
            </a:pPr>
            <a:r>
              <a:rPr lang="en-US" dirty="0">
                <a:solidFill>
                  <a:srgbClr val="0066FF"/>
                </a:solidFill>
                <a:hlinkClick r:id="rId3"/>
              </a:rPr>
              <a:t>m</a:t>
            </a:r>
            <a:r>
              <a:rPr kumimoji="0" lang="en-US" sz="1000" i="0" u="none" strike="noStrike" kern="1200" cap="none" spc="0" normalizeH="0" baseline="0" noProof="0" dirty="0" err="1">
                <a:ln>
                  <a:noFill/>
                </a:ln>
                <a:solidFill>
                  <a:srgbClr val="0066FF"/>
                </a:solidFill>
                <a:effectLst/>
                <a:uLnTx/>
                <a:uFillTx/>
                <a:latin typeface="Arial" charset="0"/>
                <a:ea typeface="+mn-ea"/>
                <a:cs typeface="+mn-cs"/>
                <a:hlinkClick r:id="rId4"/>
              </a:rPr>
              <a:t>aryroi</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4"/>
              </a:rPr>
              <a:t>.</a:t>
            </a:r>
            <a:r>
              <a:rPr lang="en-US" dirty="0">
                <a:solidFill>
                  <a:srgbClr val="0066FF"/>
                </a:solidFill>
                <a:hlinkClick r:id="rId5"/>
              </a:rPr>
              <a:t>g</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4"/>
              </a:rPr>
              <a:t>oldman@usmc.smil.mil</a:t>
            </a:r>
            <a:endParaRPr kumimoji="0" lang="en-US" sz="1000" i="0" u="none" strike="noStrike" kern="1200" cap="none" spc="0" normalizeH="0" baseline="0" noProof="0" dirty="0">
              <a:ln>
                <a:noFill/>
              </a:ln>
              <a:solidFill>
                <a:srgbClr val="0066FF"/>
              </a:solidFill>
              <a:effectLst/>
              <a:uLnTx/>
              <a:uFillTx/>
              <a:latin typeface="Arial"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167940" name="Picture 4" descr="C:\Users\maryroi.goldman\Pictures\IwoJima-e1318367671868.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189298" y="798359"/>
            <a:ext cx="2836841" cy="186454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7"/>
          <p:cNvSpPr>
            <a:spLocks noChangeArrowheads="1"/>
          </p:cNvSpPr>
          <p:nvPr/>
        </p:nvSpPr>
        <p:spPr bwMode="auto">
          <a:xfrm>
            <a:off x="1574136" y="2866339"/>
            <a:ext cx="5925702" cy="1803099"/>
          </a:xfrm>
          <a:prstGeom prst="rect">
            <a:avLst/>
          </a:prstGeom>
          <a:solidFill>
            <a:srgbClr val="FFFF00"/>
          </a:solidFill>
          <a:ln w="12700">
            <a:solidFill>
              <a:schemeClr val="tx1"/>
            </a:solidFill>
            <a:miter lim="800000"/>
            <a:headEnd/>
            <a:tailEnd/>
          </a:ln>
          <a:effectLst/>
        </p:spPr>
        <p:txBody>
          <a:bodyPr/>
          <a:lstStyle/>
          <a:p>
            <a:pPr marL="0" marR="0" lvl="0" indent="0" algn="ctr" defTabSz="820738" rtl="0" eaLnBrk="0" fontAlgn="b" latinLnBrk="0" hangingPunct="0">
              <a:lnSpc>
                <a:spcPct val="80000"/>
              </a:lnSpc>
              <a:spcBef>
                <a:spcPct val="20000"/>
              </a:spcBef>
              <a:spcAft>
                <a:spcPct val="0"/>
              </a:spcAft>
              <a:buClrTx/>
              <a:buSzTx/>
              <a:buFontTx/>
              <a:buNone/>
              <a:tabLst/>
              <a:defRPr/>
            </a:pPr>
            <a:r>
              <a:rPr kumimoji="0" lang="en-US" b="1" i="0" u="sng" strike="noStrike" kern="1200" cap="none" spc="0" normalizeH="0" baseline="0" noProof="0" dirty="0">
                <a:ln>
                  <a:noFill/>
                </a:ln>
                <a:solidFill>
                  <a:prstClr val="black"/>
                </a:solidFill>
                <a:effectLst/>
                <a:uLnTx/>
                <a:uFillTx/>
                <a:latin typeface="Arial" pitchFamily="34" charset="0"/>
                <a:ea typeface="+mn-ea"/>
                <a:cs typeface="Arial" pitchFamily="34" charset="0"/>
              </a:rPr>
              <a:t>MCTL / METL Products</a:t>
            </a:r>
            <a:endParaRPr kumimoji="0" lang="en-US"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ctr" defTabSz="820738" rtl="0" eaLnBrk="0" fontAlgn="b" latinLnBrk="0" hangingPunct="0">
              <a:lnSpc>
                <a:spcPct val="80000"/>
              </a:lnSpc>
              <a:spcBef>
                <a:spcPct val="20000"/>
              </a:spcBef>
              <a:spcAft>
                <a:spcPct val="0"/>
              </a:spcAft>
              <a:buClrTx/>
              <a:buSzTx/>
              <a:buFontTx/>
              <a:buNone/>
              <a:tabLst/>
              <a:defRPr/>
            </a:pPr>
            <a:endParaRPr kumimoji="0" lang="en-US"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ctr" defTabSz="820738" rtl="0" eaLnBrk="0" fontAlgn="b" latinLnBrk="0" hangingPunct="0">
              <a:lnSpc>
                <a:spcPct val="80000"/>
              </a:lnSpc>
              <a:spcBef>
                <a:spcPct val="20000"/>
              </a:spcBef>
              <a:spcAft>
                <a:spcPct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Marine Corps Training &amp; Information Management System (MCTIMS) Task Master Module:</a:t>
            </a:r>
          </a:p>
          <a:p>
            <a:pPr marL="0" marR="0" lvl="0" indent="0" algn="ctr" defTabSz="820738" rtl="0" eaLnBrk="0" fontAlgn="b" latinLnBrk="0" hangingPunct="0">
              <a:lnSpc>
                <a:spcPct val="80000"/>
              </a:lnSpc>
              <a:spcBef>
                <a:spcPct val="20000"/>
              </a:spcBef>
              <a:spcAft>
                <a:spcPct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rial" pitchFamily="34" charset="0"/>
                <a:ea typeface="+mn-ea"/>
                <a:cs typeface="Arial" pitchFamily="34" charset="0"/>
                <a:hlinkClick r:id="rId7"/>
              </a:rPr>
              <a:t>https://mctims.usmc.mil/TNRManual</a:t>
            </a:r>
            <a:r>
              <a:rPr kumimoji="0" lang="en-US"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or </a:t>
            </a:r>
            <a:r>
              <a:rPr lang="en-US" b="1" u="sng" dirty="0">
                <a:hlinkClick r:id="rId8"/>
              </a:rPr>
              <a:t>https://mctims2.usmc.mil/</a:t>
            </a:r>
            <a:endParaRPr lang="en-US" b="1" dirty="0"/>
          </a:p>
          <a:p>
            <a:pPr marL="0" marR="0" lvl="0" indent="0" algn="ctr" defTabSz="820738" rtl="0" eaLnBrk="0" fontAlgn="b" latinLnBrk="0" hangingPunct="0">
              <a:lnSpc>
                <a:spcPct val="80000"/>
              </a:lnSpc>
              <a:spcBef>
                <a:spcPct val="20000"/>
              </a:spcBef>
              <a:spcAft>
                <a:spcPct val="0"/>
              </a:spcAft>
              <a:buClrTx/>
              <a:buSzTx/>
              <a:buFontTx/>
              <a:buNone/>
              <a:tabLst/>
              <a:defRPr/>
            </a:pPr>
            <a:endParaRPr lang="en-US" b="1" dirty="0">
              <a:solidFill>
                <a:prstClr val="black"/>
              </a:solidFill>
              <a:latin typeface="Arial" pitchFamily="34" charset="0"/>
              <a:cs typeface="Arial" pitchFamily="34" charset="0"/>
            </a:endParaRPr>
          </a:p>
          <a:p>
            <a:pPr marL="0" marR="0" lvl="0" indent="0" algn="ctr" defTabSz="820738" rtl="0" eaLnBrk="0" fontAlgn="b" latinLnBrk="0" hangingPunct="0">
              <a:lnSpc>
                <a:spcPct val="80000"/>
              </a:lnSpc>
              <a:spcBef>
                <a:spcPct val="20000"/>
              </a:spcBef>
              <a:spcAft>
                <a:spcPct val="0"/>
              </a:spcAft>
              <a:buClrTx/>
              <a:buSzTx/>
              <a:buFontTx/>
              <a:buNone/>
              <a:tabLst/>
              <a:defRPr/>
            </a:pPr>
            <a:r>
              <a:rPr lang="en-US" b="1" dirty="0">
                <a:solidFill>
                  <a:prstClr val="black"/>
                </a:solidFill>
                <a:latin typeface="Arial" pitchFamily="34" charset="0"/>
                <a:cs typeface="Arial" pitchFamily="34" charset="0"/>
              </a:rPr>
              <a:t>HQMC Combat Development and Integration:</a:t>
            </a:r>
          </a:p>
          <a:p>
            <a:pPr marL="0" marR="0" lvl="0" indent="0" algn="ctr" defTabSz="820738" rtl="0" eaLnBrk="0" fontAlgn="b" latinLnBrk="0" hangingPunct="0">
              <a:lnSpc>
                <a:spcPct val="80000"/>
              </a:lnSpc>
              <a:spcBef>
                <a:spcPct val="20000"/>
              </a:spcBef>
              <a:spcAft>
                <a:spcPct val="0"/>
              </a:spcAft>
              <a:buClrTx/>
              <a:buSzTx/>
              <a:buFontTx/>
              <a:buNone/>
              <a:tabLst/>
              <a:defRPr/>
            </a:pPr>
            <a:r>
              <a:rPr lang="en-US" b="1" dirty="0">
                <a:solidFill>
                  <a:prstClr val="black"/>
                </a:solidFill>
                <a:latin typeface="Arial" pitchFamily="34" charset="0"/>
                <a:cs typeface="Arial" pitchFamily="34" charset="0"/>
                <a:hlinkClick r:id="rId9"/>
              </a:rPr>
              <a:t>https://www.cdi.marines.mil/Units/CDD/Marine-Corps-Task-List/</a:t>
            </a:r>
            <a:endParaRPr lang="en-US" b="1" dirty="0">
              <a:solidFill>
                <a:prstClr val="black"/>
              </a:solidFill>
              <a:latin typeface="Arial" pitchFamily="34" charset="0"/>
              <a:cs typeface="Arial" pitchFamily="34" charset="0"/>
            </a:endParaRPr>
          </a:p>
          <a:p>
            <a:pPr marL="0" marR="0" lvl="0" indent="0" algn="ctr" defTabSz="820738" rtl="0" eaLnBrk="0" fontAlgn="b" latinLnBrk="0" hangingPunct="0">
              <a:lnSpc>
                <a:spcPct val="80000"/>
              </a:lnSpc>
              <a:spcBef>
                <a:spcPct val="20000"/>
              </a:spcBef>
              <a:spcAft>
                <a:spcPct val="0"/>
              </a:spcAft>
              <a:buClrTx/>
              <a:buSzTx/>
              <a:buFontTx/>
              <a:buNone/>
              <a:tabLst/>
              <a:defRPr/>
            </a:pPr>
            <a:endParaRPr lang="en-US" b="1" dirty="0">
              <a:solidFill>
                <a:prstClr val="black"/>
              </a:solidFill>
              <a:latin typeface="Arial" pitchFamily="34" charset="0"/>
              <a:cs typeface="Arial" pitchFamily="34" charset="0"/>
            </a:endParaRPr>
          </a:p>
          <a:p>
            <a:pPr marL="0" marR="0" lvl="0" indent="0" algn="ctr" defTabSz="820738" rtl="0" eaLnBrk="0" fontAlgn="b" latinLnBrk="0" hangingPunct="0">
              <a:lnSpc>
                <a:spcPct val="80000"/>
              </a:lnSpc>
              <a:spcBef>
                <a:spcPct val="20000"/>
              </a:spcBef>
              <a:spcAft>
                <a:spcPct val="0"/>
              </a:spcAft>
              <a:buClrTx/>
              <a:buSzTx/>
              <a:buFontTx/>
              <a:buNone/>
              <a:tabLst/>
              <a:defRPr/>
            </a:pPr>
            <a:r>
              <a:rPr lang="en-US" b="1" dirty="0">
                <a:solidFill>
                  <a:prstClr val="black"/>
                </a:solidFill>
                <a:latin typeface="Arial" pitchFamily="34" charset="0"/>
                <a:cs typeface="Arial" pitchFamily="34" charset="0"/>
              </a:rPr>
              <a:t>Total Force Structure Management System (TFSMS):</a:t>
            </a:r>
          </a:p>
          <a:p>
            <a:pPr marL="0" marR="0" lvl="0" indent="0" algn="ctr" defTabSz="820738" rtl="0" eaLnBrk="0" fontAlgn="b" latinLnBrk="0" hangingPunct="0">
              <a:lnSpc>
                <a:spcPct val="80000"/>
              </a:lnSpc>
              <a:spcBef>
                <a:spcPct val="20000"/>
              </a:spcBef>
              <a:spcAft>
                <a:spcPct val="0"/>
              </a:spcAft>
              <a:buClrTx/>
              <a:buSzTx/>
              <a:buFontTx/>
              <a:buNone/>
              <a:tabLst/>
              <a:defRPr/>
            </a:pPr>
            <a:r>
              <a:rPr lang="en-US" b="1" dirty="0">
                <a:solidFill>
                  <a:prstClr val="black"/>
                </a:solidFill>
                <a:latin typeface="Arial" pitchFamily="34" charset="0"/>
                <a:cs typeface="Arial" pitchFamily="34" charset="0"/>
                <a:hlinkClick r:id="rId10"/>
              </a:rPr>
              <a:t>https://tfsms.mceits.usmc.mil/TFSMSPortal/faces/Home</a:t>
            </a:r>
            <a:r>
              <a:rPr lang="en-US" b="1" dirty="0">
                <a:solidFill>
                  <a:prstClr val="black"/>
                </a:solidFill>
                <a:latin typeface="Arial" pitchFamily="34" charset="0"/>
                <a:cs typeface="Arial" pitchFamily="34" charset="0"/>
              </a:rPr>
              <a:t> </a:t>
            </a:r>
          </a:p>
        </p:txBody>
      </p:sp>
      <p:sp>
        <p:nvSpPr>
          <p:cNvPr id="3" name="Slide Number Placeholder 2">
            <a:extLst>
              <a:ext uri="{FF2B5EF4-FFF2-40B4-BE49-F238E27FC236}">
                <a16:creationId xmlns:a16="http://schemas.microsoft.com/office/drawing/2014/main" id="{3932C5F7-71DE-A490-1350-03042E68067A}"/>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7D7F152-42F7-4C0B-ACE2-8696607C202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Text Box 4">
            <a:extLst>
              <a:ext uri="{FF2B5EF4-FFF2-40B4-BE49-F238E27FC236}">
                <a16:creationId xmlns:a16="http://schemas.microsoft.com/office/drawing/2014/main" id="{01960344-B3BF-7ED6-BE0B-F5EB838CD937}"/>
              </a:ext>
            </a:extLst>
          </p:cNvPr>
          <p:cNvSpPr txBox="1">
            <a:spLocks noChangeArrowheads="1"/>
          </p:cNvSpPr>
          <p:nvPr/>
        </p:nvSpPr>
        <p:spPr bwMode="auto">
          <a:xfrm>
            <a:off x="1898531" y="4668187"/>
            <a:ext cx="2810086" cy="1615827"/>
          </a:xfrm>
          <a:prstGeom prst="rect">
            <a:avLst/>
          </a:prstGeom>
          <a:noFill/>
          <a:ln w="9525">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charset="0"/>
              <a:ea typeface="+mn-ea"/>
              <a:cs typeface="+mn-cs"/>
            </a:endParaRPr>
          </a:p>
          <a:p>
            <a:pPr algn="ctr">
              <a:defRPr/>
            </a:pPr>
            <a:r>
              <a:rPr lang="en-US" b="1" u="sng" dirty="0">
                <a:solidFill>
                  <a:prstClr val="black"/>
                </a:solidFill>
              </a:rPr>
              <a:t>MCTL Branch Program Assistant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Mario Martinez, CIV-GS13</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Total Force Structure Division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HQMC CD&amp;I / CDD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(703) 784-6240</a:t>
            </a:r>
          </a:p>
          <a:p>
            <a:pPr lvl="0" algn="ctr">
              <a:defRPr/>
            </a:pPr>
            <a:r>
              <a:rPr lang="en-US" dirty="0">
                <a:solidFill>
                  <a:srgbClr val="0066FF"/>
                </a:solidFill>
                <a:hlinkClick r:id="rId11"/>
              </a:rPr>
              <a:t>m</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11"/>
              </a:rPr>
              <a:t>ario.a.martinez2@usmc.mil</a:t>
            </a:r>
            <a:endParaRPr kumimoji="0" lang="en-US" sz="1000" i="0" u="none" strike="noStrike" kern="1200" cap="none" spc="0" normalizeH="0" baseline="0" noProof="0" dirty="0">
              <a:ln>
                <a:noFill/>
              </a:ln>
              <a:solidFill>
                <a:srgbClr val="0066FF"/>
              </a:solidFill>
              <a:effectLst/>
              <a:uLnTx/>
              <a:uFillTx/>
              <a:latin typeface="Arial" charset="0"/>
              <a:ea typeface="+mn-ea"/>
              <a:cs typeface="+mn-cs"/>
            </a:endParaRPr>
          </a:p>
          <a:p>
            <a:pPr lvl="0" algn="ctr">
              <a:defRPr/>
            </a:pPr>
            <a:r>
              <a:rPr lang="en-US" dirty="0">
                <a:solidFill>
                  <a:srgbClr val="0066FF"/>
                </a:solidFill>
                <a:hlinkClick r:id="rId11"/>
              </a:rPr>
              <a:t>m</a:t>
            </a:r>
            <a:r>
              <a:rPr kumimoji="0" lang="en-US" sz="1000" i="0" u="none" strike="noStrike" kern="1200" cap="none" spc="0" normalizeH="0" baseline="0" noProof="0" dirty="0" err="1">
                <a:ln>
                  <a:noFill/>
                </a:ln>
                <a:solidFill>
                  <a:srgbClr val="0066FF"/>
                </a:solidFill>
                <a:effectLst/>
                <a:uLnTx/>
                <a:uFillTx/>
                <a:latin typeface="Arial" charset="0"/>
                <a:ea typeface="+mn-ea"/>
                <a:cs typeface="+mn-cs"/>
                <a:hlinkClick r:id="rId12"/>
              </a:rPr>
              <a:t>ario</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12"/>
              </a:rPr>
              <a:t>.</a:t>
            </a:r>
            <a:r>
              <a:rPr lang="en-US" dirty="0">
                <a:solidFill>
                  <a:srgbClr val="0066FF"/>
                </a:solidFill>
                <a:hlinkClick r:id="rId11"/>
              </a:rPr>
              <a:t>m</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12"/>
              </a:rPr>
              <a:t>artinez@usmc.smil.mil</a:t>
            </a:r>
            <a:endParaRPr kumimoji="0" lang="en-US" sz="1000" i="0" u="none" strike="noStrike" kern="1200" cap="none" spc="0" normalizeH="0" baseline="0" noProof="0" dirty="0">
              <a:ln>
                <a:noFill/>
              </a:ln>
              <a:solidFill>
                <a:srgbClr val="0066FF"/>
              </a:solidFill>
              <a:effectLst/>
              <a:uLnTx/>
              <a:uFillTx/>
              <a:latin typeface="Arial"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Text Box 4">
            <a:extLst>
              <a:ext uri="{FF2B5EF4-FFF2-40B4-BE49-F238E27FC236}">
                <a16:creationId xmlns:a16="http://schemas.microsoft.com/office/drawing/2014/main" id="{A6C2C3A7-816A-7557-ABCE-6D71A9A4C897}"/>
              </a:ext>
            </a:extLst>
          </p:cNvPr>
          <p:cNvSpPr txBox="1">
            <a:spLocks noChangeArrowheads="1"/>
          </p:cNvSpPr>
          <p:nvPr/>
        </p:nvSpPr>
        <p:spPr bwMode="auto">
          <a:xfrm>
            <a:off x="4157684" y="4663973"/>
            <a:ext cx="2810086" cy="1615827"/>
          </a:xfrm>
          <a:prstGeom prst="rect">
            <a:avLst/>
          </a:prstGeom>
          <a:noFill/>
          <a:ln w="9525">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charset="0"/>
              <a:ea typeface="+mn-ea"/>
              <a:cs typeface="+mn-cs"/>
            </a:endParaRPr>
          </a:p>
          <a:p>
            <a:pPr algn="ctr">
              <a:defRPr/>
            </a:pPr>
            <a:r>
              <a:rPr lang="en-US" b="1" u="sng" dirty="0">
                <a:solidFill>
                  <a:prstClr val="black"/>
                </a:solidFill>
              </a:rPr>
              <a:t>MCTL Branch Program Assistant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James Martin, CIV-GS13</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Total Force Structure Division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HQMC CD&amp;I / CDD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(703) 784-6046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hlinkClick r:id="rId13"/>
              </a:rPr>
              <a:t>james.e.martin@usmc.mil</a:t>
            </a:r>
            <a:endParaRPr kumimoji="0" lang="en-US" sz="100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hlinkClick r:id="rId14"/>
              </a:rPr>
              <a:t>james.e.martin@usmc.smil.mil</a:t>
            </a:r>
            <a:endParaRPr kumimoji="0" lang="en-US" sz="100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4" name="Text Box 4">
            <a:extLst>
              <a:ext uri="{FF2B5EF4-FFF2-40B4-BE49-F238E27FC236}">
                <a16:creationId xmlns:a16="http://schemas.microsoft.com/office/drawing/2014/main" id="{380F3378-BA1B-CD6C-1F79-DEE326E6A248}"/>
              </a:ext>
            </a:extLst>
          </p:cNvPr>
          <p:cNvSpPr txBox="1">
            <a:spLocks noChangeArrowheads="1"/>
          </p:cNvSpPr>
          <p:nvPr/>
        </p:nvSpPr>
        <p:spPr bwMode="auto">
          <a:xfrm>
            <a:off x="6433373" y="4663973"/>
            <a:ext cx="2810086" cy="1400383"/>
          </a:xfrm>
          <a:prstGeom prst="rect">
            <a:avLst/>
          </a:prstGeom>
          <a:noFill/>
          <a:ln w="9525">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charset="0"/>
              <a:ea typeface="+mn-ea"/>
              <a:cs typeface="+mn-cs"/>
            </a:endParaRPr>
          </a:p>
          <a:p>
            <a:pPr algn="ctr">
              <a:defRPr/>
            </a:pPr>
            <a:r>
              <a:rPr lang="en-US" b="1" u="sng" dirty="0">
                <a:solidFill>
                  <a:prstClr val="black"/>
                </a:solidFill>
              </a:rPr>
              <a:t>MCTL Branch Program Assistant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Michael Aguirre, CIV-GS12</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Total Force Structure Division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HQMC CD&amp;I / CDD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charset="0"/>
                <a:ea typeface="+mn-ea"/>
                <a:cs typeface="+mn-cs"/>
              </a:rPr>
              <a:t>(703) 784-6085</a:t>
            </a:r>
          </a:p>
          <a:p>
            <a:pPr lvl="0" algn="ctr">
              <a:defRPr/>
            </a:pPr>
            <a:r>
              <a:rPr lang="en-US" dirty="0">
                <a:solidFill>
                  <a:srgbClr val="0066FF"/>
                </a:solidFill>
                <a:hlinkClick r:id="rId11"/>
              </a:rPr>
              <a:t>m</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15"/>
              </a:rPr>
              <a:t>ichael.a.aguirre.civ@usmc.mil</a:t>
            </a:r>
            <a:endParaRPr kumimoji="0" lang="en-US" sz="1000" i="0" u="none" strike="noStrike" kern="1200" cap="none" spc="0" normalizeH="0" baseline="0" noProof="0" dirty="0">
              <a:ln>
                <a:noFill/>
              </a:ln>
              <a:solidFill>
                <a:srgbClr val="0066FF"/>
              </a:solidFill>
              <a:effectLst/>
              <a:uLnTx/>
              <a:uFillTx/>
              <a:latin typeface="Arial" charset="0"/>
              <a:ea typeface="+mn-ea"/>
              <a:cs typeface="+mn-cs"/>
            </a:endParaRPr>
          </a:p>
          <a:p>
            <a:pPr lvl="0" algn="ctr">
              <a:defRPr/>
            </a:pPr>
            <a:r>
              <a:rPr lang="en-US" dirty="0">
                <a:solidFill>
                  <a:srgbClr val="0066FF"/>
                </a:solidFill>
                <a:hlinkClick r:id="rId11"/>
              </a:rPr>
              <a:t>m</a:t>
            </a:r>
            <a:r>
              <a:rPr kumimoji="0" lang="en-US" sz="1000" i="0" u="none" strike="noStrike" kern="1200" cap="none" spc="0" normalizeH="0" baseline="0" noProof="0" dirty="0" err="1">
                <a:ln>
                  <a:noFill/>
                </a:ln>
                <a:solidFill>
                  <a:srgbClr val="0066FF"/>
                </a:solidFill>
                <a:effectLst/>
                <a:uLnTx/>
                <a:uFillTx/>
                <a:latin typeface="Arial" charset="0"/>
                <a:ea typeface="+mn-ea"/>
                <a:cs typeface="+mn-cs"/>
                <a:hlinkClick r:id="rId16"/>
              </a:rPr>
              <a:t>ichael.a</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16"/>
              </a:rPr>
              <a:t>.</a:t>
            </a:r>
            <a:r>
              <a:rPr lang="en-US" dirty="0">
                <a:solidFill>
                  <a:srgbClr val="0066FF"/>
                </a:solidFill>
                <a:hlinkClick r:id="rId15"/>
              </a:rPr>
              <a:t>a</a:t>
            </a:r>
            <a:r>
              <a:rPr kumimoji="0" lang="en-US" sz="1000" i="0" u="none" strike="noStrike" kern="1200" cap="none" spc="0" normalizeH="0" baseline="0" noProof="0" dirty="0">
                <a:ln>
                  <a:noFill/>
                </a:ln>
                <a:solidFill>
                  <a:srgbClr val="0066FF"/>
                </a:solidFill>
                <a:effectLst/>
                <a:uLnTx/>
                <a:uFillTx/>
                <a:latin typeface="Arial" charset="0"/>
                <a:ea typeface="+mn-ea"/>
                <a:cs typeface="+mn-cs"/>
                <a:hlinkClick r:id="rId17"/>
              </a:rPr>
              <a:t>guirre.civ@usmc.smil.mil</a:t>
            </a:r>
            <a:endParaRPr kumimoji="0" lang="en-US" sz="140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7" name="Picture 6">
            <a:extLst>
              <a:ext uri="{FF2B5EF4-FFF2-40B4-BE49-F238E27FC236}">
                <a16:creationId xmlns:a16="http://schemas.microsoft.com/office/drawing/2014/main" id="{1C821705-A372-9B34-119C-51E49DB10DA3}"/>
              </a:ext>
            </a:extLst>
          </p:cNvPr>
          <p:cNvPicPr>
            <a:picLocks noChangeAspect="1"/>
          </p:cNvPicPr>
          <p:nvPr/>
        </p:nvPicPr>
        <p:blipFill>
          <a:blip r:embed="rId18" cstate="print">
            <a:extLst>
              <a:ext uri="{28A0092B-C50C-407E-A947-70E740481C1C}">
                <a14:useLocalDpi xmlns:a14="http://schemas.microsoft.com/office/drawing/2010/main" val="0"/>
              </a:ext>
            </a:extLst>
          </a:blip>
          <a:srcRect t="16958"/>
          <a:stretch>
            <a:fillRect/>
          </a:stretch>
        </p:blipFill>
        <p:spPr>
          <a:xfrm>
            <a:off x="2918777" y="699495"/>
            <a:ext cx="3306445" cy="1960451"/>
          </a:xfrm>
          <a:prstGeom prst="rect">
            <a:avLst/>
          </a:prstGeom>
        </p:spPr>
      </p:pic>
    </p:spTree>
    <p:extLst>
      <p:ext uri="{BB962C8B-B14F-4D97-AF65-F5344CB8AC3E}">
        <p14:creationId xmlns:p14="http://schemas.microsoft.com/office/powerpoint/2010/main" val="19607426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5C5888E-262E-5E9D-9AF7-A1A6AE0EF598}"/>
              </a:ext>
            </a:extLst>
          </p:cNvPr>
          <p:cNvSpPr>
            <a:spLocks noGrp="1"/>
          </p:cNvSpPr>
          <p:nvPr>
            <p:ph type="sldNum" sz="quarter" idx="12"/>
          </p:nvPr>
        </p:nvSpPr>
        <p:spPr/>
        <p:txBody>
          <a:bodyPr/>
          <a:lstStyle/>
          <a:p>
            <a:fld id="{57D7F152-42F7-4C0B-ACE2-8696607C202E}" type="slidenum">
              <a:rPr lang="en-US" smtClean="0">
                <a:solidFill>
                  <a:schemeClr val="tx1"/>
                </a:solidFill>
              </a:rPr>
              <a:pPr/>
              <a:t>37</a:t>
            </a:fld>
            <a:endParaRPr lang="en-US" dirty="0">
              <a:solidFill>
                <a:schemeClr val="tx1"/>
              </a:solidFill>
            </a:endParaRPr>
          </a:p>
        </p:txBody>
      </p:sp>
      <p:sp>
        <p:nvSpPr>
          <p:cNvPr id="4" name="Rectangle 17">
            <a:extLst>
              <a:ext uri="{FF2B5EF4-FFF2-40B4-BE49-F238E27FC236}">
                <a16:creationId xmlns:a16="http://schemas.microsoft.com/office/drawing/2014/main" id="{584AF944-0A3F-8663-92A6-ACAE3C3FCFD8}"/>
              </a:ext>
            </a:extLst>
          </p:cNvPr>
          <p:cNvSpPr>
            <a:spLocks noChangeArrowheads="1"/>
          </p:cNvSpPr>
          <p:nvPr/>
        </p:nvSpPr>
        <p:spPr bwMode="auto">
          <a:xfrm>
            <a:off x="1520042" y="1738809"/>
            <a:ext cx="6911439" cy="3581336"/>
          </a:xfrm>
          <a:prstGeom prst="rect">
            <a:avLst/>
          </a:prstGeom>
          <a:noFill/>
          <a:ln w="12700">
            <a:noFill/>
            <a:miter lim="800000"/>
            <a:headEnd/>
            <a:tailEnd/>
          </a:ln>
          <a:effectLst/>
        </p:spPr>
        <p:txBody>
          <a:bodyPr/>
          <a:lstStyle/>
          <a:p>
            <a:pPr marL="0" marR="0" lvl="0" indent="0" algn="ctr" defTabSz="820738" rtl="0" eaLnBrk="0" fontAlgn="b" latinLnBrk="0" hangingPunct="0">
              <a:lnSpc>
                <a:spcPct val="80000"/>
              </a:lnSpc>
              <a:spcBef>
                <a:spcPct val="20000"/>
              </a:spcBef>
              <a:spcAft>
                <a:spcPct val="0"/>
              </a:spcAft>
              <a:buClrTx/>
              <a:buSzTx/>
              <a:buFontTx/>
              <a:buNone/>
              <a:tabLst/>
              <a:defRPr/>
            </a:pPr>
            <a:r>
              <a:rPr kumimoji="0" lang="en-US" sz="2800" b="1" i="0" strike="noStrike" kern="1200" cap="none" spc="0" normalizeH="0" baseline="0" noProof="0" dirty="0">
                <a:ln>
                  <a:noFill/>
                </a:ln>
                <a:solidFill>
                  <a:prstClr val="black"/>
                </a:solidFill>
                <a:effectLst/>
                <a:uLnTx/>
                <a:uFillTx/>
                <a:latin typeface="Arial" pitchFamily="34" charset="0"/>
                <a:ea typeface="+mn-ea"/>
                <a:cs typeface="Arial" pitchFamily="34" charset="0"/>
              </a:rPr>
              <a:t>BACKUPS</a:t>
            </a:r>
          </a:p>
          <a:p>
            <a:pPr marL="0" marR="0" lvl="0" indent="0" algn="ctr" defTabSz="820738" rtl="0" eaLnBrk="0" fontAlgn="b" latinLnBrk="0" hangingPunct="0">
              <a:lnSpc>
                <a:spcPct val="80000"/>
              </a:lnSpc>
              <a:spcBef>
                <a:spcPct val="20000"/>
              </a:spcBef>
              <a:spcAft>
                <a:spcPct val="0"/>
              </a:spcAft>
              <a:buClrTx/>
              <a:buSzTx/>
              <a:buFontTx/>
              <a:buNone/>
              <a:tabLst/>
              <a:defRPr/>
            </a:pPr>
            <a:endParaRPr kumimoji="0" lang="en-US" sz="2800" b="1" i="0"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defTabSz="820738" rtl="0" eaLnBrk="0" fontAlgn="b" latinLnBrk="0" hangingPunct="0">
              <a:lnSpc>
                <a:spcPct val="80000"/>
              </a:lnSpc>
              <a:spcBef>
                <a:spcPct val="20000"/>
              </a:spcBef>
              <a:spcAft>
                <a:spcPct val="0"/>
              </a:spcAft>
              <a:buClrTx/>
              <a:buSzTx/>
              <a:buFontTx/>
              <a:buNone/>
              <a:tabLst/>
              <a:defRPr/>
            </a:pPr>
            <a:r>
              <a:rPr lang="en-US" sz="2800" b="1" dirty="0">
                <a:solidFill>
                  <a:prstClr val="black"/>
                </a:solidFill>
                <a:latin typeface="Arial" pitchFamily="34" charset="0"/>
                <a:cs typeface="Arial" pitchFamily="34" charset="0"/>
              </a:rPr>
              <a:t>MCTIMS TASK MASTER MODULE USE</a:t>
            </a:r>
          </a:p>
          <a:p>
            <a:pPr marL="0" marR="0" lvl="0" indent="0" defTabSz="820738" rtl="0" eaLnBrk="0" fontAlgn="b" latinLnBrk="0" hangingPunct="0">
              <a:lnSpc>
                <a:spcPct val="80000"/>
              </a:lnSpc>
              <a:spcBef>
                <a:spcPct val="20000"/>
              </a:spcBef>
              <a:spcAft>
                <a:spcPct val="0"/>
              </a:spcAft>
              <a:buClrTx/>
              <a:buSzTx/>
              <a:buFontTx/>
              <a:buNone/>
              <a:tabLst/>
              <a:defRPr/>
            </a:pPr>
            <a:endParaRPr lang="en-US" sz="2800" b="1" dirty="0">
              <a:solidFill>
                <a:prstClr val="black"/>
              </a:solidFill>
              <a:latin typeface="Arial" pitchFamily="34" charset="0"/>
              <a:cs typeface="Arial" pitchFamily="34" charset="0"/>
            </a:endParaRPr>
          </a:p>
          <a:p>
            <a:pPr marL="0" marR="0" lvl="0" indent="0" defTabSz="820738" rtl="0" eaLnBrk="0" fontAlgn="b" latinLnBrk="0" hangingPunct="0">
              <a:lnSpc>
                <a:spcPct val="80000"/>
              </a:lnSpc>
              <a:spcBef>
                <a:spcPct val="20000"/>
              </a:spcBef>
              <a:spcAft>
                <a:spcPct val="0"/>
              </a:spcAft>
              <a:buClrTx/>
              <a:buSzTx/>
              <a:buFontTx/>
              <a:buNone/>
              <a:tabLst/>
              <a:defRPr/>
            </a:pPr>
            <a:r>
              <a:rPr lang="en-US" sz="2800" b="1" dirty="0">
                <a:solidFill>
                  <a:prstClr val="black"/>
                </a:solidFill>
                <a:latin typeface="Arial" pitchFamily="34" charset="0"/>
                <a:cs typeface="Arial" pitchFamily="34" charset="0"/>
              </a:rPr>
              <a:t>MSHARP MODULES</a:t>
            </a:r>
          </a:p>
          <a:p>
            <a:pPr marL="0" marR="0" lvl="0" indent="0" defTabSz="820738" rtl="0" eaLnBrk="0" fontAlgn="b" latinLnBrk="0" hangingPunct="0">
              <a:lnSpc>
                <a:spcPct val="80000"/>
              </a:lnSpc>
              <a:spcBef>
                <a:spcPct val="20000"/>
              </a:spcBef>
              <a:spcAft>
                <a:spcPct val="0"/>
              </a:spcAft>
              <a:buClrTx/>
              <a:buSzTx/>
              <a:buFontTx/>
              <a:buNone/>
              <a:tabLst/>
              <a:defRPr/>
            </a:pPr>
            <a:endParaRPr lang="en-US" sz="2800" b="1" dirty="0">
              <a:solidFill>
                <a:prstClr val="black"/>
              </a:solidFill>
              <a:latin typeface="Arial" pitchFamily="34" charset="0"/>
              <a:cs typeface="Arial" pitchFamily="34" charset="0"/>
            </a:endParaRPr>
          </a:p>
          <a:p>
            <a:pPr marL="0" marR="0" lvl="0" indent="0" defTabSz="820738" rtl="0" eaLnBrk="0" fontAlgn="b" latinLnBrk="0" hangingPunct="0">
              <a:lnSpc>
                <a:spcPct val="80000"/>
              </a:lnSpc>
              <a:spcBef>
                <a:spcPct val="20000"/>
              </a:spcBef>
              <a:spcAft>
                <a:spcPct val="0"/>
              </a:spcAft>
              <a:buClrTx/>
              <a:buSzTx/>
              <a:buFontTx/>
              <a:buNone/>
              <a:tabLst/>
              <a:defRPr/>
            </a:pPr>
            <a:r>
              <a:rPr lang="en-US" sz="2800" b="1" dirty="0">
                <a:solidFill>
                  <a:prstClr val="black"/>
                </a:solidFill>
                <a:latin typeface="Arial" pitchFamily="34" charset="0"/>
                <a:cs typeface="Arial" pitchFamily="34" charset="0"/>
              </a:rPr>
              <a:t>DRRS-P Levels 101</a:t>
            </a:r>
          </a:p>
          <a:p>
            <a:pPr marL="0" marR="0" lvl="0" indent="0" algn="l" defTabSz="820738" rtl="0" eaLnBrk="0" fontAlgn="b" latinLnBrk="0" hangingPunct="0">
              <a:lnSpc>
                <a:spcPct val="80000"/>
              </a:lnSpc>
              <a:spcBef>
                <a:spcPct val="20000"/>
              </a:spcBef>
              <a:spcAft>
                <a:spcPct val="0"/>
              </a:spcAft>
              <a:buClrTx/>
              <a:buSzTx/>
              <a:buFontTx/>
              <a:buNone/>
              <a:tabLst/>
              <a:defRPr/>
            </a:pPr>
            <a:endParaRPr lang="en-US" sz="1050" b="1" dirty="0">
              <a:solidFill>
                <a:prstClr val="black"/>
              </a:solidFill>
              <a:latin typeface="Arial" pitchFamily="34" charset="0"/>
              <a:cs typeface="Arial" pitchFamily="34" charset="0"/>
            </a:endParaRPr>
          </a:p>
          <a:p>
            <a:pPr marL="0" marR="0" lvl="0" indent="0" algn="l" defTabSz="820738" rtl="0" eaLnBrk="0" fontAlgn="b" latinLnBrk="0" hangingPunct="0">
              <a:lnSpc>
                <a:spcPct val="80000"/>
              </a:lnSpc>
              <a:spcBef>
                <a:spcPct val="2000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5" name="Picture 4" descr="Logo&#10;&#10;Description automatically generated">
            <a:extLst>
              <a:ext uri="{FF2B5EF4-FFF2-40B4-BE49-F238E27FC236}">
                <a16:creationId xmlns:a16="http://schemas.microsoft.com/office/drawing/2014/main" id="{4EABE60B-AD9F-0437-5DB8-561EACE7E6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871" y="2158769"/>
            <a:ext cx="931296" cy="934851"/>
          </a:xfrm>
          <a:prstGeom prst="rect">
            <a:avLst/>
          </a:prstGeom>
        </p:spPr>
      </p:pic>
      <p:pic>
        <p:nvPicPr>
          <p:cNvPr id="8" name="Picture 7">
            <a:extLst>
              <a:ext uri="{FF2B5EF4-FFF2-40B4-BE49-F238E27FC236}">
                <a16:creationId xmlns:a16="http://schemas.microsoft.com/office/drawing/2014/main" id="{9A528C3D-0C55-86D7-1FD4-43A55C6339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871" y="3093620"/>
            <a:ext cx="1118791" cy="872657"/>
          </a:xfrm>
          <a:prstGeom prst="rect">
            <a:avLst/>
          </a:prstGeom>
        </p:spPr>
      </p:pic>
      <p:pic>
        <p:nvPicPr>
          <p:cNvPr id="9" name="Picture 8">
            <a:extLst>
              <a:ext uri="{FF2B5EF4-FFF2-40B4-BE49-F238E27FC236}">
                <a16:creationId xmlns:a16="http://schemas.microsoft.com/office/drawing/2014/main" id="{A296933A-B315-5E41-FD44-4655AD6185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069" y="4028471"/>
            <a:ext cx="978393" cy="971430"/>
          </a:xfrm>
          <a:prstGeom prst="rect">
            <a:avLst/>
          </a:prstGeom>
        </p:spPr>
      </p:pic>
    </p:spTree>
    <p:extLst>
      <p:ext uri="{BB962C8B-B14F-4D97-AF65-F5344CB8AC3E}">
        <p14:creationId xmlns:p14="http://schemas.microsoft.com/office/powerpoint/2010/main" val="27378338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2"/>
          <p:cNvSpPr>
            <a:spLocks noChangeArrowheads="1"/>
          </p:cNvSpPr>
          <p:nvPr/>
        </p:nvSpPr>
        <p:spPr bwMode="auto">
          <a:xfrm>
            <a:off x="5979994" y="2458871"/>
            <a:ext cx="987426" cy="382137"/>
          </a:xfrm>
          <a:prstGeom prst="ellipse">
            <a:avLst/>
          </a:prstGeom>
          <a:noFill/>
          <a:ln w="28575">
            <a:solidFill>
              <a:srgbClr val="FF0000"/>
            </a:solidFill>
            <a:round/>
            <a:headEnd/>
            <a:tailEnd/>
          </a:ln>
          <a:effectLst/>
        </p:spPr>
        <p:txBody>
          <a:bodyPr wrap="none" anchor="ctr"/>
          <a:lstStyle/>
          <a:p>
            <a:endParaRPr lang="en-US" dirty="0"/>
          </a:p>
        </p:txBody>
      </p:sp>
      <p:pic>
        <p:nvPicPr>
          <p:cNvPr id="1198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1430381"/>
            <a:ext cx="5431809" cy="3394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16972" y="2370060"/>
            <a:ext cx="6454710" cy="4034194"/>
          </a:xfrm>
          <a:prstGeom prst="rect">
            <a:avLst/>
          </a:prstGeom>
          <a:noFill/>
          <a:ln w="317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68"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51767" y="3346808"/>
            <a:ext cx="6379755" cy="3526972"/>
          </a:xfrm>
          <a:prstGeom prst="rect">
            <a:avLst/>
          </a:prstGeom>
          <a:noFill/>
          <a:ln w="9525">
            <a:solidFill>
              <a:schemeClr val="tx1"/>
            </a:solidFill>
            <a:miter lim="800000"/>
            <a:headEnd/>
            <a:tailEnd/>
          </a:ln>
        </p:spPr>
      </p:pic>
      <p:sp>
        <p:nvSpPr>
          <p:cNvPr id="2" name="Oval 1"/>
          <p:cNvSpPr/>
          <p:nvPr/>
        </p:nvSpPr>
        <p:spPr>
          <a:xfrm>
            <a:off x="185057" y="1601984"/>
            <a:ext cx="1811576" cy="44291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AutoShape 13"/>
          <p:cNvSpPr>
            <a:spLocks noChangeArrowheads="1"/>
          </p:cNvSpPr>
          <p:nvPr/>
        </p:nvSpPr>
        <p:spPr bwMode="auto">
          <a:xfrm rot="10800000">
            <a:off x="1996633" y="1823440"/>
            <a:ext cx="3817433" cy="221456"/>
          </a:xfrm>
          <a:prstGeom prst="rightArrow">
            <a:avLst>
              <a:gd name="adj1" fmla="val 50000"/>
              <a:gd name="adj2" fmla="val 313911"/>
            </a:avLst>
          </a:prstGeom>
          <a:solidFill>
            <a:srgbClr val="FF0000"/>
          </a:solidFill>
          <a:ln w="9525">
            <a:solidFill>
              <a:schemeClr val="tx1"/>
            </a:solidFill>
            <a:miter lim="800000"/>
            <a:headEnd/>
            <a:tailEnd/>
          </a:ln>
          <a:effectLst/>
        </p:spPr>
        <p:txBody>
          <a:bodyPr wrap="none" anchor="ctr"/>
          <a:lstStyle/>
          <a:p>
            <a:endParaRPr lang="en-US" dirty="0"/>
          </a:p>
        </p:txBody>
      </p:sp>
      <p:sp>
        <p:nvSpPr>
          <p:cNvPr id="23" name="Oval 12"/>
          <p:cNvSpPr>
            <a:spLocks noChangeArrowheads="1"/>
          </p:cNvSpPr>
          <p:nvPr/>
        </p:nvSpPr>
        <p:spPr bwMode="auto">
          <a:xfrm>
            <a:off x="1603757" y="2745737"/>
            <a:ext cx="785751" cy="569001"/>
          </a:xfrm>
          <a:prstGeom prst="ellipse">
            <a:avLst/>
          </a:prstGeom>
          <a:noFill/>
          <a:ln w="28575">
            <a:solidFill>
              <a:srgbClr val="FF0000"/>
            </a:solidFill>
            <a:round/>
            <a:headEnd/>
            <a:tailEnd/>
          </a:ln>
          <a:effectLst/>
        </p:spPr>
        <p:txBody>
          <a:bodyPr wrap="none" anchor="ctr"/>
          <a:lstStyle/>
          <a:p>
            <a:endParaRPr lang="en-US" dirty="0"/>
          </a:p>
        </p:txBody>
      </p:sp>
      <p:sp>
        <p:nvSpPr>
          <p:cNvPr id="25" name="AutoShape 13"/>
          <p:cNvSpPr>
            <a:spLocks noChangeArrowheads="1"/>
          </p:cNvSpPr>
          <p:nvPr/>
        </p:nvSpPr>
        <p:spPr bwMode="auto">
          <a:xfrm rot="10800000">
            <a:off x="2383971" y="3141262"/>
            <a:ext cx="5045529" cy="202816"/>
          </a:xfrm>
          <a:prstGeom prst="rightArrow">
            <a:avLst>
              <a:gd name="adj1" fmla="val 50000"/>
              <a:gd name="adj2" fmla="val 313911"/>
            </a:avLst>
          </a:prstGeom>
          <a:solidFill>
            <a:srgbClr val="FF0000"/>
          </a:solidFill>
          <a:ln w="9525">
            <a:solidFill>
              <a:schemeClr val="tx1"/>
            </a:solidFill>
            <a:miter lim="800000"/>
            <a:headEnd/>
            <a:tailEnd/>
          </a:ln>
          <a:effectLst/>
        </p:spPr>
        <p:txBody>
          <a:bodyPr wrap="none" anchor="ctr"/>
          <a:lstStyle/>
          <a:p>
            <a:endParaRPr lang="en-US" dirty="0"/>
          </a:p>
        </p:txBody>
      </p:sp>
      <p:sp>
        <p:nvSpPr>
          <p:cNvPr id="27" name="Text 6"/>
          <p:cNvSpPr txBox="1">
            <a:spLocks noChangeArrowheads="1"/>
          </p:cNvSpPr>
          <p:nvPr/>
        </p:nvSpPr>
        <p:spPr bwMode="auto">
          <a:xfrm>
            <a:off x="5874617" y="1682861"/>
            <a:ext cx="1198180" cy="504910"/>
          </a:xfrm>
          <a:prstGeom prst="rect">
            <a:avLst/>
          </a:prstGeom>
          <a:solidFill>
            <a:srgbClr val="FFFF00"/>
          </a:solidFill>
          <a:ln w="9525">
            <a:solidFill>
              <a:srgbClr val="000000"/>
            </a:solidFill>
            <a:miter lim="800000"/>
            <a:headEnd/>
            <a:tailEnd/>
          </a:ln>
        </p:spPr>
        <p:txBody>
          <a:bodyPr/>
          <a:lstStyle/>
          <a:p>
            <a:pPr algn="ctr" eaLnBrk="1" hangingPunct="1">
              <a:spcBef>
                <a:spcPct val="50000"/>
              </a:spcBef>
            </a:pPr>
            <a:r>
              <a:rPr lang="en-US" sz="1200" b="1" dirty="0">
                <a:solidFill>
                  <a:srgbClr val="1C1C1C"/>
                </a:solidFill>
              </a:rPr>
              <a:t>MY MODULES</a:t>
            </a:r>
          </a:p>
        </p:txBody>
      </p:sp>
      <p:sp>
        <p:nvSpPr>
          <p:cNvPr id="28" name="Text 6"/>
          <p:cNvSpPr txBox="1">
            <a:spLocks noChangeArrowheads="1"/>
          </p:cNvSpPr>
          <p:nvPr/>
        </p:nvSpPr>
        <p:spPr bwMode="auto">
          <a:xfrm>
            <a:off x="7671682" y="2971782"/>
            <a:ext cx="1327307" cy="461910"/>
          </a:xfrm>
          <a:prstGeom prst="rect">
            <a:avLst/>
          </a:prstGeom>
          <a:solidFill>
            <a:srgbClr val="FFFF00"/>
          </a:solidFill>
          <a:ln w="9525">
            <a:solidFill>
              <a:srgbClr val="000000"/>
            </a:solidFill>
            <a:miter lim="800000"/>
            <a:headEnd/>
            <a:tailEnd/>
          </a:ln>
        </p:spPr>
        <p:txBody>
          <a:bodyPr/>
          <a:lstStyle/>
          <a:p>
            <a:pPr algn="ctr" eaLnBrk="1" hangingPunct="1">
              <a:spcBef>
                <a:spcPts val="0"/>
              </a:spcBef>
            </a:pPr>
            <a:r>
              <a:rPr lang="en-US" sz="1200" b="1" dirty="0">
                <a:solidFill>
                  <a:srgbClr val="1C1C1C"/>
                </a:solidFill>
              </a:rPr>
              <a:t>TM</a:t>
            </a:r>
          </a:p>
          <a:p>
            <a:pPr algn="ctr" eaLnBrk="1" hangingPunct="1">
              <a:spcBef>
                <a:spcPts val="0"/>
              </a:spcBef>
            </a:pPr>
            <a:r>
              <a:rPr lang="en-US" sz="1200" b="1" dirty="0">
                <a:solidFill>
                  <a:srgbClr val="1C1C1C"/>
                </a:solidFill>
              </a:rPr>
              <a:t>TASK MASTER</a:t>
            </a:r>
          </a:p>
        </p:txBody>
      </p:sp>
      <p:sp>
        <p:nvSpPr>
          <p:cNvPr id="22" name="Rectangle 2"/>
          <p:cNvSpPr txBox="1">
            <a:spLocks noChangeArrowheads="1"/>
          </p:cNvSpPr>
          <p:nvPr/>
        </p:nvSpPr>
        <p:spPr>
          <a:xfrm>
            <a:off x="-1" y="36511"/>
            <a:ext cx="9144001" cy="10618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latin typeface="Arial" charset="0"/>
                <a:cs typeface="Times New Roman" pitchFamily="18" charset="0"/>
              </a:rPr>
              <a:t>MCTIMS Task Master </a:t>
            </a:r>
          </a:p>
          <a:p>
            <a:r>
              <a:rPr lang="en-US" sz="2400" b="1" dirty="0">
                <a:latin typeface="Arial" charset="0"/>
                <a:cs typeface="Times New Roman" pitchFamily="18" charset="0"/>
              </a:rPr>
              <a:t>ADS for MCTL / METs / METLs</a:t>
            </a:r>
          </a:p>
        </p:txBody>
      </p:sp>
      <p:pic>
        <p:nvPicPr>
          <p:cNvPr id="17" name="Picture 1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638904" y="32204"/>
            <a:ext cx="1477925" cy="1379325"/>
          </a:xfrm>
          <a:prstGeom prst="rect">
            <a:avLst/>
          </a:prstGeom>
          <a:noFill/>
          <a:ln w="9525">
            <a:noFill/>
            <a:miter lim="800000"/>
            <a:headEnd/>
            <a:tailEnd/>
          </a:ln>
        </p:spPr>
      </p:pic>
      <p:sp>
        <p:nvSpPr>
          <p:cNvPr id="24" name="Slide Number Placeholder 3"/>
          <p:cNvSpPr txBox="1">
            <a:spLocks/>
          </p:cNvSpPr>
          <p:nvPr/>
        </p:nvSpPr>
        <p:spPr>
          <a:xfrm>
            <a:off x="6705600" y="6316250"/>
            <a:ext cx="21336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sz="1000" kern="1200">
                <a:solidFill>
                  <a:schemeClr val="tx1"/>
                </a:solidFill>
                <a:latin typeface="Arial" charset="0"/>
                <a:ea typeface="+mn-ea"/>
                <a:cs typeface="+mn-cs"/>
              </a:defRPr>
            </a:lvl2pPr>
            <a:lvl3pPr marL="914400" algn="l" rtl="0" eaLnBrk="0" fontAlgn="base" hangingPunct="0">
              <a:spcBef>
                <a:spcPct val="0"/>
              </a:spcBef>
              <a:spcAft>
                <a:spcPct val="0"/>
              </a:spcAft>
              <a:defRPr sz="1000" kern="1200">
                <a:solidFill>
                  <a:schemeClr val="tx1"/>
                </a:solidFill>
                <a:latin typeface="Arial" charset="0"/>
                <a:ea typeface="+mn-ea"/>
                <a:cs typeface="+mn-cs"/>
              </a:defRPr>
            </a:lvl3pPr>
            <a:lvl4pPr marL="1371600" algn="l" rtl="0" eaLnBrk="0" fontAlgn="base" hangingPunct="0">
              <a:spcBef>
                <a:spcPct val="0"/>
              </a:spcBef>
              <a:spcAft>
                <a:spcPct val="0"/>
              </a:spcAft>
              <a:defRPr sz="1000" kern="1200">
                <a:solidFill>
                  <a:schemeClr val="tx1"/>
                </a:solidFill>
                <a:latin typeface="Arial" charset="0"/>
                <a:ea typeface="+mn-ea"/>
                <a:cs typeface="+mn-cs"/>
              </a:defRPr>
            </a:lvl4pPr>
            <a:lvl5pPr marL="1828800" algn="l" rtl="0" eaLnBrk="0" fontAlgn="base" hangingPunct="0">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57D7F152-42F7-4C0B-ACE2-8696607C202E}" type="slidenum">
              <a:rPr lang="en-US" smtClean="0">
                <a:solidFill>
                  <a:schemeClr val="tx1"/>
                </a:solidFill>
              </a:rPr>
              <a:pPr/>
              <a:t>38</a:t>
            </a:fld>
            <a:endParaRPr lang="en-US" dirty="0">
              <a:solidFill>
                <a:schemeClr val="tx1"/>
              </a:solidFill>
            </a:endParaRPr>
          </a:p>
        </p:txBody>
      </p:sp>
      <p:pic>
        <p:nvPicPr>
          <p:cNvPr id="5" name="Picture 4"/>
          <p:cNvPicPr>
            <a:picLocks noChangeAspect="1"/>
          </p:cNvPicPr>
          <p:nvPr/>
        </p:nvPicPr>
        <p:blipFill>
          <a:blip r:embed="rId7"/>
          <a:stretch>
            <a:fillRect/>
          </a:stretch>
        </p:blipFill>
        <p:spPr>
          <a:xfrm>
            <a:off x="2751767" y="3972878"/>
            <a:ext cx="6385534" cy="2994676"/>
          </a:xfrm>
          <a:prstGeom prst="rect">
            <a:avLst/>
          </a:prstGeom>
        </p:spPr>
      </p:pic>
      <p:sp>
        <p:nvSpPr>
          <p:cNvPr id="29" name="Oval 28"/>
          <p:cNvSpPr/>
          <p:nvPr/>
        </p:nvSpPr>
        <p:spPr>
          <a:xfrm>
            <a:off x="6886505" y="4387424"/>
            <a:ext cx="1811576" cy="23426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AF647F79-0EB4-4207-C99B-93391336E947}"/>
              </a:ext>
            </a:extLst>
          </p:cNvPr>
          <p:cNvSpPr>
            <a:spLocks noGrp="1"/>
          </p:cNvSpPr>
          <p:nvPr>
            <p:ph type="sldNum" sz="quarter" idx="12"/>
          </p:nvPr>
        </p:nvSpPr>
        <p:spPr/>
        <p:txBody>
          <a:bodyPr/>
          <a:lstStyle/>
          <a:p>
            <a:fld id="{57D7F152-42F7-4C0B-ACE2-8696607C202E}" type="slidenum">
              <a:rPr lang="en-US" smtClean="0">
                <a:solidFill>
                  <a:schemeClr val="tx1"/>
                </a:solidFill>
              </a:rPr>
              <a:pPr/>
              <a:t>38</a:t>
            </a:fld>
            <a:endParaRPr lang="en-US" dirty="0">
              <a:solidFill>
                <a:schemeClr val="tx1"/>
              </a:solidFill>
            </a:endParaRPr>
          </a:p>
        </p:txBody>
      </p:sp>
    </p:spTree>
    <p:extLst>
      <p:ext uri="{BB962C8B-B14F-4D97-AF65-F5344CB8AC3E}">
        <p14:creationId xmlns:p14="http://schemas.microsoft.com/office/powerpoint/2010/main" val="443185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5AFB15C-1703-9F62-D0C0-725F84423D27}"/>
              </a:ext>
            </a:extLst>
          </p:cNvPr>
          <p:cNvPicPr>
            <a:picLocks noChangeAspect="1"/>
          </p:cNvPicPr>
          <p:nvPr/>
        </p:nvPicPr>
        <p:blipFill rotWithShape="1">
          <a:blip r:embed="rId2"/>
          <a:srcRect l="9719" t="11126" r="47041" b="8070"/>
          <a:stretch/>
        </p:blipFill>
        <p:spPr>
          <a:xfrm>
            <a:off x="170916" y="1555336"/>
            <a:ext cx="7152830" cy="4529268"/>
          </a:xfrm>
          <a:prstGeom prst="rect">
            <a:avLst/>
          </a:prstGeom>
        </p:spPr>
      </p:pic>
      <p:pic>
        <p:nvPicPr>
          <p:cNvPr id="7" name="Picture 6">
            <a:extLst>
              <a:ext uri="{FF2B5EF4-FFF2-40B4-BE49-F238E27FC236}">
                <a16:creationId xmlns:a16="http://schemas.microsoft.com/office/drawing/2014/main" id="{05368091-0D2A-C7F0-8F86-0DE33F311C47}"/>
              </a:ext>
            </a:extLst>
          </p:cNvPr>
          <p:cNvPicPr>
            <a:picLocks noChangeAspect="1"/>
          </p:cNvPicPr>
          <p:nvPr/>
        </p:nvPicPr>
        <p:blipFill rotWithShape="1">
          <a:blip r:embed="rId3"/>
          <a:srcRect l="17599" t="28995" r="57221" b="7449"/>
          <a:stretch/>
        </p:blipFill>
        <p:spPr>
          <a:xfrm>
            <a:off x="4127620" y="2558397"/>
            <a:ext cx="4674550" cy="3662080"/>
          </a:xfrm>
          <a:prstGeom prst="rect">
            <a:avLst/>
          </a:prstGeom>
          <a:ln w="31750">
            <a:solidFill>
              <a:srgbClr val="FF0000"/>
            </a:solidFill>
          </a:ln>
        </p:spPr>
      </p:pic>
      <p:sp>
        <p:nvSpPr>
          <p:cNvPr id="10" name="AutoShape 13">
            <a:extLst>
              <a:ext uri="{FF2B5EF4-FFF2-40B4-BE49-F238E27FC236}">
                <a16:creationId xmlns:a16="http://schemas.microsoft.com/office/drawing/2014/main" id="{AEAC59BA-5AD1-8A1D-C84B-14074476C82E}"/>
              </a:ext>
            </a:extLst>
          </p:cNvPr>
          <p:cNvSpPr>
            <a:spLocks noChangeArrowheads="1"/>
          </p:cNvSpPr>
          <p:nvPr/>
        </p:nvSpPr>
        <p:spPr bwMode="auto">
          <a:xfrm>
            <a:off x="2726131" y="3841478"/>
            <a:ext cx="1200916" cy="116140"/>
          </a:xfrm>
          <a:prstGeom prst="rightArrow">
            <a:avLst>
              <a:gd name="adj1" fmla="val 50000"/>
              <a:gd name="adj2" fmla="val 313911"/>
            </a:avLst>
          </a:prstGeom>
          <a:solidFill>
            <a:srgbClr val="FF0000"/>
          </a:solidFill>
          <a:ln w="9525">
            <a:solidFill>
              <a:schemeClr val="tx1"/>
            </a:solidFill>
            <a:miter lim="800000"/>
            <a:headEnd/>
            <a:tailEnd/>
          </a:ln>
          <a:effectLst/>
        </p:spPr>
        <p:txBody>
          <a:bodyPr wrap="none" anchor="ctr"/>
          <a:lstStyle/>
          <a:p>
            <a:endParaRPr lang="en-US" dirty="0"/>
          </a:p>
        </p:txBody>
      </p:sp>
      <p:sp>
        <p:nvSpPr>
          <p:cNvPr id="11" name="Rectangle 2">
            <a:extLst>
              <a:ext uri="{FF2B5EF4-FFF2-40B4-BE49-F238E27FC236}">
                <a16:creationId xmlns:a16="http://schemas.microsoft.com/office/drawing/2014/main" id="{F0B16A42-1B1B-5A1C-A680-A33DBD11E667}"/>
              </a:ext>
            </a:extLst>
          </p:cNvPr>
          <p:cNvSpPr txBox="1">
            <a:spLocks noChangeArrowheads="1"/>
          </p:cNvSpPr>
          <p:nvPr/>
        </p:nvSpPr>
        <p:spPr>
          <a:xfrm>
            <a:off x="0" y="36511"/>
            <a:ext cx="9144000" cy="10618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latin typeface="Arial" charset="0"/>
                <a:cs typeface="Times New Roman" pitchFamily="18" charset="0"/>
              </a:rPr>
              <a:t>MCTIMS Task Master </a:t>
            </a:r>
          </a:p>
          <a:p>
            <a:r>
              <a:rPr lang="en-US" sz="2400" b="1" dirty="0">
                <a:latin typeface="Arial" charset="0"/>
                <a:cs typeface="Times New Roman" pitchFamily="18" charset="0"/>
              </a:rPr>
              <a:t>Marine Corps Task List</a:t>
            </a:r>
          </a:p>
        </p:txBody>
      </p:sp>
      <p:sp>
        <p:nvSpPr>
          <p:cNvPr id="3" name="Slide Number Placeholder 2">
            <a:extLst>
              <a:ext uri="{FF2B5EF4-FFF2-40B4-BE49-F238E27FC236}">
                <a16:creationId xmlns:a16="http://schemas.microsoft.com/office/drawing/2014/main" id="{8BC96B83-9CB3-3C4B-4F19-11A59CE0B4A6}"/>
              </a:ext>
            </a:extLst>
          </p:cNvPr>
          <p:cNvSpPr>
            <a:spLocks noGrp="1"/>
          </p:cNvSpPr>
          <p:nvPr>
            <p:ph type="sldNum" sz="quarter" idx="12"/>
          </p:nvPr>
        </p:nvSpPr>
        <p:spPr/>
        <p:txBody>
          <a:bodyPr/>
          <a:lstStyle/>
          <a:p>
            <a:fld id="{57D7F152-42F7-4C0B-ACE2-8696607C202E}" type="slidenum">
              <a:rPr lang="en-US" smtClean="0">
                <a:solidFill>
                  <a:schemeClr val="tx1"/>
                </a:solidFill>
              </a:rPr>
              <a:pPr/>
              <a:t>39</a:t>
            </a:fld>
            <a:endParaRPr lang="en-US" dirty="0">
              <a:solidFill>
                <a:schemeClr val="tx1"/>
              </a:solidFill>
            </a:endParaRPr>
          </a:p>
        </p:txBody>
      </p:sp>
    </p:spTree>
    <p:extLst>
      <p:ext uri="{BB962C8B-B14F-4D97-AF65-F5344CB8AC3E}">
        <p14:creationId xmlns:p14="http://schemas.microsoft.com/office/powerpoint/2010/main" val="460724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Curved Down Arrow 65"/>
          <p:cNvSpPr/>
          <p:nvPr/>
        </p:nvSpPr>
        <p:spPr bwMode="auto">
          <a:xfrm rot="10800000" flipH="1" flipV="1">
            <a:off x="6367553" y="942523"/>
            <a:ext cx="2034174" cy="1813210"/>
          </a:xfrm>
          <a:prstGeom prst="curvedDownArrow">
            <a:avLst>
              <a:gd name="adj1" fmla="val 33254"/>
              <a:gd name="adj2" fmla="val 53303"/>
              <a:gd name="adj3" fmla="val 25000"/>
            </a:avLst>
          </a:prstGeom>
          <a:gradFill flip="none" rotWithShape="1">
            <a:gsLst>
              <a:gs pos="33000">
                <a:srgbClr val="FF0000"/>
              </a:gs>
              <a:gs pos="60000">
                <a:schemeClr val="bg1">
                  <a:lumMod val="50000"/>
                </a:schemeClr>
              </a:gs>
              <a:gs pos="100000">
                <a:schemeClr val="dk1">
                  <a:tint val="15000"/>
                  <a:satMod val="350000"/>
                </a:schemeClr>
              </a:gs>
            </a:gsLst>
            <a:path path="circle">
              <a:fillToRect l="100000" t="100000"/>
            </a:path>
            <a:tileRect r="-100000" b="-100000"/>
          </a:gradFill>
          <a:ln w="31750">
            <a:solidFill>
              <a:schemeClr val="tx1"/>
            </a:solidFill>
            <a:prstDash val="sysDot"/>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eaLnBrk="0" hangingPunct="0">
              <a:defRPr/>
            </a:pPr>
            <a:endParaRPr lang="en-US" dirty="0"/>
          </a:p>
        </p:txBody>
      </p:sp>
      <p:sp>
        <p:nvSpPr>
          <p:cNvPr id="63" name="Flowchart: Document 62"/>
          <p:cNvSpPr/>
          <p:nvPr/>
        </p:nvSpPr>
        <p:spPr>
          <a:xfrm>
            <a:off x="3867049" y="2767489"/>
            <a:ext cx="2820813" cy="2334599"/>
          </a:xfrm>
          <a:prstGeom prst="flowChartDocument">
            <a:avLst/>
          </a:prstGeom>
          <a:solidFill>
            <a:schemeClr val="bg1">
              <a:lumMod val="95000"/>
            </a:schemeClr>
          </a:solidFill>
          <a:ln w="12700">
            <a:solidFill>
              <a:schemeClr val="tx1"/>
            </a:solidFill>
          </a:ln>
          <a:effectLst>
            <a:outerShdw blurRad="50800" dist="50800" dir="5400000" algn="ctr" rotWithShape="0">
              <a:schemeClr val="bg1">
                <a:lumMod val="9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normAutofit/>
          </a:bodyPr>
          <a:lstStyle/>
          <a:p>
            <a:pPr algn="ctr"/>
            <a:endParaRPr lang="en-US" sz="1700" b="1" dirty="0">
              <a:solidFill>
                <a:schemeClr val="tx1"/>
              </a:solidFill>
              <a:latin typeface="Times New Roman" pitchFamily="18" charset="0"/>
              <a:cs typeface="Times New Roman" pitchFamily="18" charset="0"/>
            </a:endParaRPr>
          </a:p>
        </p:txBody>
      </p:sp>
      <p:sp>
        <p:nvSpPr>
          <p:cNvPr id="61" name="Flowchart: Document 60"/>
          <p:cNvSpPr/>
          <p:nvPr/>
        </p:nvSpPr>
        <p:spPr>
          <a:xfrm>
            <a:off x="219074" y="2767488"/>
            <a:ext cx="3303030" cy="2159119"/>
          </a:xfrm>
          <a:prstGeom prst="flowChartDocument">
            <a:avLst/>
          </a:prstGeom>
          <a:solidFill>
            <a:schemeClr val="bg1">
              <a:lumMod val="95000"/>
            </a:schemeClr>
          </a:solidFill>
          <a:ln w="12700">
            <a:solidFill>
              <a:schemeClr val="tx1"/>
            </a:solidFill>
          </a:ln>
          <a:effectLst>
            <a:outerShdw blurRad="50800" dist="50800" dir="5400000" algn="ctr" rotWithShape="0">
              <a:schemeClr val="bg1">
                <a:lumMod val="9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normAutofit/>
          </a:bodyPr>
          <a:lstStyle/>
          <a:p>
            <a:pPr algn="ctr"/>
            <a:endParaRPr lang="en-US" sz="1700" b="1" i="1" dirty="0">
              <a:solidFill>
                <a:schemeClr val="tx1"/>
              </a:solidFill>
              <a:latin typeface="Times New Roman" pitchFamily="18" charset="0"/>
              <a:cs typeface="Times New Roman" pitchFamily="18" charset="0"/>
            </a:endParaRPr>
          </a:p>
        </p:txBody>
      </p:sp>
      <p:sp>
        <p:nvSpPr>
          <p:cNvPr id="10242" name="Title 1"/>
          <p:cNvSpPr>
            <a:spLocks noGrp="1"/>
          </p:cNvSpPr>
          <p:nvPr>
            <p:ph type="title" idx="4294967295"/>
          </p:nvPr>
        </p:nvSpPr>
        <p:spPr bwMode="auto">
          <a:xfrm>
            <a:off x="1111543" y="5294"/>
            <a:ext cx="7010400" cy="914400"/>
          </a:xfrm>
          <a:noFill/>
          <a:ln>
            <a:miter lim="800000"/>
            <a:headEnd/>
            <a:tailEnd/>
          </a:ln>
        </p:spPr>
        <p:txBody>
          <a:bodyPr vert="horz" wrap="square" lIns="91440" tIns="45720" rIns="91440" bIns="45720" numCol="1" anchorCtr="0" compatLnSpc="1">
            <a:prstTxWarp prst="textNoShape">
              <a:avLst/>
            </a:prstTxWarp>
            <a:normAutofit/>
          </a:bodyPr>
          <a:lstStyle/>
          <a:p>
            <a:r>
              <a:rPr lang="en-US" sz="2600" b="1" dirty="0">
                <a:solidFill>
                  <a:srgbClr val="000000"/>
                </a:solidFill>
                <a:latin typeface="Arial" pitchFamily="34" charset="0"/>
                <a:cs typeface="Arial" pitchFamily="34" charset="0"/>
              </a:rPr>
              <a:t>MCT / MET / METL Integrated Life Cycle </a:t>
            </a:r>
            <a:endParaRPr lang="en-US" sz="2600" b="1" dirty="0">
              <a:latin typeface="Arial" pitchFamily="34" charset="0"/>
              <a:cs typeface="Arial" pitchFamily="34" charset="0"/>
            </a:endParaRPr>
          </a:p>
        </p:txBody>
      </p:sp>
      <p:cxnSp>
        <p:nvCxnSpPr>
          <p:cNvPr id="10244" name="Straight Connector 29"/>
          <p:cNvCxnSpPr>
            <a:cxnSpLocks noChangeShapeType="1"/>
          </p:cNvCxnSpPr>
          <p:nvPr/>
        </p:nvCxnSpPr>
        <p:spPr bwMode="auto">
          <a:xfrm>
            <a:off x="882794" y="5430573"/>
            <a:ext cx="587375" cy="0"/>
          </a:xfrm>
          <a:prstGeom prst="line">
            <a:avLst/>
          </a:prstGeom>
          <a:noFill/>
          <a:ln w="9525" algn="ctr">
            <a:noFill/>
            <a:round/>
            <a:headEnd/>
            <a:tailEnd/>
          </a:ln>
        </p:spPr>
      </p:cxnSp>
      <p:sp>
        <p:nvSpPr>
          <p:cNvPr id="10246" name="TextBox 126"/>
          <p:cNvSpPr txBox="1">
            <a:spLocks noChangeArrowheads="1"/>
          </p:cNvSpPr>
          <p:nvPr/>
        </p:nvSpPr>
        <p:spPr bwMode="auto">
          <a:xfrm>
            <a:off x="152608" y="2762222"/>
            <a:ext cx="3496193" cy="600164"/>
          </a:xfrm>
          <a:prstGeom prst="rect">
            <a:avLst/>
          </a:prstGeom>
          <a:noFill/>
          <a:ln w="9525">
            <a:noFill/>
            <a:miter lim="800000"/>
            <a:headEnd/>
            <a:tailEnd/>
          </a:ln>
        </p:spPr>
        <p:txBody>
          <a:bodyPr wrap="square">
            <a:spAutoFit/>
          </a:bodyPr>
          <a:lstStyle/>
          <a:p>
            <a:pPr algn="ctr"/>
            <a:r>
              <a:rPr lang="en-US" sz="1100" b="1" dirty="0">
                <a:highlight>
                  <a:srgbClr val="FFFF00"/>
                </a:highlight>
                <a:latin typeface="Times New Roman" pitchFamily="18" charset="0"/>
                <a:cs typeface="Times New Roman" pitchFamily="18" charset="0"/>
              </a:rPr>
              <a:t>CURRENT Force Capability Requirements: Core/OPLAN/Assigned Mission</a:t>
            </a:r>
          </a:p>
          <a:p>
            <a:pPr algn="ctr"/>
            <a:r>
              <a:rPr lang="en-US" sz="1100" b="1" dirty="0">
                <a:latin typeface="Times New Roman" pitchFamily="18" charset="0"/>
                <a:cs typeface="Times New Roman" pitchFamily="18" charset="0"/>
              </a:rPr>
              <a:t>FUTURE Capabilities: Future Force Design</a:t>
            </a:r>
          </a:p>
        </p:txBody>
      </p:sp>
      <p:sp>
        <p:nvSpPr>
          <p:cNvPr id="35" name="Curved Down Arrow 34"/>
          <p:cNvSpPr/>
          <p:nvPr/>
        </p:nvSpPr>
        <p:spPr bwMode="auto">
          <a:xfrm>
            <a:off x="983226" y="960058"/>
            <a:ext cx="2349549" cy="1785320"/>
          </a:xfrm>
          <a:prstGeom prst="curvedDownArrow">
            <a:avLst>
              <a:gd name="adj1" fmla="val 24314"/>
              <a:gd name="adj2" fmla="val 45560"/>
              <a:gd name="adj3" fmla="val 26743"/>
            </a:avLst>
          </a:prstGeom>
          <a:gradFill flip="none" rotWithShape="1">
            <a:gsLst>
              <a:gs pos="33000">
                <a:schemeClr val="accent3">
                  <a:lumMod val="60000"/>
                  <a:lumOff val="40000"/>
                </a:schemeClr>
              </a:gs>
              <a:gs pos="60000">
                <a:schemeClr val="bg1"/>
              </a:gs>
              <a:gs pos="100000">
                <a:schemeClr val="dk1">
                  <a:tint val="15000"/>
                  <a:satMod val="350000"/>
                </a:schemeClr>
              </a:gs>
            </a:gsLst>
            <a:path path="circle">
              <a:fillToRect l="100000" t="100000"/>
            </a:path>
            <a:tileRect r="-100000" b="-100000"/>
          </a:gradFill>
          <a:ln w="31750">
            <a:solidFill>
              <a:schemeClr val="tx1">
                <a:alpha val="26000"/>
              </a:schemeClr>
            </a:solidFill>
            <a:prstDash val="sysDot"/>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eaLnBrk="0" hangingPunct="0">
              <a:defRPr/>
            </a:pPr>
            <a:endParaRPr lang="en-US" dirty="0"/>
          </a:p>
        </p:txBody>
      </p:sp>
      <p:pic>
        <p:nvPicPr>
          <p:cNvPr id="24" name="Picture 3" descr="C:\Documents and Settings\christian.rankin.MCW.003\Desktop\Picture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9220" y="3669983"/>
            <a:ext cx="1517812" cy="1178560"/>
          </a:xfrm>
          <a:prstGeom prst="rect">
            <a:avLst/>
          </a:prstGeom>
          <a:solidFill>
            <a:schemeClr val="bg1"/>
          </a:solidFill>
          <a:ln w="9525">
            <a:noFill/>
            <a:miter lim="800000"/>
            <a:headEnd/>
            <a:tailEnd/>
          </a:ln>
        </p:spPr>
      </p:pic>
      <p:sp>
        <p:nvSpPr>
          <p:cNvPr id="81" name="TextBox 80"/>
          <p:cNvSpPr txBox="1"/>
          <p:nvPr/>
        </p:nvSpPr>
        <p:spPr>
          <a:xfrm>
            <a:off x="3824472" y="3226086"/>
            <a:ext cx="3038009" cy="430887"/>
          </a:xfrm>
          <a:prstGeom prst="rect">
            <a:avLst/>
          </a:prstGeom>
          <a:noFill/>
        </p:spPr>
        <p:txBody>
          <a:bodyPr wrap="square" rtlCol="0">
            <a:spAutoFit/>
          </a:bodyPr>
          <a:lstStyle/>
          <a:p>
            <a:pPr algn="ctr"/>
            <a:r>
              <a:rPr lang="en-US" sz="1100" b="1" dirty="0">
                <a:latin typeface="Times New Roman" pitchFamily="18" charset="0"/>
                <a:cs typeface="Times New Roman" pitchFamily="18" charset="0"/>
              </a:rPr>
              <a:t>Baseline/Advanced Performance Standards</a:t>
            </a:r>
          </a:p>
          <a:p>
            <a:pPr algn="ctr"/>
            <a:r>
              <a:rPr lang="en-US" sz="1100" b="1" dirty="0">
                <a:latin typeface="Times New Roman" pitchFamily="18" charset="0"/>
                <a:cs typeface="Times New Roman" pitchFamily="18" charset="0"/>
              </a:rPr>
              <a:t>Man / Train / Equip / Output</a:t>
            </a:r>
          </a:p>
        </p:txBody>
      </p:sp>
      <p:sp>
        <p:nvSpPr>
          <p:cNvPr id="86" name="Curved Down Arrow 85"/>
          <p:cNvSpPr/>
          <p:nvPr/>
        </p:nvSpPr>
        <p:spPr bwMode="auto">
          <a:xfrm>
            <a:off x="3487198" y="950866"/>
            <a:ext cx="2409554" cy="1784867"/>
          </a:xfrm>
          <a:prstGeom prst="curvedDownArrow">
            <a:avLst>
              <a:gd name="adj1" fmla="val 27572"/>
              <a:gd name="adj2" fmla="val 45726"/>
              <a:gd name="adj3" fmla="val 25435"/>
            </a:avLst>
          </a:prstGeom>
          <a:gradFill flip="none" rotWithShape="1">
            <a:gsLst>
              <a:gs pos="33000">
                <a:schemeClr val="accent3">
                  <a:lumMod val="75000"/>
                </a:schemeClr>
              </a:gs>
              <a:gs pos="60000">
                <a:schemeClr val="bg1">
                  <a:lumMod val="50000"/>
                  <a:alpha val="9000"/>
                </a:schemeClr>
              </a:gs>
              <a:gs pos="100000">
                <a:schemeClr val="dk1">
                  <a:tint val="15000"/>
                  <a:satMod val="350000"/>
                </a:schemeClr>
              </a:gs>
            </a:gsLst>
            <a:path path="circle">
              <a:fillToRect l="100000" t="100000"/>
            </a:path>
            <a:tileRect r="-100000" b="-100000"/>
          </a:gradFill>
          <a:ln w="31750">
            <a:solidFill>
              <a:schemeClr val="tx1">
                <a:alpha val="32000"/>
              </a:schemeClr>
            </a:solidFill>
            <a:prstDash val="sysDot"/>
            <a:headEnd type="none" w="med" len="med"/>
            <a:tailEnd type="none" w="med" len="med"/>
          </a:ln>
        </p:spPr>
        <p:style>
          <a:lnRef idx="1">
            <a:schemeClr val="dk1"/>
          </a:lnRef>
          <a:fillRef idx="2">
            <a:schemeClr val="dk1"/>
          </a:fillRef>
          <a:effectRef idx="1">
            <a:schemeClr val="dk1"/>
          </a:effectRef>
          <a:fontRef idx="minor">
            <a:schemeClr val="dk1"/>
          </a:fontRef>
        </p:style>
        <p:txBody>
          <a:bodyPr/>
          <a:lstStyle/>
          <a:p>
            <a:pPr eaLnBrk="0" hangingPunct="0">
              <a:defRPr/>
            </a:pPr>
            <a:endParaRPr lang="en-US" dirty="0"/>
          </a:p>
        </p:txBody>
      </p:sp>
      <p:sp>
        <p:nvSpPr>
          <p:cNvPr id="46" name="TextBox 45"/>
          <p:cNvSpPr txBox="1"/>
          <p:nvPr/>
        </p:nvSpPr>
        <p:spPr>
          <a:xfrm>
            <a:off x="4016287" y="5133544"/>
            <a:ext cx="2776292" cy="646331"/>
          </a:xfrm>
          <a:prstGeom prst="rect">
            <a:avLst/>
          </a:prstGeom>
          <a:noFill/>
        </p:spPr>
        <p:txBody>
          <a:bodyPr wrap="square" rtlCol="0">
            <a:spAutoFit/>
          </a:bodyPr>
          <a:lstStyle/>
          <a:p>
            <a:pPr algn="ctr"/>
            <a:r>
              <a:rPr lang="en-US" sz="1200" b="1" dirty="0">
                <a:solidFill>
                  <a:srgbClr val="0000CC"/>
                </a:solidFill>
                <a:latin typeface="Times New Roman" pitchFamily="18" charset="0"/>
                <a:cs typeface="Times New Roman" pitchFamily="18" charset="0"/>
              </a:rPr>
              <a:t>RFFs / RFCs – Force Sourcing of Established USMC Current Capabilities</a:t>
            </a:r>
          </a:p>
        </p:txBody>
      </p:sp>
      <p:sp>
        <p:nvSpPr>
          <p:cNvPr id="47" name="TextBox 46"/>
          <p:cNvSpPr txBox="1"/>
          <p:nvPr/>
        </p:nvSpPr>
        <p:spPr>
          <a:xfrm>
            <a:off x="1188581" y="4892740"/>
            <a:ext cx="1182736" cy="1015663"/>
          </a:xfrm>
          <a:prstGeom prst="rect">
            <a:avLst/>
          </a:prstGeom>
          <a:noFill/>
        </p:spPr>
        <p:txBody>
          <a:bodyPr wrap="square" rtlCol="0">
            <a:spAutoFit/>
          </a:bodyPr>
          <a:lstStyle/>
          <a:p>
            <a:pPr algn="ctr"/>
            <a:r>
              <a:rPr lang="en-US" b="1" dirty="0">
                <a:solidFill>
                  <a:srgbClr val="0000CC"/>
                </a:solidFill>
                <a:latin typeface="Times New Roman" pitchFamily="18" charset="0"/>
                <a:cs typeface="Times New Roman" pitchFamily="18" charset="0"/>
              </a:rPr>
              <a:t>Requirements</a:t>
            </a:r>
          </a:p>
          <a:p>
            <a:pPr algn="ctr"/>
            <a:r>
              <a:rPr lang="en-US" b="1" dirty="0">
                <a:solidFill>
                  <a:srgbClr val="0000CC"/>
                </a:solidFill>
                <a:latin typeface="Times New Roman" pitchFamily="18" charset="0"/>
                <a:cs typeface="Times New Roman" pitchFamily="18" charset="0"/>
              </a:rPr>
              <a:t>Capability Development Structure &amp; Resources </a:t>
            </a:r>
          </a:p>
          <a:p>
            <a:pPr algn="ctr"/>
            <a:endParaRPr lang="en-US" b="1" dirty="0">
              <a:solidFill>
                <a:srgbClr val="0000CC"/>
              </a:solidFill>
              <a:latin typeface="Times New Roman" pitchFamily="18" charset="0"/>
              <a:cs typeface="Times New Roman" pitchFamily="18" charset="0"/>
            </a:endParaRPr>
          </a:p>
        </p:txBody>
      </p:sp>
      <p:sp>
        <p:nvSpPr>
          <p:cNvPr id="48" name="TextBox 47"/>
          <p:cNvSpPr txBox="1"/>
          <p:nvPr/>
        </p:nvSpPr>
        <p:spPr>
          <a:xfrm>
            <a:off x="6906093" y="5110032"/>
            <a:ext cx="2083835" cy="646331"/>
          </a:xfrm>
          <a:prstGeom prst="rect">
            <a:avLst/>
          </a:prstGeom>
          <a:noFill/>
        </p:spPr>
        <p:txBody>
          <a:bodyPr wrap="square" rtlCol="0">
            <a:spAutoFit/>
          </a:bodyPr>
          <a:lstStyle/>
          <a:p>
            <a:pPr algn="ctr"/>
            <a:r>
              <a:rPr lang="en-US" sz="1200" b="1" dirty="0">
                <a:solidFill>
                  <a:srgbClr val="0000CC"/>
                </a:solidFill>
                <a:latin typeface="Times New Roman" pitchFamily="18" charset="0"/>
                <a:cs typeface="Times New Roman" pitchFamily="18" charset="0"/>
              </a:rPr>
              <a:t>Mission Readiness Assessments</a:t>
            </a:r>
          </a:p>
          <a:p>
            <a:pPr algn="ctr"/>
            <a:r>
              <a:rPr lang="en-US" sz="1200" b="1" dirty="0">
                <a:solidFill>
                  <a:srgbClr val="0000CC"/>
                </a:solidFill>
                <a:latin typeface="Times New Roman" pitchFamily="18" charset="0"/>
                <a:cs typeface="Times New Roman" pitchFamily="18" charset="0"/>
              </a:rPr>
              <a:t>“Ready Force”</a:t>
            </a:r>
          </a:p>
        </p:txBody>
      </p:sp>
      <p:sp>
        <p:nvSpPr>
          <p:cNvPr id="37" name="Rounded Rectangle 36"/>
          <p:cNvSpPr/>
          <p:nvPr/>
        </p:nvSpPr>
        <p:spPr>
          <a:xfrm>
            <a:off x="1573075" y="5861236"/>
            <a:ext cx="5999754" cy="565583"/>
          </a:xfrm>
          <a:prstGeom prst="roundRect">
            <a:avLst/>
          </a:prstGeom>
          <a:solidFill>
            <a:srgbClr val="FFFF00"/>
          </a:solidFill>
          <a:ln/>
        </p:spPr>
        <p:style>
          <a:lnRef idx="1">
            <a:schemeClr val="accent3"/>
          </a:lnRef>
          <a:fillRef idx="2">
            <a:schemeClr val="accent3"/>
          </a:fillRef>
          <a:effectRef idx="1">
            <a:schemeClr val="accent3"/>
          </a:effectRef>
          <a:fontRef idx="minor">
            <a:schemeClr val="dk1"/>
          </a:fontRef>
        </p:style>
        <p:txBody>
          <a:bodyPr lIns="45720" rIns="45720" rtlCol="0" anchor="ctr" anchorCtr="0">
            <a:noAutofit/>
          </a:bodyPr>
          <a:lstStyle/>
          <a:p>
            <a:pPr algn="ctr"/>
            <a:r>
              <a:rPr lang="en-US" sz="1600" b="1" dirty="0">
                <a:latin typeface="Times New Roman" pitchFamily="18" charset="0"/>
                <a:cs typeface="Times New Roman" pitchFamily="18" charset="0"/>
              </a:rPr>
              <a:t>Mission Planning + Requirements + Capabilities + Resources =</a:t>
            </a:r>
          </a:p>
          <a:p>
            <a:pPr algn="ctr"/>
            <a:r>
              <a:rPr lang="en-US" sz="1600" b="1" dirty="0">
                <a:latin typeface="Times New Roman" pitchFamily="18" charset="0"/>
                <a:cs typeface="Times New Roman" pitchFamily="18" charset="0"/>
              </a:rPr>
              <a:t>Sourcing the Force and Reporting FMF Readiness in DRRS</a:t>
            </a:r>
            <a:endParaRPr lang="en-US" sz="2000" dirty="0"/>
          </a:p>
        </p:txBody>
      </p:sp>
      <p:sp>
        <p:nvSpPr>
          <p:cNvPr id="44" name="TextBox 126"/>
          <p:cNvSpPr txBox="1">
            <a:spLocks noChangeArrowheads="1"/>
          </p:cNvSpPr>
          <p:nvPr/>
        </p:nvSpPr>
        <p:spPr bwMode="auto">
          <a:xfrm>
            <a:off x="4041668" y="2806800"/>
            <a:ext cx="2560778" cy="430887"/>
          </a:xfrm>
          <a:prstGeom prst="rect">
            <a:avLst/>
          </a:prstGeom>
          <a:noFill/>
          <a:ln w="9525">
            <a:noFill/>
            <a:miter lim="800000"/>
            <a:headEnd/>
            <a:tailEnd/>
          </a:ln>
        </p:spPr>
        <p:txBody>
          <a:bodyPr wrap="square">
            <a:spAutoFit/>
          </a:bodyPr>
          <a:lstStyle/>
          <a:p>
            <a:pPr algn="ctr"/>
            <a:r>
              <a:rPr lang="en-US" sz="1100" b="1" dirty="0">
                <a:latin typeface="Times New Roman" pitchFamily="18" charset="0"/>
                <a:cs typeface="Times New Roman" pitchFamily="18" charset="0"/>
              </a:rPr>
              <a:t>Current Deployable and Ready Mission Forces METs/METLs</a:t>
            </a:r>
          </a:p>
        </p:txBody>
      </p:sp>
      <p:sp>
        <p:nvSpPr>
          <p:cNvPr id="55" name="TextBox 54"/>
          <p:cNvSpPr txBox="1"/>
          <p:nvPr/>
        </p:nvSpPr>
        <p:spPr>
          <a:xfrm>
            <a:off x="257687" y="4918909"/>
            <a:ext cx="982030" cy="584775"/>
          </a:xfrm>
          <a:prstGeom prst="rect">
            <a:avLst/>
          </a:prstGeom>
          <a:noFill/>
        </p:spPr>
        <p:txBody>
          <a:bodyPr wrap="square" rtlCol="0">
            <a:spAutoFit/>
          </a:bodyPr>
          <a:lstStyle/>
          <a:p>
            <a:pPr algn="ctr"/>
            <a:r>
              <a:rPr lang="en-US" b="1" dirty="0">
                <a:solidFill>
                  <a:srgbClr val="0000CC"/>
                </a:solidFill>
                <a:latin typeface="Times New Roman" pitchFamily="18" charset="0"/>
                <a:cs typeface="Times New Roman" pitchFamily="18" charset="0"/>
              </a:rPr>
              <a:t>USMC Missions</a:t>
            </a:r>
          </a:p>
          <a:p>
            <a:pPr algn="ctr"/>
            <a:r>
              <a:rPr lang="en-US" sz="1200" b="1" dirty="0">
                <a:solidFill>
                  <a:srgbClr val="0000CC"/>
                </a:solidFill>
                <a:latin typeface="Times New Roman" pitchFamily="18" charset="0"/>
                <a:cs typeface="Times New Roman" pitchFamily="18" charset="0"/>
              </a:rPr>
              <a:t> </a:t>
            </a:r>
          </a:p>
        </p:txBody>
      </p:sp>
      <p:sp>
        <p:nvSpPr>
          <p:cNvPr id="58" name="Flowchart: Document 57"/>
          <p:cNvSpPr/>
          <p:nvPr/>
        </p:nvSpPr>
        <p:spPr>
          <a:xfrm>
            <a:off x="6985037" y="2767489"/>
            <a:ext cx="1824856" cy="2325743"/>
          </a:xfrm>
          <a:prstGeom prst="flowChartDocument">
            <a:avLst/>
          </a:prstGeom>
          <a:solidFill>
            <a:schemeClr val="bg1">
              <a:lumMod val="95000"/>
            </a:schemeClr>
          </a:solidFill>
          <a:ln w="12700">
            <a:solidFill>
              <a:schemeClr val="tx1"/>
            </a:solidFill>
          </a:ln>
          <a:effectLst>
            <a:outerShdw blurRad="50800" dist="50800" dir="5400000" algn="ctr" rotWithShape="0">
              <a:schemeClr val="bg1">
                <a:lumMod val="9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normAutofit/>
          </a:bodyPr>
          <a:lstStyle/>
          <a:p>
            <a:pPr algn="ctr"/>
            <a:endParaRPr lang="en-US" sz="1700" b="1" dirty="0">
              <a:solidFill>
                <a:schemeClr val="tx1"/>
              </a:solidFill>
              <a:latin typeface="Times New Roman" pitchFamily="18" charset="0"/>
              <a:cs typeface="Times New Roman" pitchFamily="18" charset="0"/>
            </a:endParaRPr>
          </a:p>
        </p:txBody>
      </p:sp>
      <p:pic>
        <p:nvPicPr>
          <p:cNvPr id="54" name="Picture 3" descr="C:\Documents and Settings\User01\Local Settings\Temporary Internet Files\Content.IE5\0JAXMH8Z\MCj04352420000[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69922" y="3687300"/>
            <a:ext cx="1114967" cy="122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TextBox 59"/>
          <p:cNvSpPr txBox="1"/>
          <p:nvPr/>
        </p:nvSpPr>
        <p:spPr>
          <a:xfrm>
            <a:off x="7004212" y="2798267"/>
            <a:ext cx="1767980" cy="830997"/>
          </a:xfrm>
          <a:prstGeom prst="rect">
            <a:avLst/>
          </a:prstGeom>
          <a:noFill/>
        </p:spPr>
        <p:txBody>
          <a:bodyPr wrap="square" rtlCol="0">
            <a:spAutoFit/>
          </a:bodyPr>
          <a:lstStyle/>
          <a:p>
            <a:pPr algn="ctr"/>
            <a:r>
              <a:rPr lang="en-US" sz="1600" b="1" dirty="0">
                <a:solidFill>
                  <a:srgbClr val="FF0000"/>
                </a:solidFill>
                <a:latin typeface="Times New Roman" pitchFamily="18" charset="0"/>
                <a:cs typeface="Times New Roman" pitchFamily="18" charset="0"/>
              </a:rPr>
              <a:t>USMC READINESS</a:t>
            </a:r>
          </a:p>
          <a:p>
            <a:pPr algn="ctr"/>
            <a:r>
              <a:rPr lang="en-US" sz="1600" b="1" dirty="0">
                <a:solidFill>
                  <a:srgbClr val="FF0000"/>
                </a:solidFill>
                <a:latin typeface="Times New Roman" pitchFamily="18" charset="0"/>
                <a:cs typeface="Times New Roman" pitchFamily="18" charset="0"/>
              </a:rPr>
              <a:t>DRRS Enterprise</a:t>
            </a:r>
          </a:p>
        </p:txBody>
      </p:sp>
      <p:pic>
        <p:nvPicPr>
          <p:cNvPr id="65" name="Picture 8" descr="C:\Documents and Settings\User01\Local Settings\Temporary Internet Files\Content.IE5\2JSTM34V\MCj04380640000[1].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75735" y="4029795"/>
            <a:ext cx="809736" cy="832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Box 126"/>
          <p:cNvSpPr txBox="1">
            <a:spLocks noChangeArrowheads="1"/>
          </p:cNvSpPr>
          <p:nvPr/>
        </p:nvSpPr>
        <p:spPr bwMode="auto">
          <a:xfrm>
            <a:off x="172375" y="3306974"/>
            <a:ext cx="3406699" cy="769441"/>
          </a:xfrm>
          <a:prstGeom prst="rect">
            <a:avLst/>
          </a:prstGeom>
          <a:noFill/>
          <a:ln w="9525">
            <a:noFill/>
            <a:miter lim="800000"/>
            <a:headEnd/>
            <a:tailEnd/>
          </a:ln>
        </p:spPr>
        <p:txBody>
          <a:bodyPr wrap="square">
            <a:spAutoFit/>
          </a:bodyPr>
          <a:lstStyle/>
          <a:p>
            <a:pPr algn="ctr"/>
            <a:r>
              <a:rPr lang="en-US" sz="1100" b="1" dirty="0">
                <a:latin typeface="Times New Roman" pitchFamily="18" charset="0"/>
                <a:cs typeface="Times New Roman" pitchFamily="18" charset="0"/>
              </a:rPr>
              <a:t>MCTL “Tasks” = METs / METLs (MCTIMS)</a:t>
            </a:r>
          </a:p>
          <a:p>
            <a:pPr algn="ctr"/>
            <a:r>
              <a:rPr lang="en-US" sz="1100" b="1" dirty="0">
                <a:latin typeface="Times New Roman" pitchFamily="18" charset="0"/>
                <a:cs typeface="Times New Roman" pitchFamily="18" charset="0"/>
              </a:rPr>
              <a:t>Structure = Mission Statement and T/O&amp;E (TFSMS)</a:t>
            </a:r>
          </a:p>
          <a:p>
            <a:pPr algn="ctr"/>
            <a:r>
              <a:rPr lang="en-US" sz="1100" b="1" dirty="0">
                <a:latin typeface="Times New Roman" pitchFamily="18" charset="0"/>
                <a:cs typeface="Times New Roman" pitchFamily="18" charset="0"/>
              </a:rPr>
              <a:t>Training = T&amp;R Manual (MCTIMS)</a:t>
            </a:r>
          </a:p>
          <a:p>
            <a:pPr algn="ctr"/>
            <a:endParaRPr lang="en-US" sz="1100" b="1" dirty="0">
              <a:latin typeface="Times New Roman" pitchFamily="18" charset="0"/>
              <a:cs typeface="Times New Roman" pitchFamily="18" charset="0"/>
            </a:endParaRPr>
          </a:p>
        </p:txBody>
      </p:sp>
      <p:sp>
        <p:nvSpPr>
          <p:cNvPr id="4" name="U-Turn Arrow 3"/>
          <p:cNvSpPr/>
          <p:nvPr/>
        </p:nvSpPr>
        <p:spPr>
          <a:xfrm flipH="1" flipV="1">
            <a:off x="49160" y="5418435"/>
            <a:ext cx="8940767" cy="443020"/>
          </a:xfrm>
          <a:prstGeom prst="uturnArrow">
            <a:avLst>
              <a:gd name="adj1" fmla="val 25000"/>
              <a:gd name="adj2" fmla="val 25000"/>
              <a:gd name="adj3" fmla="val 25000"/>
              <a:gd name="adj4" fmla="val 43750"/>
              <a:gd name="adj5" fmla="val 10000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Up Arrow 1"/>
          <p:cNvSpPr/>
          <p:nvPr/>
        </p:nvSpPr>
        <p:spPr>
          <a:xfrm>
            <a:off x="28782" y="4004360"/>
            <a:ext cx="238127" cy="978408"/>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Up Arrow 56"/>
          <p:cNvSpPr/>
          <p:nvPr/>
        </p:nvSpPr>
        <p:spPr>
          <a:xfrm rot="10800000">
            <a:off x="8786825" y="3870135"/>
            <a:ext cx="238127" cy="978408"/>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Bent Arrow 2"/>
          <p:cNvSpPr/>
          <p:nvPr/>
        </p:nvSpPr>
        <p:spPr>
          <a:xfrm>
            <a:off x="107497" y="2405798"/>
            <a:ext cx="813816" cy="868680"/>
          </a:xfrm>
          <a:prstGeom prst="bentArrow">
            <a:avLst>
              <a:gd name="adj1" fmla="val 15637"/>
              <a:gd name="adj2" fmla="val 25000"/>
              <a:gd name="adj3" fmla="val 25000"/>
              <a:gd name="adj4" fmla="val 4375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9" name="Bent Arrow 68"/>
          <p:cNvSpPr/>
          <p:nvPr/>
        </p:nvSpPr>
        <p:spPr>
          <a:xfrm rot="5400000">
            <a:off x="8257592" y="2557740"/>
            <a:ext cx="813816" cy="868680"/>
          </a:xfrm>
          <a:prstGeom prst="bentArrow">
            <a:avLst>
              <a:gd name="adj1" fmla="val 15637"/>
              <a:gd name="adj2" fmla="val 25000"/>
              <a:gd name="adj3" fmla="val 25000"/>
              <a:gd name="adj4" fmla="val 4375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TextBox 5">
            <a:extLst>
              <a:ext uri="{FF2B5EF4-FFF2-40B4-BE49-F238E27FC236}">
                <a16:creationId xmlns:a16="http://schemas.microsoft.com/office/drawing/2014/main" id="{8DC19F2A-9F97-C912-3830-2DC463F324F2}"/>
              </a:ext>
            </a:extLst>
          </p:cNvPr>
          <p:cNvSpPr txBox="1"/>
          <p:nvPr/>
        </p:nvSpPr>
        <p:spPr>
          <a:xfrm>
            <a:off x="2264378" y="4926361"/>
            <a:ext cx="1182736" cy="553998"/>
          </a:xfrm>
          <a:prstGeom prst="rect">
            <a:avLst/>
          </a:prstGeom>
          <a:noFill/>
        </p:spPr>
        <p:txBody>
          <a:bodyPr wrap="square" rtlCol="0">
            <a:spAutoFit/>
          </a:bodyPr>
          <a:lstStyle/>
          <a:p>
            <a:pPr algn="ctr"/>
            <a:r>
              <a:rPr lang="en-US" b="1" dirty="0">
                <a:solidFill>
                  <a:srgbClr val="0000CC"/>
                </a:solidFill>
                <a:latin typeface="Times New Roman" pitchFamily="18" charset="0"/>
                <a:cs typeface="Times New Roman" pitchFamily="18" charset="0"/>
              </a:rPr>
              <a:t>Education</a:t>
            </a:r>
          </a:p>
          <a:p>
            <a:pPr algn="ctr"/>
            <a:r>
              <a:rPr lang="en-US" b="1" dirty="0">
                <a:solidFill>
                  <a:srgbClr val="0000CC"/>
                </a:solidFill>
                <a:latin typeface="Times New Roman" pitchFamily="18" charset="0"/>
                <a:cs typeface="Times New Roman" pitchFamily="18" charset="0"/>
              </a:rPr>
              <a:t>POIs</a:t>
            </a:r>
          </a:p>
          <a:p>
            <a:pPr algn="ctr"/>
            <a:r>
              <a:rPr lang="en-US" b="1" dirty="0">
                <a:solidFill>
                  <a:srgbClr val="0000CC"/>
                </a:solidFill>
                <a:latin typeface="Times New Roman" pitchFamily="18" charset="0"/>
                <a:cs typeface="Times New Roman" pitchFamily="18" charset="0"/>
              </a:rPr>
              <a:t>Training</a:t>
            </a:r>
          </a:p>
        </p:txBody>
      </p:sp>
      <p:sp>
        <p:nvSpPr>
          <p:cNvPr id="5" name="Slide Number Placeholder 4">
            <a:extLst>
              <a:ext uri="{FF2B5EF4-FFF2-40B4-BE49-F238E27FC236}">
                <a16:creationId xmlns:a16="http://schemas.microsoft.com/office/drawing/2014/main" id="{C17E5F8A-B636-B153-E9CA-3DCC7305D067}"/>
              </a:ext>
            </a:extLst>
          </p:cNvPr>
          <p:cNvSpPr>
            <a:spLocks noGrp="1"/>
          </p:cNvSpPr>
          <p:nvPr>
            <p:ph type="sldNum" sz="quarter" idx="12"/>
          </p:nvPr>
        </p:nvSpPr>
        <p:spPr/>
        <p:txBody>
          <a:bodyPr/>
          <a:lstStyle/>
          <a:p>
            <a:fld id="{8E4EDD86-0069-4FE8-945C-33E393EACC8C}" type="slidenum">
              <a:rPr lang="en-US" smtClean="0">
                <a:solidFill>
                  <a:schemeClr val="tx1"/>
                </a:solidFill>
              </a:rPr>
              <a:pPr/>
              <a:t>4</a:t>
            </a:fld>
            <a:endParaRPr lang="en-US" dirty="0">
              <a:solidFill>
                <a:schemeClr val="tx1"/>
              </a:solidFill>
            </a:endParaRPr>
          </a:p>
        </p:txBody>
      </p:sp>
      <p:pic>
        <p:nvPicPr>
          <p:cNvPr id="10" name="Picture 9" descr="Logo&#10;&#10;Description automatically generated">
            <a:extLst>
              <a:ext uri="{FF2B5EF4-FFF2-40B4-BE49-F238E27FC236}">
                <a16:creationId xmlns:a16="http://schemas.microsoft.com/office/drawing/2014/main" id="{6339EEDA-E121-7E63-E0C3-AAD6A7A0A2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0840" y="3915228"/>
            <a:ext cx="1015511" cy="1015511"/>
          </a:xfrm>
          <a:prstGeom prst="rect">
            <a:avLst/>
          </a:prstGeom>
        </p:spPr>
      </p:pic>
      <p:pic>
        <p:nvPicPr>
          <p:cNvPr id="12" name="Picture 11" descr="Logo&#10;&#10;Description automatically generated">
            <a:extLst>
              <a:ext uri="{FF2B5EF4-FFF2-40B4-BE49-F238E27FC236}">
                <a16:creationId xmlns:a16="http://schemas.microsoft.com/office/drawing/2014/main" id="{F8CBD70B-9163-AABE-C052-370E09B114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3478" y="4367700"/>
            <a:ext cx="931296" cy="934851"/>
          </a:xfrm>
          <a:prstGeom prst="rect">
            <a:avLst/>
          </a:prstGeom>
        </p:spPr>
      </p:pic>
      <p:pic>
        <p:nvPicPr>
          <p:cNvPr id="14" name="Picture 13">
            <a:extLst>
              <a:ext uri="{FF2B5EF4-FFF2-40B4-BE49-F238E27FC236}">
                <a16:creationId xmlns:a16="http://schemas.microsoft.com/office/drawing/2014/main" id="{FD8FC364-DCA7-C94A-D019-0B00D700F5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36154" y="3680488"/>
            <a:ext cx="850964" cy="849545"/>
          </a:xfrm>
          <a:prstGeom prst="rect">
            <a:avLst/>
          </a:prstGeom>
        </p:spPr>
      </p:pic>
      <p:pic>
        <p:nvPicPr>
          <p:cNvPr id="8" name="Picture 7">
            <a:extLst>
              <a:ext uri="{FF2B5EF4-FFF2-40B4-BE49-F238E27FC236}">
                <a16:creationId xmlns:a16="http://schemas.microsoft.com/office/drawing/2014/main" id="{CAF5F7EB-1A87-BB4F-0E74-1B14D4AC0B3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21885" y="4466938"/>
            <a:ext cx="894810" cy="697952"/>
          </a:xfrm>
          <a:prstGeom prst="rect">
            <a:avLst/>
          </a:prstGeom>
        </p:spPr>
      </p:pic>
      <p:pic>
        <p:nvPicPr>
          <p:cNvPr id="13" name="Picture 12">
            <a:extLst>
              <a:ext uri="{FF2B5EF4-FFF2-40B4-BE49-F238E27FC236}">
                <a16:creationId xmlns:a16="http://schemas.microsoft.com/office/drawing/2014/main" id="{6AE5CA9C-C2B1-38D0-BE39-033899DAFE4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1495" y="3915228"/>
            <a:ext cx="977727" cy="976097"/>
          </a:xfrm>
          <a:prstGeom prst="rect">
            <a:avLst/>
          </a:prstGeom>
        </p:spPr>
      </p:pic>
      <p:pic>
        <p:nvPicPr>
          <p:cNvPr id="11" name="Picture 10">
            <a:extLst>
              <a:ext uri="{FF2B5EF4-FFF2-40B4-BE49-F238E27FC236}">
                <a16:creationId xmlns:a16="http://schemas.microsoft.com/office/drawing/2014/main" id="{4651B80C-AC9B-5A0A-87CD-A8EA1D5B979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61164" y="4369079"/>
            <a:ext cx="953051" cy="848893"/>
          </a:xfrm>
          <a:prstGeom prst="rect">
            <a:avLst/>
          </a:prstGeom>
        </p:spPr>
      </p:pic>
      <p:pic>
        <p:nvPicPr>
          <p:cNvPr id="16" name="Picture 7" descr="HQRTS_CD&amp;I">
            <a:extLst>
              <a:ext uri="{FF2B5EF4-FFF2-40B4-BE49-F238E27FC236}">
                <a16:creationId xmlns:a16="http://schemas.microsoft.com/office/drawing/2014/main" id="{D445E2AD-AED2-4A2A-B259-5EB88533638B}"/>
              </a:ext>
            </a:extLst>
          </p:cNvPr>
          <p:cNvPicPr>
            <a:picLocks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303534" y="3910214"/>
            <a:ext cx="972326" cy="976097"/>
          </a:xfrm>
          <a:prstGeom prst="rect">
            <a:avLst/>
          </a:prstGeom>
          <a:noFill/>
          <a:ln w="9525">
            <a:noFill/>
            <a:miter lim="800000"/>
            <a:headEnd/>
            <a:tailEnd/>
          </a:ln>
        </p:spPr>
      </p:pic>
    </p:spTree>
    <p:extLst>
      <p:ext uri="{BB962C8B-B14F-4D97-AF65-F5344CB8AC3E}">
        <p14:creationId xmlns:p14="http://schemas.microsoft.com/office/powerpoint/2010/main" val="6348995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369C1F-E15C-5764-6A39-07536557A35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 y="1455619"/>
            <a:ext cx="7743825" cy="4953089"/>
          </a:xfrm>
          <a:prstGeom prst="rect">
            <a:avLst/>
          </a:prstGeom>
        </p:spPr>
      </p:pic>
      <p:pic>
        <p:nvPicPr>
          <p:cNvPr id="7" name="Picture 6">
            <a:extLst>
              <a:ext uri="{FF2B5EF4-FFF2-40B4-BE49-F238E27FC236}">
                <a16:creationId xmlns:a16="http://schemas.microsoft.com/office/drawing/2014/main" id="{04467C48-BA1D-FA5F-9813-523D59539E64}"/>
              </a:ext>
            </a:extLst>
          </p:cNvPr>
          <p:cNvPicPr>
            <a:picLocks noChangeAspect="1"/>
          </p:cNvPicPr>
          <p:nvPr/>
        </p:nvPicPr>
        <p:blipFill rotWithShape="1">
          <a:blip r:embed="rId3"/>
          <a:srcRect l="7570" t="11435" r="75421" b="24006"/>
          <a:stretch/>
        </p:blipFill>
        <p:spPr>
          <a:xfrm>
            <a:off x="3546506" y="2605829"/>
            <a:ext cx="5004898" cy="3955189"/>
          </a:xfrm>
          <a:prstGeom prst="rect">
            <a:avLst/>
          </a:prstGeom>
          <a:ln w="31750">
            <a:solidFill>
              <a:srgbClr val="FF0000"/>
            </a:solidFill>
          </a:ln>
        </p:spPr>
      </p:pic>
      <p:sp>
        <p:nvSpPr>
          <p:cNvPr id="8" name="AutoShape 13">
            <a:extLst>
              <a:ext uri="{FF2B5EF4-FFF2-40B4-BE49-F238E27FC236}">
                <a16:creationId xmlns:a16="http://schemas.microsoft.com/office/drawing/2014/main" id="{1C4B83A6-C450-76C9-6642-C1E9097FF107}"/>
              </a:ext>
            </a:extLst>
          </p:cNvPr>
          <p:cNvSpPr>
            <a:spLocks noChangeArrowheads="1"/>
          </p:cNvSpPr>
          <p:nvPr/>
        </p:nvSpPr>
        <p:spPr bwMode="auto">
          <a:xfrm>
            <a:off x="2726131" y="3841478"/>
            <a:ext cx="1200916" cy="116140"/>
          </a:xfrm>
          <a:prstGeom prst="rightArrow">
            <a:avLst>
              <a:gd name="adj1" fmla="val 50000"/>
              <a:gd name="adj2" fmla="val 313911"/>
            </a:avLst>
          </a:prstGeom>
          <a:solidFill>
            <a:srgbClr val="FF0000"/>
          </a:solidFill>
          <a:ln w="9525">
            <a:solidFill>
              <a:schemeClr val="tx1"/>
            </a:solidFill>
            <a:miter lim="800000"/>
            <a:headEnd/>
            <a:tailEnd/>
          </a:ln>
          <a:effectLst/>
        </p:spPr>
        <p:txBody>
          <a:bodyPr wrap="none" anchor="ctr"/>
          <a:lstStyle/>
          <a:p>
            <a:endParaRPr lang="en-US" dirty="0"/>
          </a:p>
        </p:txBody>
      </p:sp>
      <p:sp>
        <p:nvSpPr>
          <p:cNvPr id="9" name="Rectangle 2">
            <a:extLst>
              <a:ext uri="{FF2B5EF4-FFF2-40B4-BE49-F238E27FC236}">
                <a16:creationId xmlns:a16="http://schemas.microsoft.com/office/drawing/2014/main" id="{8FAB8928-0700-F60A-89CA-6FD9751428FB}"/>
              </a:ext>
            </a:extLst>
          </p:cNvPr>
          <p:cNvSpPr txBox="1">
            <a:spLocks noChangeArrowheads="1"/>
          </p:cNvSpPr>
          <p:nvPr/>
        </p:nvSpPr>
        <p:spPr>
          <a:xfrm>
            <a:off x="0" y="21265"/>
            <a:ext cx="9144000" cy="11144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latin typeface="Arial" charset="0"/>
                <a:cs typeface="Times New Roman" pitchFamily="18" charset="0"/>
              </a:rPr>
              <a:t>MCTIMS Task Master</a:t>
            </a:r>
          </a:p>
          <a:p>
            <a:r>
              <a:rPr lang="en-US" sz="2400" b="1" dirty="0">
                <a:latin typeface="Arial" charset="0"/>
                <a:cs typeface="Times New Roman" pitchFamily="18" charset="0"/>
              </a:rPr>
              <a:t>Task Sets/METLs / Community Reports</a:t>
            </a:r>
          </a:p>
        </p:txBody>
      </p:sp>
      <p:sp>
        <p:nvSpPr>
          <p:cNvPr id="3" name="Slide Number Placeholder 2">
            <a:extLst>
              <a:ext uri="{FF2B5EF4-FFF2-40B4-BE49-F238E27FC236}">
                <a16:creationId xmlns:a16="http://schemas.microsoft.com/office/drawing/2014/main" id="{9DFF1EBB-7107-A26E-52AE-BBA611B89F43}"/>
              </a:ext>
            </a:extLst>
          </p:cNvPr>
          <p:cNvSpPr>
            <a:spLocks noGrp="1"/>
          </p:cNvSpPr>
          <p:nvPr>
            <p:ph type="sldNum" sz="quarter" idx="12"/>
          </p:nvPr>
        </p:nvSpPr>
        <p:spPr>
          <a:xfrm>
            <a:off x="7906327" y="6462798"/>
            <a:ext cx="1066800" cy="365125"/>
          </a:xfrm>
        </p:spPr>
        <p:txBody>
          <a:bodyPr/>
          <a:lstStyle/>
          <a:p>
            <a:fld id="{57D7F152-42F7-4C0B-ACE2-8696607C202E}" type="slidenum">
              <a:rPr lang="en-US" smtClean="0">
                <a:solidFill>
                  <a:schemeClr val="tx1"/>
                </a:solidFill>
              </a:rPr>
              <a:pPr/>
              <a:t>40</a:t>
            </a:fld>
            <a:endParaRPr lang="en-US" dirty="0">
              <a:solidFill>
                <a:schemeClr val="tx1"/>
              </a:solidFill>
            </a:endParaRPr>
          </a:p>
        </p:txBody>
      </p:sp>
    </p:spTree>
    <p:extLst>
      <p:ext uri="{BB962C8B-B14F-4D97-AF65-F5344CB8AC3E}">
        <p14:creationId xmlns:p14="http://schemas.microsoft.com/office/powerpoint/2010/main" val="3716710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350162-E02E-8B75-B171-4F7A3BB6D2CF}"/>
              </a:ext>
            </a:extLst>
          </p:cNvPr>
          <p:cNvPicPr>
            <a:picLocks noChangeAspect="1"/>
          </p:cNvPicPr>
          <p:nvPr/>
        </p:nvPicPr>
        <p:blipFill rotWithShape="1">
          <a:blip r:embed="rId2"/>
          <a:srcRect l="15234" t="24113" r="62336" b="15400"/>
          <a:stretch/>
        </p:blipFill>
        <p:spPr>
          <a:xfrm>
            <a:off x="378866" y="1538243"/>
            <a:ext cx="2895599" cy="4127619"/>
          </a:xfrm>
          <a:prstGeom prst="rect">
            <a:avLst/>
          </a:prstGeom>
          <a:ln w="25400">
            <a:solidFill>
              <a:srgbClr val="FF0000"/>
            </a:solidFill>
          </a:ln>
        </p:spPr>
      </p:pic>
      <p:pic>
        <p:nvPicPr>
          <p:cNvPr id="7" name="Picture 6">
            <a:extLst>
              <a:ext uri="{FF2B5EF4-FFF2-40B4-BE49-F238E27FC236}">
                <a16:creationId xmlns:a16="http://schemas.microsoft.com/office/drawing/2014/main" id="{E7E8E0F8-B4A2-10CD-0FCA-3D06AD7FA620}"/>
              </a:ext>
            </a:extLst>
          </p:cNvPr>
          <p:cNvPicPr>
            <a:picLocks noChangeAspect="1"/>
          </p:cNvPicPr>
          <p:nvPr/>
        </p:nvPicPr>
        <p:blipFill rotWithShape="1">
          <a:blip r:embed="rId3"/>
          <a:srcRect l="15607" t="18884" r="63365" b="4687"/>
          <a:stretch/>
        </p:blipFill>
        <p:spPr>
          <a:xfrm>
            <a:off x="2973935" y="1913398"/>
            <a:ext cx="3045864" cy="3922520"/>
          </a:xfrm>
          <a:prstGeom prst="rect">
            <a:avLst/>
          </a:prstGeom>
          <a:ln w="25400">
            <a:solidFill>
              <a:srgbClr val="FF0000"/>
            </a:solidFill>
          </a:ln>
        </p:spPr>
      </p:pic>
      <p:pic>
        <p:nvPicPr>
          <p:cNvPr id="9" name="Picture 8">
            <a:extLst>
              <a:ext uri="{FF2B5EF4-FFF2-40B4-BE49-F238E27FC236}">
                <a16:creationId xmlns:a16="http://schemas.microsoft.com/office/drawing/2014/main" id="{168FCD2D-F161-662C-2B9F-E331B733061B}"/>
              </a:ext>
            </a:extLst>
          </p:cNvPr>
          <p:cNvPicPr>
            <a:picLocks noChangeAspect="1"/>
          </p:cNvPicPr>
          <p:nvPr/>
        </p:nvPicPr>
        <p:blipFill rotWithShape="1">
          <a:blip r:embed="rId4"/>
          <a:srcRect l="17197" t="17643" r="64766" b="14074"/>
          <a:stretch/>
        </p:blipFill>
        <p:spPr>
          <a:xfrm>
            <a:off x="5869535" y="2572283"/>
            <a:ext cx="2895599" cy="3435409"/>
          </a:xfrm>
          <a:prstGeom prst="rect">
            <a:avLst/>
          </a:prstGeom>
          <a:ln w="25400">
            <a:solidFill>
              <a:srgbClr val="FF0000"/>
            </a:solidFill>
          </a:ln>
        </p:spPr>
      </p:pic>
      <p:sp>
        <p:nvSpPr>
          <p:cNvPr id="10" name="AutoShape 13">
            <a:extLst>
              <a:ext uri="{FF2B5EF4-FFF2-40B4-BE49-F238E27FC236}">
                <a16:creationId xmlns:a16="http://schemas.microsoft.com/office/drawing/2014/main" id="{C4172CBD-8885-9664-D3D7-E00E77BB6799}"/>
              </a:ext>
            </a:extLst>
          </p:cNvPr>
          <p:cNvSpPr>
            <a:spLocks noChangeArrowheads="1"/>
          </p:cNvSpPr>
          <p:nvPr/>
        </p:nvSpPr>
        <p:spPr bwMode="auto">
          <a:xfrm rot="19744435">
            <a:off x="2463111" y="4424015"/>
            <a:ext cx="921237" cy="202825"/>
          </a:xfrm>
          <a:prstGeom prst="rightArrow">
            <a:avLst>
              <a:gd name="adj1" fmla="val 50000"/>
              <a:gd name="adj2" fmla="val 313911"/>
            </a:avLst>
          </a:prstGeom>
          <a:solidFill>
            <a:srgbClr val="FF0000"/>
          </a:solidFill>
          <a:ln w="9525">
            <a:solidFill>
              <a:schemeClr val="tx1"/>
            </a:solidFill>
            <a:miter lim="800000"/>
            <a:headEnd/>
            <a:tailEnd/>
          </a:ln>
          <a:effectLst/>
        </p:spPr>
        <p:txBody>
          <a:bodyPr wrap="none" anchor="ctr"/>
          <a:lstStyle/>
          <a:p>
            <a:endParaRPr lang="en-US" dirty="0"/>
          </a:p>
        </p:txBody>
      </p:sp>
      <p:sp>
        <p:nvSpPr>
          <p:cNvPr id="11" name="Oval 10">
            <a:extLst>
              <a:ext uri="{FF2B5EF4-FFF2-40B4-BE49-F238E27FC236}">
                <a16:creationId xmlns:a16="http://schemas.microsoft.com/office/drawing/2014/main" id="{26B3E417-74B3-21F6-ACC1-E7313D40CEEB}"/>
              </a:ext>
            </a:extLst>
          </p:cNvPr>
          <p:cNvSpPr/>
          <p:nvPr/>
        </p:nvSpPr>
        <p:spPr>
          <a:xfrm>
            <a:off x="479277" y="4785643"/>
            <a:ext cx="2394247" cy="2228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2">
            <a:extLst>
              <a:ext uri="{FF2B5EF4-FFF2-40B4-BE49-F238E27FC236}">
                <a16:creationId xmlns:a16="http://schemas.microsoft.com/office/drawing/2014/main" id="{AA3F5D13-A396-4D0B-9995-0D3CF5335571}"/>
              </a:ext>
            </a:extLst>
          </p:cNvPr>
          <p:cNvSpPr txBox="1">
            <a:spLocks noChangeArrowheads="1"/>
          </p:cNvSpPr>
          <p:nvPr/>
        </p:nvSpPr>
        <p:spPr>
          <a:xfrm>
            <a:off x="-1" y="-104775"/>
            <a:ext cx="9116829" cy="1619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latin typeface="Arial" charset="0"/>
                <a:cs typeface="Times New Roman" pitchFamily="18" charset="0"/>
              </a:rPr>
              <a:t>METL Reports</a:t>
            </a:r>
          </a:p>
          <a:p>
            <a:r>
              <a:rPr lang="en-US" sz="2000" b="1" dirty="0">
                <a:latin typeface="Arial" charset="0"/>
                <a:cs typeface="Times New Roman" pitchFamily="18" charset="0"/>
              </a:rPr>
              <a:t>Org UIC / METL / MET Summary:  </a:t>
            </a:r>
          </a:p>
          <a:p>
            <a:r>
              <a:rPr lang="en-US" sz="2000" b="1" dirty="0">
                <a:latin typeface="Arial" charset="0"/>
                <a:cs typeface="Times New Roman" pitchFamily="18" charset="0"/>
              </a:rPr>
              <a:t>Baseline/Advanced Capability Statement, </a:t>
            </a:r>
          </a:p>
          <a:p>
            <a:r>
              <a:rPr lang="en-US" sz="2000" b="1" dirty="0">
                <a:latin typeface="Arial" charset="0"/>
                <a:cs typeface="Times New Roman" pitchFamily="18" charset="0"/>
              </a:rPr>
              <a:t>Personnel, Equipment, Training and Output</a:t>
            </a:r>
          </a:p>
        </p:txBody>
      </p:sp>
      <p:sp>
        <p:nvSpPr>
          <p:cNvPr id="3" name="Slide Number Placeholder 2">
            <a:extLst>
              <a:ext uri="{FF2B5EF4-FFF2-40B4-BE49-F238E27FC236}">
                <a16:creationId xmlns:a16="http://schemas.microsoft.com/office/drawing/2014/main" id="{3B0CAF60-16D8-A3C2-81AE-FE2227CA9485}"/>
              </a:ext>
            </a:extLst>
          </p:cNvPr>
          <p:cNvSpPr>
            <a:spLocks noGrp="1"/>
          </p:cNvSpPr>
          <p:nvPr>
            <p:ph type="sldNum" sz="quarter" idx="12"/>
          </p:nvPr>
        </p:nvSpPr>
        <p:spPr/>
        <p:txBody>
          <a:bodyPr/>
          <a:lstStyle/>
          <a:p>
            <a:fld id="{57D7F152-42F7-4C0B-ACE2-8696607C202E}" type="slidenum">
              <a:rPr lang="en-US" smtClean="0">
                <a:solidFill>
                  <a:schemeClr val="tx1"/>
                </a:solidFill>
              </a:rPr>
              <a:pPr/>
              <a:t>41</a:t>
            </a:fld>
            <a:endParaRPr lang="en-US" dirty="0">
              <a:solidFill>
                <a:schemeClr val="tx1"/>
              </a:solidFill>
            </a:endParaRPr>
          </a:p>
        </p:txBody>
      </p:sp>
      <p:pic>
        <p:nvPicPr>
          <p:cNvPr id="4" name="Picture 3" descr="Logo&#10;&#10;Description automatically generated">
            <a:extLst>
              <a:ext uri="{FF2B5EF4-FFF2-40B4-BE49-F238E27FC236}">
                <a16:creationId xmlns:a16="http://schemas.microsoft.com/office/drawing/2014/main" id="{1B33A98F-4073-BE3C-2BA7-8F6F86A1A5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17316" y="41680"/>
            <a:ext cx="1310260" cy="1218602"/>
          </a:xfrm>
          <a:prstGeom prst="rect">
            <a:avLst/>
          </a:prstGeom>
        </p:spPr>
      </p:pic>
    </p:spTree>
    <p:extLst>
      <p:ext uri="{BB962C8B-B14F-4D97-AF65-F5344CB8AC3E}">
        <p14:creationId xmlns:p14="http://schemas.microsoft.com/office/powerpoint/2010/main" val="12343163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646C33-FDB0-0B28-7CDE-3BF9AF7669F3}"/>
              </a:ext>
            </a:extLst>
          </p:cNvPr>
          <p:cNvPicPr>
            <a:picLocks noChangeAspect="1"/>
          </p:cNvPicPr>
          <p:nvPr/>
        </p:nvPicPr>
        <p:blipFill rotWithShape="1">
          <a:blip r:embed="rId2"/>
          <a:srcRect l="9813" t="12057" r="71308" b="15005"/>
          <a:stretch/>
        </p:blipFill>
        <p:spPr>
          <a:xfrm>
            <a:off x="299102" y="1551922"/>
            <a:ext cx="2563739" cy="3789199"/>
          </a:xfrm>
          <a:prstGeom prst="rect">
            <a:avLst/>
          </a:prstGeom>
          <a:ln w="25400">
            <a:solidFill>
              <a:srgbClr val="FF0000"/>
            </a:solidFill>
          </a:ln>
        </p:spPr>
      </p:pic>
      <p:pic>
        <p:nvPicPr>
          <p:cNvPr id="7" name="Picture 6">
            <a:extLst>
              <a:ext uri="{FF2B5EF4-FFF2-40B4-BE49-F238E27FC236}">
                <a16:creationId xmlns:a16="http://schemas.microsoft.com/office/drawing/2014/main" id="{A56DE5A4-BF10-EC7E-7102-BC840A7155FD}"/>
              </a:ext>
            </a:extLst>
          </p:cNvPr>
          <p:cNvPicPr>
            <a:picLocks noChangeAspect="1"/>
          </p:cNvPicPr>
          <p:nvPr/>
        </p:nvPicPr>
        <p:blipFill rotWithShape="1">
          <a:blip r:embed="rId3"/>
          <a:srcRect l="9813" t="12057" r="57290" b="9107"/>
          <a:stretch/>
        </p:blipFill>
        <p:spPr>
          <a:xfrm>
            <a:off x="3202356" y="1551922"/>
            <a:ext cx="4103406" cy="2804669"/>
          </a:xfrm>
          <a:prstGeom prst="rect">
            <a:avLst/>
          </a:prstGeom>
          <a:ln w="25400">
            <a:solidFill>
              <a:srgbClr val="FF0000"/>
            </a:solidFill>
          </a:ln>
        </p:spPr>
      </p:pic>
      <p:pic>
        <p:nvPicPr>
          <p:cNvPr id="11" name="Picture 10">
            <a:extLst>
              <a:ext uri="{FF2B5EF4-FFF2-40B4-BE49-F238E27FC236}">
                <a16:creationId xmlns:a16="http://schemas.microsoft.com/office/drawing/2014/main" id="{7F54BEB0-CD37-34C5-A653-2D06C5D4433A}"/>
              </a:ext>
            </a:extLst>
          </p:cNvPr>
          <p:cNvPicPr>
            <a:picLocks noChangeAspect="1"/>
          </p:cNvPicPr>
          <p:nvPr/>
        </p:nvPicPr>
        <p:blipFill rotWithShape="1">
          <a:blip r:embed="rId4"/>
          <a:srcRect t="15160" r="47664" b="6004"/>
          <a:stretch/>
        </p:blipFill>
        <p:spPr>
          <a:xfrm>
            <a:off x="4572000" y="2808605"/>
            <a:ext cx="3783296" cy="2337275"/>
          </a:xfrm>
          <a:prstGeom prst="rect">
            <a:avLst/>
          </a:prstGeom>
          <a:ln w="25400">
            <a:solidFill>
              <a:srgbClr val="FF0000"/>
            </a:solidFill>
          </a:ln>
        </p:spPr>
      </p:pic>
      <p:pic>
        <p:nvPicPr>
          <p:cNvPr id="13" name="Picture 12">
            <a:extLst>
              <a:ext uri="{FF2B5EF4-FFF2-40B4-BE49-F238E27FC236}">
                <a16:creationId xmlns:a16="http://schemas.microsoft.com/office/drawing/2014/main" id="{6E594870-6DEC-F69D-168D-645F3D71CFE2}"/>
              </a:ext>
            </a:extLst>
          </p:cNvPr>
          <p:cNvPicPr>
            <a:picLocks noChangeAspect="1"/>
          </p:cNvPicPr>
          <p:nvPr/>
        </p:nvPicPr>
        <p:blipFill rotWithShape="1">
          <a:blip r:embed="rId5"/>
          <a:srcRect l="14221" t="8022" r="54112" b="33938"/>
          <a:stretch/>
        </p:blipFill>
        <p:spPr>
          <a:xfrm>
            <a:off x="5134418" y="3818353"/>
            <a:ext cx="3783296" cy="2337275"/>
          </a:xfrm>
          <a:prstGeom prst="rect">
            <a:avLst/>
          </a:prstGeom>
          <a:ln w="25400">
            <a:solidFill>
              <a:srgbClr val="FF0000"/>
            </a:solidFill>
          </a:ln>
        </p:spPr>
      </p:pic>
      <p:sp>
        <p:nvSpPr>
          <p:cNvPr id="14" name="Rectangle 2">
            <a:extLst>
              <a:ext uri="{FF2B5EF4-FFF2-40B4-BE49-F238E27FC236}">
                <a16:creationId xmlns:a16="http://schemas.microsoft.com/office/drawing/2014/main" id="{DF17235E-2B2C-155B-10EE-C3F2B540469C}"/>
              </a:ext>
            </a:extLst>
          </p:cNvPr>
          <p:cNvSpPr txBox="1">
            <a:spLocks noChangeArrowheads="1"/>
          </p:cNvSpPr>
          <p:nvPr/>
        </p:nvSpPr>
        <p:spPr>
          <a:xfrm>
            <a:off x="1" y="-104775"/>
            <a:ext cx="9116828" cy="1619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latin typeface="Arial" charset="0"/>
                <a:cs typeface="Times New Roman" pitchFamily="18" charset="0"/>
              </a:rPr>
              <a:t>MCTIMS Task Master</a:t>
            </a:r>
          </a:p>
          <a:p>
            <a:r>
              <a:rPr lang="en-US" sz="2400" b="1" dirty="0">
                <a:latin typeface="Arial" charset="0"/>
                <a:cs typeface="Times New Roman" pitchFamily="18" charset="0"/>
              </a:rPr>
              <a:t>Task Sets/METLs, T&amp;R Manual, </a:t>
            </a:r>
          </a:p>
          <a:p>
            <a:r>
              <a:rPr lang="en-US" sz="2400" b="1" dirty="0">
                <a:latin typeface="Arial" charset="0"/>
                <a:cs typeface="Times New Roman" pitchFamily="18" charset="0"/>
              </a:rPr>
              <a:t>Community Training Events</a:t>
            </a:r>
          </a:p>
        </p:txBody>
      </p:sp>
      <p:sp>
        <p:nvSpPr>
          <p:cNvPr id="15" name="AutoShape 13">
            <a:extLst>
              <a:ext uri="{FF2B5EF4-FFF2-40B4-BE49-F238E27FC236}">
                <a16:creationId xmlns:a16="http://schemas.microsoft.com/office/drawing/2014/main" id="{274830B9-676A-CE0E-6BBF-A5D5A5121237}"/>
              </a:ext>
            </a:extLst>
          </p:cNvPr>
          <p:cNvSpPr>
            <a:spLocks noChangeArrowheads="1"/>
          </p:cNvSpPr>
          <p:nvPr/>
        </p:nvSpPr>
        <p:spPr bwMode="auto">
          <a:xfrm>
            <a:off x="695325" y="5457825"/>
            <a:ext cx="2047875" cy="276225"/>
          </a:xfrm>
          <a:prstGeom prst="rightArrow">
            <a:avLst>
              <a:gd name="adj1" fmla="val 50000"/>
              <a:gd name="adj2" fmla="val 313911"/>
            </a:avLst>
          </a:prstGeom>
          <a:solidFill>
            <a:srgbClr val="FF0000"/>
          </a:solidFill>
          <a:ln w="9525">
            <a:solidFill>
              <a:schemeClr val="tx1"/>
            </a:solidFill>
            <a:miter lim="800000"/>
            <a:headEnd/>
            <a:tailEnd/>
          </a:ln>
          <a:effectLst/>
        </p:spPr>
        <p:txBody>
          <a:bodyPr wrap="none" anchor="ctr"/>
          <a:lstStyle/>
          <a:p>
            <a:endParaRPr lang="en-US" dirty="0"/>
          </a:p>
        </p:txBody>
      </p:sp>
      <p:sp>
        <p:nvSpPr>
          <p:cNvPr id="3" name="Slide Number Placeholder 2">
            <a:extLst>
              <a:ext uri="{FF2B5EF4-FFF2-40B4-BE49-F238E27FC236}">
                <a16:creationId xmlns:a16="http://schemas.microsoft.com/office/drawing/2014/main" id="{CC57CFC5-E00B-3330-24B3-ECC8B12065BE}"/>
              </a:ext>
            </a:extLst>
          </p:cNvPr>
          <p:cNvSpPr>
            <a:spLocks noGrp="1"/>
          </p:cNvSpPr>
          <p:nvPr>
            <p:ph type="sldNum" sz="quarter" idx="12"/>
          </p:nvPr>
        </p:nvSpPr>
        <p:spPr/>
        <p:txBody>
          <a:bodyPr/>
          <a:lstStyle/>
          <a:p>
            <a:fld id="{57D7F152-42F7-4C0B-ACE2-8696607C202E}" type="slidenum">
              <a:rPr lang="en-US" smtClean="0">
                <a:solidFill>
                  <a:schemeClr val="tx1"/>
                </a:solidFill>
              </a:rPr>
              <a:pPr/>
              <a:t>42</a:t>
            </a:fld>
            <a:endParaRPr lang="en-US" dirty="0">
              <a:solidFill>
                <a:schemeClr val="tx1"/>
              </a:solidFill>
            </a:endParaRPr>
          </a:p>
        </p:txBody>
      </p:sp>
      <p:pic>
        <p:nvPicPr>
          <p:cNvPr id="4" name="Picture 3" descr="Logo&#10;&#10;Description automatically generated">
            <a:extLst>
              <a:ext uri="{FF2B5EF4-FFF2-40B4-BE49-F238E27FC236}">
                <a16:creationId xmlns:a16="http://schemas.microsoft.com/office/drawing/2014/main" id="{2D44CDF8-6A87-55B2-14D2-3FF0470D5C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7316" y="41680"/>
            <a:ext cx="1310260" cy="1218602"/>
          </a:xfrm>
          <a:prstGeom prst="rect">
            <a:avLst/>
          </a:prstGeom>
        </p:spPr>
      </p:pic>
    </p:spTree>
    <p:extLst>
      <p:ext uri="{BB962C8B-B14F-4D97-AF65-F5344CB8AC3E}">
        <p14:creationId xmlns:p14="http://schemas.microsoft.com/office/powerpoint/2010/main" val="25097241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146EFE-1A44-903C-C54F-294C772EFA9B}"/>
              </a:ext>
            </a:extLst>
          </p:cNvPr>
          <p:cNvSpPr>
            <a:spLocks noGrp="1"/>
          </p:cNvSpPr>
          <p:nvPr>
            <p:ph type="sldNum" sz="quarter" idx="12"/>
          </p:nvPr>
        </p:nvSpPr>
        <p:spPr/>
        <p:txBody>
          <a:bodyPr/>
          <a:lstStyle/>
          <a:p>
            <a:fld id="{57D7F152-42F7-4C0B-ACE2-8696607C202E}" type="slidenum">
              <a:rPr lang="en-US" smtClean="0">
                <a:solidFill>
                  <a:schemeClr val="tx1"/>
                </a:solidFill>
              </a:rPr>
              <a:pPr/>
              <a:t>43</a:t>
            </a:fld>
            <a:endParaRPr lang="en-US" dirty="0">
              <a:solidFill>
                <a:schemeClr val="tx1"/>
              </a:solidFill>
            </a:endParaRPr>
          </a:p>
        </p:txBody>
      </p:sp>
      <p:pic>
        <p:nvPicPr>
          <p:cNvPr id="5" name="Picture 4">
            <a:extLst>
              <a:ext uri="{FF2B5EF4-FFF2-40B4-BE49-F238E27FC236}">
                <a16:creationId xmlns:a16="http://schemas.microsoft.com/office/drawing/2014/main" id="{1188CE8D-5B00-FF48-325C-84CFBBEDCC86}"/>
              </a:ext>
            </a:extLst>
          </p:cNvPr>
          <p:cNvPicPr>
            <a:picLocks noChangeAspect="1"/>
          </p:cNvPicPr>
          <p:nvPr/>
        </p:nvPicPr>
        <p:blipFill>
          <a:blip r:embed="rId2"/>
          <a:stretch>
            <a:fillRect/>
          </a:stretch>
        </p:blipFill>
        <p:spPr>
          <a:xfrm>
            <a:off x="1116530" y="1078028"/>
            <a:ext cx="7016817" cy="5119371"/>
          </a:xfrm>
          <a:prstGeom prst="rect">
            <a:avLst/>
          </a:prstGeom>
        </p:spPr>
      </p:pic>
      <p:sp>
        <p:nvSpPr>
          <p:cNvPr id="6" name="Rectangle 2">
            <a:extLst>
              <a:ext uri="{FF2B5EF4-FFF2-40B4-BE49-F238E27FC236}">
                <a16:creationId xmlns:a16="http://schemas.microsoft.com/office/drawing/2014/main" id="{B3BD762C-5408-099E-367C-336FEEEDDF48}"/>
              </a:ext>
            </a:extLst>
          </p:cNvPr>
          <p:cNvSpPr txBox="1">
            <a:spLocks noChangeArrowheads="1"/>
          </p:cNvSpPr>
          <p:nvPr/>
        </p:nvSpPr>
        <p:spPr>
          <a:xfrm>
            <a:off x="0" y="151014"/>
            <a:ext cx="9143999" cy="69600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2800" b="1" dirty="0">
                <a:latin typeface="Arial" panose="020B0604020202020204" pitchFamily="34" charset="0"/>
                <a:cs typeface="Arial" panose="020B0604020202020204" pitchFamily="34" charset="0"/>
              </a:rPr>
              <a:t>M-SHARP</a:t>
            </a:r>
            <a:br>
              <a:rPr lang="en-US" sz="28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USN/TECOM Aviation Training &amp; Readiness System</a:t>
            </a:r>
          </a:p>
        </p:txBody>
      </p:sp>
    </p:spTree>
    <p:extLst>
      <p:ext uri="{BB962C8B-B14F-4D97-AF65-F5344CB8AC3E}">
        <p14:creationId xmlns:p14="http://schemas.microsoft.com/office/powerpoint/2010/main" val="16815209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650E61E-92E2-B0DD-1D2C-D0565FD299C9}"/>
              </a:ext>
            </a:extLst>
          </p:cNvPr>
          <p:cNvSpPr>
            <a:spLocks noGrp="1"/>
          </p:cNvSpPr>
          <p:nvPr>
            <p:ph type="sldNum" sz="quarter" idx="12"/>
          </p:nvPr>
        </p:nvSpPr>
        <p:spPr>
          <a:xfrm>
            <a:off x="8027376" y="6356350"/>
            <a:ext cx="659423" cy="365125"/>
          </a:xfrm>
        </p:spPr>
        <p:txBody>
          <a:bodyPr/>
          <a:lstStyle/>
          <a:p>
            <a:fld id="{57D7F152-42F7-4C0B-ACE2-8696607C202E}" type="slidenum">
              <a:rPr lang="en-US" smtClean="0">
                <a:solidFill>
                  <a:schemeClr val="tx1"/>
                </a:solidFill>
              </a:rPr>
              <a:pPr/>
              <a:t>44</a:t>
            </a:fld>
            <a:endParaRPr lang="en-US" dirty="0">
              <a:solidFill>
                <a:schemeClr val="tx1"/>
              </a:solidFill>
            </a:endParaRPr>
          </a:p>
        </p:txBody>
      </p:sp>
      <p:sp>
        <p:nvSpPr>
          <p:cNvPr id="4" name="Rectangle 2">
            <a:extLst>
              <a:ext uri="{FF2B5EF4-FFF2-40B4-BE49-F238E27FC236}">
                <a16:creationId xmlns:a16="http://schemas.microsoft.com/office/drawing/2014/main" id="{56E3D1FC-B713-294C-788C-4602A7154362}"/>
              </a:ext>
            </a:extLst>
          </p:cNvPr>
          <p:cNvSpPr txBox="1">
            <a:spLocks noChangeArrowheads="1"/>
          </p:cNvSpPr>
          <p:nvPr/>
        </p:nvSpPr>
        <p:spPr>
          <a:xfrm>
            <a:off x="0" y="36511"/>
            <a:ext cx="9144000" cy="10618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latin typeface="Arial" charset="0"/>
                <a:cs typeface="Times New Roman" pitchFamily="18" charset="0"/>
              </a:rPr>
              <a:t>M-SHARP </a:t>
            </a:r>
            <a:r>
              <a:rPr lang="en-US" sz="2400" b="1" i="0" dirty="0">
                <a:effectLst/>
                <a:latin typeface="Arial" panose="020B0604020202020204" pitchFamily="34" charset="0"/>
                <a:cs typeface="Arial" panose="020B0604020202020204" pitchFamily="34" charset="0"/>
              </a:rPr>
              <a:t>NAVMC 3500.50F (Published)</a:t>
            </a:r>
          </a:p>
          <a:p>
            <a:r>
              <a:rPr lang="en-US" sz="2400" b="1" dirty="0">
                <a:latin typeface="Arial" panose="020B0604020202020204" pitchFamily="34" charset="0"/>
                <a:cs typeface="Arial" panose="020B0604020202020204" pitchFamily="34" charset="0"/>
              </a:rPr>
              <a:t>EX:  VMFA (F18)</a:t>
            </a:r>
            <a:endParaRPr lang="en-US" sz="2400" b="1" i="0" dirty="0">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A8E6356-CDFE-204A-CF1B-C0A82986DFD9}"/>
              </a:ext>
            </a:extLst>
          </p:cNvPr>
          <p:cNvSpPr txBox="1"/>
          <p:nvPr/>
        </p:nvSpPr>
        <p:spPr>
          <a:xfrm>
            <a:off x="5142693" y="1074733"/>
            <a:ext cx="3170034" cy="2031325"/>
          </a:xfrm>
          <a:prstGeom prst="rect">
            <a:avLst/>
          </a:prstGeom>
          <a:solidFill>
            <a:srgbClr val="FFFF00"/>
          </a:solidFill>
          <a:ln>
            <a:solidFill>
              <a:schemeClr val="tx1"/>
            </a:solidFill>
          </a:ln>
        </p:spPr>
        <p:txBody>
          <a:bodyPr wrap="square">
            <a:spAutoFit/>
          </a:bodyPr>
          <a:lstStyle/>
          <a:p>
            <a:pPr algn="just"/>
            <a:r>
              <a:rPr lang="en-US" sz="1400" b="1" i="0" dirty="0">
                <a:solidFill>
                  <a:srgbClr val="333333"/>
                </a:solidFill>
                <a:effectLst/>
                <a:latin typeface="Arial" panose="020B0604020202020204" pitchFamily="34" charset="0"/>
                <a:cs typeface="Arial" panose="020B0604020202020204" pitchFamily="34" charset="0"/>
              </a:rPr>
              <a:t>Mission:</a:t>
            </a:r>
          </a:p>
          <a:p>
            <a:pPr algn="just"/>
            <a:r>
              <a:rPr lang="en-US" sz="1400" b="1" i="0" dirty="0">
                <a:solidFill>
                  <a:srgbClr val="333333"/>
                </a:solidFill>
                <a:effectLst/>
                <a:latin typeface="Arial" panose="020B0604020202020204" pitchFamily="34" charset="0"/>
                <a:cs typeface="Arial" panose="020B0604020202020204" pitchFamily="34" charset="0"/>
              </a:rPr>
              <a:t>Tactical and Reserve SQD/Unit</a:t>
            </a:r>
          </a:p>
          <a:p>
            <a:pPr algn="just"/>
            <a:r>
              <a:rPr lang="en-US" sz="1400" b="1" i="0" dirty="0">
                <a:solidFill>
                  <a:srgbClr val="333333"/>
                </a:solidFill>
                <a:effectLst/>
                <a:latin typeface="Arial" panose="020B0604020202020204" pitchFamily="34" charset="0"/>
                <a:cs typeface="Arial" panose="020B0604020202020204" pitchFamily="34" charset="0"/>
              </a:rPr>
              <a:t>Support the MAGTF commander by destroying surface targets and enemy aircraft, and escorting friendly aircraft, day or night, under all weather conditions during expeditionary, joint or combined operations.</a:t>
            </a:r>
          </a:p>
        </p:txBody>
      </p:sp>
      <p:sp>
        <p:nvSpPr>
          <p:cNvPr id="8" name="TextBox 7">
            <a:extLst>
              <a:ext uri="{FF2B5EF4-FFF2-40B4-BE49-F238E27FC236}">
                <a16:creationId xmlns:a16="http://schemas.microsoft.com/office/drawing/2014/main" id="{7AE5D1F8-3BF8-72B5-1C6E-654AC8B9CE3F}"/>
              </a:ext>
            </a:extLst>
          </p:cNvPr>
          <p:cNvSpPr txBox="1"/>
          <p:nvPr/>
        </p:nvSpPr>
        <p:spPr>
          <a:xfrm>
            <a:off x="5142693" y="3751943"/>
            <a:ext cx="3170034" cy="2246769"/>
          </a:xfrm>
          <a:prstGeom prst="rect">
            <a:avLst/>
          </a:prstGeom>
          <a:solidFill>
            <a:srgbClr val="FFFF00"/>
          </a:solidFill>
          <a:ln>
            <a:solidFill>
              <a:schemeClr val="tx1"/>
            </a:solidFill>
          </a:ln>
        </p:spPr>
        <p:txBody>
          <a:bodyPr wrap="square">
            <a:spAutoFit/>
          </a:bodyPr>
          <a:lstStyle/>
          <a:p>
            <a:pPr algn="l"/>
            <a:r>
              <a:rPr lang="en-US" sz="1400" b="1" i="0" dirty="0">
                <a:solidFill>
                  <a:srgbClr val="333333"/>
                </a:solidFill>
                <a:effectLst/>
                <a:latin typeface="Arial" panose="020B0604020202020204" pitchFamily="34" charset="0"/>
                <a:cs typeface="Arial" panose="020B0604020202020204" pitchFamily="34" charset="0"/>
              </a:rPr>
              <a:t>Mission:</a:t>
            </a:r>
          </a:p>
          <a:p>
            <a:pPr algn="l"/>
            <a:r>
              <a:rPr lang="en-US" sz="1400" b="1" i="0" dirty="0">
                <a:solidFill>
                  <a:srgbClr val="333333"/>
                </a:solidFill>
                <a:effectLst/>
                <a:latin typeface="Arial" panose="020B0604020202020204" pitchFamily="34" charset="0"/>
                <a:cs typeface="Arial" panose="020B0604020202020204" pitchFamily="34" charset="0"/>
              </a:rPr>
              <a:t>Fleet Replacement SQD/Unit/FRD</a:t>
            </a:r>
          </a:p>
          <a:p>
            <a:pPr algn="just"/>
            <a:r>
              <a:rPr lang="en-US" sz="1400" b="1" i="0" dirty="0">
                <a:solidFill>
                  <a:srgbClr val="333333"/>
                </a:solidFill>
                <a:effectLst/>
                <a:latin typeface="Arial" panose="020B0604020202020204" pitchFamily="34" charset="0"/>
                <a:cs typeface="Arial" panose="020B0604020202020204" pitchFamily="34" charset="0"/>
              </a:rPr>
              <a:t>Train Naval Aviators and Naval Flight Officers in FA-18 1000 phase core skill introduction basic, refresher, modified refresher, and conversion periods of instruction in order to meet Fleet Marine Force and Naval Air Forces operational manning requirements.</a:t>
            </a:r>
          </a:p>
        </p:txBody>
      </p:sp>
      <p:pic>
        <p:nvPicPr>
          <p:cNvPr id="10" name="Picture 9">
            <a:extLst>
              <a:ext uri="{FF2B5EF4-FFF2-40B4-BE49-F238E27FC236}">
                <a16:creationId xmlns:a16="http://schemas.microsoft.com/office/drawing/2014/main" id="{AFD9BC1A-0BF0-FBCA-6053-3B16E05C3D01}"/>
              </a:ext>
            </a:extLst>
          </p:cNvPr>
          <p:cNvPicPr>
            <a:picLocks noChangeAspect="1"/>
          </p:cNvPicPr>
          <p:nvPr/>
        </p:nvPicPr>
        <p:blipFill>
          <a:blip r:embed="rId2"/>
          <a:stretch>
            <a:fillRect/>
          </a:stretch>
        </p:blipFill>
        <p:spPr>
          <a:xfrm>
            <a:off x="995104" y="1098396"/>
            <a:ext cx="3875280" cy="4984770"/>
          </a:xfrm>
          <a:prstGeom prst="rect">
            <a:avLst/>
          </a:prstGeom>
        </p:spPr>
      </p:pic>
      <p:sp>
        <p:nvSpPr>
          <p:cNvPr id="5" name="Oval 4">
            <a:extLst>
              <a:ext uri="{FF2B5EF4-FFF2-40B4-BE49-F238E27FC236}">
                <a16:creationId xmlns:a16="http://schemas.microsoft.com/office/drawing/2014/main" id="{6323BED8-EE9F-E904-548B-1F729E49B9D6}"/>
              </a:ext>
            </a:extLst>
          </p:cNvPr>
          <p:cNvSpPr/>
          <p:nvPr/>
        </p:nvSpPr>
        <p:spPr>
          <a:xfrm>
            <a:off x="522515" y="3245618"/>
            <a:ext cx="4049486" cy="46222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649128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F45ECB-4651-96A5-9122-D97B7BA31AFB}"/>
              </a:ext>
            </a:extLst>
          </p:cNvPr>
          <p:cNvSpPr>
            <a:spLocks noGrp="1"/>
          </p:cNvSpPr>
          <p:nvPr>
            <p:ph type="sldNum" sz="quarter" idx="12"/>
          </p:nvPr>
        </p:nvSpPr>
        <p:spPr/>
        <p:txBody>
          <a:bodyPr/>
          <a:lstStyle/>
          <a:p>
            <a:fld id="{57D7F152-42F7-4C0B-ACE2-8696607C202E}" type="slidenum">
              <a:rPr lang="en-US" smtClean="0">
                <a:solidFill>
                  <a:schemeClr val="tx1"/>
                </a:solidFill>
              </a:rPr>
              <a:pPr/>
              <a:t>45</a:t>
            </a:fld>
            <a:endParaRPr lang="en-US" dirty="0">
              <a:solidFill>
                <a:schemeClr val="tx1"/>
              </a:solidFill>
            </a:endParaRPr>
          </a:p>
        </p:txBody>
      </p:sp>
      <p:sp>
        <p:nvSpPr>
          <p:cNvPr id="4" name="Rectangle 2">
            <a:extLst>
              <a:ext uri="{FF2B5EF4-FFF2-40B4-BE49-F238E27FC236}">
                <a16:creationId xmlns:a16="http://schemas.microsoft.com/office/drawing/2014/main" id="{80AFFC1D-31AB-EF8F-52D2-7AADF7CD11FF}"/>
              </a:ext>
            </a:extLst>
          </p:cNvPr>
          <p:cNvSpPr txBox="1">
            <a:spLocks noChangeArrowheads="1"/>
          </p:cNvSpPr>
          <p:nvPr/>
        </p:nvSpPr>
        <p:spPr>
          <a:xfrm>
            <a:off x="0" y="36511"/>
            <a:ext cx="9144000" cy="10618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latin typeface="Arial" charset="0"/>
                <a:cs typeface="Times New Roman" pitchFamily="18" charset="0"/>
              </a:rPr>
              <a:t>M-SHARP Baseline Training Standard</a:t>
            </a:r>
          </a:p>
          <a:p>
            <a:r>
              <a:rPr lang="en-US" sz="2400" b="1" dirty="0">
                <a:latin typeface="Arial" charset="0"/>
                <a:cs typeface="Times New Roman" pitchFamily="18" charset="0"/>
              </a:rPr>
              <a:t> (FA-18C/D)</a:t>
            </a:r>
          </a:p>
        </p:txBody>
      </p:sp>
      <p:sp>
        <p:nvSpPr>
          <p:cNvPr id="6" name="TextBox 5">
            <a:extLst>
              <a:ext uri="{FF2B5EF4-FFF2-40B4-BE49-F238E27FC236}">
                <a16:creationId xmlns:a16="http://schemas.microsoft.com/office/drawing/2014/main" id="{EE4A2310-6477-2CB8-932E-ED82E703D3BD}"/>
              </a:ext>
            </a:extLst>
          </p:cNvPr>
          <p:cNvSpPr txBox="1"/>
          <p:nvPr/>
        </p:nvSpPr>
        <p:spPr>
          <a:xfrm>
            <a:off x="961901" y="1248780"/>
            <a:ext cx="7243948" cy="1384995"/>
          </a:xfrm>
          <a:prstGeom prst="rect">
            <a:avLst/>
          </a:prstGeom>
          <a:solidFill>
            <a:srgbClr val="FFFF00"/>
          </a:solidFill>
          <a:ln>
            <a:solidFill>
              <a:schemeClr val="tx1"/>
            </a:solidFill>
          </a:ln>
        </p:spPr>
        <p:txBody>
          <a:bodyPr wrap="square">
            <a:spAutoFit/>
          </a:bodyPr>
          <a:lstStyle/>
          <a:p>
            <a:pPr algn="just"/>
            <a:r>
              <a:rPr lang="en-US" sz="1400" b="1" i="0" dirty="0">
                <a:solidFill>
                  <a:srgbClr val="333333"/>
                </a:solidFill>
                <a:effectLst/>
                <a:latin typeface="Arial" panose="020B0604020202020204" pitchFamily="34" charset="0"/>
                <a:cs typeface="Arial" panose="020B0604020202020204" pitchFamily="34" charset="0"/>
              </a:rPr>
              <a:t>The level of readiness expected from a unit sustained through core training at home station.  Normally equates to approximately 70% of CMMR.</a:t>
            </a:r>
          </a:p>
          <a:p>
            <a:pPr algn="just"/>
            <a:endParaRPr lang="en-US" sz="1400" b="1" i="0" dirty="0">
              <a:solidFill>
                <a:srgbClr val="333333"/>
              </a:solidFill>
              <a:effectLst/>
              <a:latin typeface="Arial" panose="020B0604020202020204" pitchFamily="34" charset="0"/>
              <a:cs typeface="Arial" panose="020B0604020202020204" pitchFamily="34" charset="0"/>
            </a:endParaRPr>
          </a:p>
          <a:p>
            <a:pPr algn="just"/>
            <a:r>
              <a:rPr lang="en-US" sz="1400" b="1" i="0" dirty="0">
                <a:solidFill>
                  <a:srgbClr val="333333"/>
                </a:solidFill>
                <a:effectLst/>
                <a:latin typeface="Arial" panose="020B0604020202020204" pitchFamily="34" charset="0"/>
                <a:cs typeface="Arial" panose="020B0604020202020204" pitchFamily="34" charset="0"/>
              </a:rPr>
              <a:t>In the matrix below the first number in the “crews trained” columns reflect the CMMR or advanced training standard. The numbers in parentheses indicate the baseline training standard</a:t>
            </a:r>
            <a:r>
              <a:rPr lang="en-US" sz="1400" b="1" i="0" dirty="0">
                <a:solidFill>
                  <a:srgbClr val="333333"/>
                </a:solidFill>
                <a:effectLst/>
                <a:latin typeface="Open Sans" panose="020B0606030504020204" pitchFamily="34" charset="0"/>
              </a:rPr>
              <a:t>.</a:t>
            </a:r>
          </a:p>
        </p:txBody>
      </p:sp>
      <p:pic>
        <p:nvPicPr>
          <p:cNvPr id="10" name="Picture 9">
            <a:extLst>
              <a:ext uri="{FF2B5EF4-FFF2-40B4-BE49-F238E27FC236}">
                <a16:creationId xmlns:a16="http://schemas.microsoft.com/office/drawing/2014/main" id="{05198B50-7CC9-4607-7F5B-8A818D9F280F}"/>
              </a:ext>
            </a:extLst>
          </p:cNvPr>
          <p:cNvPicPr>
            <a:picLocks noChangeAspect="1"/>
          </p:cNvPicPr>
          <p:nvPr/>
        </p:nvPicPr>
        <p:blipFill>
          <a:blip r:embed="rId2"/>
          <a:stretch>
            <a:fillRect/>
          </a:stretch>
        </p:blipFill>
        <p:spPr>
          <a:xfrm>
            <a:off x="1228258" y="2735461"/>
            <a:ext cx="6687483" cy="3243334"/>
          </a:xfrm>
          <a:prstGeom prst="rect">
            <a:avLst/>
          </a:prstGeom>
          <a:ln w="25400">
            <a:solidFill>
              <a:schemeClr val="tx1"/>
            </a:solidFill>
          </a:ln>
        </p:spPr>
      </p:pic>
    </p:spTree>
    <p:extLst>
      <p:ext uri="{BB962C8B-B14F-4D97-AF65-F5344CB8AC3E}">
        <p14:creationId xmlns:p14="http://schemas.microsoft.com/office/powerpoint/2010/main" val="24007746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EA0B4BE-E8F7-4CD1-1001-6D9361B8A3E3}"/>
              </a:ext>
            </a:extLst>
          </p:cNvPr>
          <p:cNvSpPr>
            <a:spLocks noGrp="1"/>
          </p:cNvSpPr>
          <p:nvPr>
            <p:ph type="sldNum" sz="quarter" idx="12"/>
          </p:nvPr>
        </p:nvSpPr>
        <p:spPr/>
        <p:txBody>
          <a:bodyPr/>
          <a:lstStyle/>
          <a:p>
            <a:fld id="{57D7F152-42F7-4C0B-ACE2-8696607C202E}" type="slidenum">
              <a:rPr lang="en-US" smtClean="0">
                <a:solidFill>
                  <a:schemeClr val="tx1"/>
                </a:solidFill>
              </a:rPr>
              <a:pPr/>
              <a:t>46</a:t>
            </a:fld>
            <a:endParaRPr lang="en-US" dirty="0">
              <a:solidFill>
                <a:schemeClr val="tx1"/>
              </a:solidFill>
            </a:endParaRPr>
          </a:p>
        </p:txBody>
      </p:sp>
      <p:sp>
        <p:nvSpPr>
          <p:cNvPr id="7" name="TextBox 6">
            <a:extLst>
              <a:ext uri="{FF2B5EF4-FFF2-40B4-BE49-F238E27FC236}">
                <a16:creationId xmlns:a16="http://schemas.microsoft.com/office/drawing/2014/main" id="{373C0E66-98DB-8063-B366-2CB011600E75}"/>
              </a:ext>
            </a:extLst>
          </p:cNvPr>
          <p:cNvSpPr txBox="1"/>
          <p:nvPr/>
        </p:nvSpPr>
        <p:spPr>
          <a:xfrm>
            <a:off x="457200" y="1650865"/>
            <a:ext cx="8229600" cy="4401205"/>
          </a:xfrm>
          <a:prstGeom prst="rect">
            <a:avLst/>
          </a:prstGeom>
          <a:noFill/>
        </p:spPr>
        <p:txBody>
          <a:bodyPr wrap="square">
            <a:spAutoFit/>
          </a:bodyPr>
          <a:lstStyle/>
          <a:p>
            <a:pPr marL="285750" indent="-285750">
              <a:buFont typeface="Wingdings" panose="05000000000000000000" pitchFamily="2" charset="2"/>
              <a:buChar char="Ø"/>
            </a:pPr>
            <a:r>
              <a:rPr lang="en-US" sz="2000" dirty="0"/>
              <a:t>ARC-M is developed using current Budget Exhibits, Training and Readiness Doctrine and Readiness Reporting program documents.</a:t>
            </a:r>
          </a:p>
          <a:p>
            <a:endParaRPr lang="en-US" sz="2000" dirty="0"/>
          </a:p>
          <a:p>
            <a:pPr lvl="1"/>
            <a:r>
              <a:rPr lang="en-US" sz="2000" dirty="0"/>
              <a:t>• Aligned to Current FY Approved OPNAV Aircraft Program Data File (APDF)</a:t>
            </a:r>
          </a:p>
          <a:p>
            <a:pPr lvl="1"/>
            <a:endParaRPr lang="en-US" sz="2000" dirty="0"/>
          </a:p>
          <a:p>
            <a:pPr lvl="1"/>
            <a:r>
              <a:rPr lang="en-US" sz="2000" dirty="0"/>
              <a:t>• Meets Defense Readiness Reporting System – Marine Corps (DRRS-MC) readiness and supply requirements for Aviation</a:t>
            </a:r>
          </a:p>
          <a:p>
            <a:pPr lvl="1"/>
            <a:endParaRPr lang="en-US" sz="2000" dirty="0"/>
          </a:p>
          <a:p>
            <a:r>
              <a:rPr lang="en-US" sz="2000" dirty="0"/>
              <a:t>➢ Achieve and Maintain T-Rating of T-2 average for all USMC Units</a:t>
            </a:r>
          </a:p>
          <a:p>
            <a:endParaRPr lang="en-US" sz="2000" dirty="0"/>
          </a:p>
          <a:p>
            <a:r>
              <a:rPr lang="en-US" sz="2000" dirty="0"/>
              <a:t>➢ Utilization Rates within WSPD determined rates for current life cycle</a:t>
            </a:r>
          </a:p>
          <a:p>
            <a:endParaRPr lang="en-US" sz="2000" dirty="0"/>
          </a:p>
          <a:p>
            <a:r>
              <a:rPr lang="en-US" sz="2000" dirty="0"/>
              <a:t>➢ Achieve HQMC, DCA defined Hours Per Crew Per Month (H/C/M)</a:t>
            </a:r>
          </a:p>
        </p:txBody>
      </p:sp>
      <p:sp>
        <p:nvSpPr>
          <p:cNvPr id="9" name="TextBox 8">
            <a:extLst>
              <a:ext uri="{FF2B5EF4-FFF2-40B4-BE49-F238E27FC236}">
                <a16:creationId xmlns:a16="http://schemas.microsoft.com/office/drawing/2014/main" id="{139C7249-F5ED-CE63-83E4-8A4ECC943905}"/>
              </a:ext>
            </a:extLst>
          </p:cNvPr>
          <p:cNvSpPr txBox="1"/>
          <p:nvPr/>
        </p:nvSpPr>
        <p:spPr>
          <a:xfrm>
            <a:off x="0" y="136525"/>
            <a:ext cx="9143999" cy="954107"/>
          </a:xfrm>
          <a:prstGeom prst="rect">
            <a:avLst/>
          </a:prstGeom>
          <a:noFill/>
        </p:spPr>
        <p:txBody>
          <a:bodyPr wrap="square">
            <a:spAutoFit/>
          </a:bodyPr>
          <a:lstStyle/>
          <a:p>
            <a:pPr algn="ctr"/>
            <a:r>
              <a:rPr lang="en-US" sz="2800" b="1" i="0" u="none" strike="noStrike" baseline="0" dirty="0">
                <a:solidFill>
                  <a:srgbClr val="000000"/>
                </a:solidFill>
                <a:latin typeface="Arial" panose="020B0604020202020204" pitchFamily="34" charset="0"/>
              </a:rPr>
              <a:t>Aircraft Readiness Calculation </a:t>
            </a:r>
          </a:p>
          <a:p>
            <a:pPr algn="ctr"/>
            <a:r>
              <a:rPr lang="en-US" sz="2800" b="1" i="0" u="none" strike="noStrike" baseline="0" dirty="0">
                <a:solidFill>
                  <a:srgbClr val="000000"/>
                </a:solidFill>
                <a:latin typeface="Arial" panose="020B0604020202020204" pitchFamily="34" charset="0"/>
              </a:rPr>
              <a:t>Marine Corps (ARC-M) </a:t>
            </a:r>
            <a:endParaRPr lang="en-US" sz="2800" dirty="0"/>
          </a:p>
        </p:txBody>
      </p:sp>
    </p:spTree>
    <p:extLst>
      <p:ext uri="{BB962C8B-B14F-4D97-AF65-F5344CB8AC3E}">
        <p14:creationId xmlns:p14="http://schemas.microsoft.com/office/powerpoint/2010/main" val="37920958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129C7B-DE91-0CD0-2C6E-9584071C9611}"/>
              </a:ext>
            </a:extLst>
          </p:cNvPr>
          <p:cNvSpPr>
            <a:spLocks noGrp="1"/>
          </p:cNvSpPr>
          <p:nvPr>
            <p:ph type="sldNum" sz="quarter" idx="12"/>
          </p:nvPr>
        </p:nvSpPr>
        <p:spPr/>
        <p:txBody>
          <a:bodyPr/>
          <a:lstStyle/>
          <a:p>
            <a:fld id="{57D7F152-42F7-4C0B-ACE2-8696607C202E}" type="slidenum">
              <a:rPr lang="en-US" smtClean="0">
                <a:solidFill>
                  <a:schemeClr val="tx1"/>
                </a:solidFill>
              </a:rPr>
              <a:pPr/>
              <a:t>47</a:t>
            </a:fld>
            <a:endParaRPr lang="en-US" dirty="0">
              <a:solidFill>
                <a:schemeClr val="tx1"/>
              </a:solidFill>
            </a:endParaRPr>
          </a:p>
        </p:txBody>
      </p:sp>
      <p:sp>
        <p:nvSpPr>
          <p:cNvPr id="5" name="TextBox 4">
            <a:extLst>
              <a:ext uri="{FF2B5EF4-FFF2-40B4-BE49-F238E27FC236}">
                <a16:creationId xmlns:a16="http://schemas.microsoft.com/office/drawing/2014/main" id="{D6A63C07-EEC7-EDCA-E29E-960D37B3AEA3}"/>
              </a:ext>
            </a:extLst>
          </p:cNvPr>
          <p:cNvSpPr txBox="1"/>
          <p:nvPr/>
        </p:nvSpPr>
        <p:spPr>
          <a:xfrm>
            <a:off x="0" y="249868"/>
            <a:ext cx="9144000" cy="954107"/>
          </a:xfrm>
          <a:prstGeom prst="rect">
            <a:avLst/>
          </a:prstGeom>
          <a:noFill/>
        </p:spPr>
        <p:txBody>
          <a:bodyPr wrap="square">
            <a:spAutoFit/>
          </a:bodyPr>
          <a:lstStyle/>
          <a:p>
            <a:pPr algn="ctr"/>
            <a:r>
              <a:rPr lang="en-US" sz="2800" b="1" i="0" u="none" strike="noStrike" baseline="0" dirty="0">
                <a:solidFill>
                  <a:srgbClr val="000000"/>
                </a:solidFill>
                <a:latin typeface="Arial" panose="020B0604020202020204" pitchFamily="34" charset="0"/>
              </a:rPr>
              <a:t>ARC-M Projection Model, </a:t>
            </a:r>
          </a:p>
          <a:p>
            <a:pPr algn="ctr"/>
            <a:r>
              <a:rPr lang="en-US" sz="2800" b="1" i="0" u="none" strike="noStrike" baseline="0" dirty="0">
                <a:solidFill>
                  <a:srgbClr val="000000"/>
                </a:solidFill>
                <a:latin typeface="Arial" panose="020B0604020202020204" pitchFamily="34" charset="0"/>
              </a:rPr>
              <a:t>MCAR, and FMCAR </a:t>
            </a:r>
            <a:endParaRPr lang="en-US" sz="2800" dirty="0"/>
          </a:p>
        </p:txBody>
      </p:sp>
      <p:sp>
        <p:nvSpPr>
          <p:cNvPr id="7" name="TextBox 6">
            <a:extLst>
              <a:ext uri="{FF2B5EF4-FFF2-40B4-BE49-F238E27FC236}">
                <a16:creationId xmlns:a16="http://schemas.microsoft.com/office/drawing/2014/main" id="{CF03235C-6414-841A-F596-17635D1A8CEE}"/>
              </a:ext>
            </a:extLst>
          </p:cNvPr>
          <p:cNvSpPr txBox="1"/>
          <p:nvPr/>
        </p:nvSpPr>
        <p:spPr>
          <a:xfrm>
            <a:off x="1275347" y="1383543"/>
            <a:ext cx="6761747" cy="3785652"/>
          </a:xfrm>
          <a:prstGeom prst="rect">
            <a:avLst/>
          </a:prstGeom>
          <a:noFill/>
        </p:spPr>
        <p:txBody>
          <a:bodyPr wrap="square">
            <a:spAutoFit/>
          </a:bodyPr>
          <a:lstStyle/>
          <a:p>
            <a:r>
              <a:rPr lang="en-US" sz="1800" b="1" dirty="0"/>
              <a:t>USMC criteria (USMC AVPLAN):</a:t>
            </a:r>
          </a:p>
          <a:p>
            <a:r>
              <a:rPr lang="en-US" sz="1600" dirty="0"/>
              <a:t>• </a:t>
            </a:r>
            <a:r>
              <a:rPr lang="en-US" sz="1600" u="sng" dirty="0"/>
              <a:t>Flight Line Aircraft Required (FLAR)</a:t>
            </a:r>
          </a:p>
          <a:p>
            <a:pPr marL="742950" lvl="1" indent="-285750">
              <a:buFont typeface="Courier New" panose="02070309020205020404" pitchFamily="49" charset="0"/>
              <a:buChar char="o"/>
            </a:pPr>
            <a:r>
              <a:rPr lang="en-US" sz="1600" dirty="0"/>
              <a:t>Fleet: 90-100% of PAA from APDF</a:t>
            </a:r>
          </a:p>
          <a:p>
            <a:pPr marL="742950" lvl="1" indent="-285750">
              <a:buFont typeface="Courier New" panose="02070309020205020404" pitchFamily="49" charset="0"/>
              <a:buChar char="o"/>
            </a:pPr>
            <a:r>
              <a:rPr lang="en-US" sz="1600" dirty="0"/>
              <a:t>Training (FRS): The Previous FY’s “In Reporting” Avg.</a:t>
            </a:r>
          </a:p>
          <a:p>
            <a:pPr marL="742950" lvl="1" indent="-285750">
              <a:buFont typeface="Courier New" panose="02070309020205020404" pitchFamily="49" charset="0"/>
              <a:buChar char="o"/>
            </a:pPr>
            <a:r>
              <a:rPr lang="en-US" sz="1600" dirty="0"/>
              <a:t>Other Aircraft (Test): 100% POAA</a:t>
            </a:r>
          </a:p>
          <a:p>
            <a:r>
              <a:rPr lang="en-US" sz="1600" dirty="0"/>
              <a:t>• </a:t>
            </a:r>
            <a:r>
              <a:rPr lang="en-US" sz="1600" u="sng" dirty="0"/>
              <a:t>MCAR</a:t>
            </a:r>
          </a:p>
          <a:p>
            <a:pPr marL="742950" lvl="1" indent="-285750">
              <a:buFont typeface="Courier New" panose="02070309020205020404" pitchFamily="49" charset="0"/>
              <a:buChar char="o"/>
            </a:pPr>
            <a:r>
              <a:rPr lang="en-US" sz="1600" dirty="0"/>
              <a:t>75% of FLAR for AC Contingency and Deployed</a:t>
            </a:r>
          </a:p>
          <a:p>
            <a:pPr marL="742950" lvl="1" indent="-285750">
              <a:buFont typeface="Courier New" panose="02070309020205020404" pitchFamily="49" charset="0"/>
              <a:buChar char="o"/>
            </a:pPr>
            <a:r>
              <a:rPr lang="en-US" sz="1600" dirty="0"/>
              <a:t>50% of FLAR for RC </a:t>
            </a:r>
            <a:r>
              <a:rPr lang="en-US" sz="1600" dirty="0">
                <a:solidFill>
                  <a:srgbClr val="FF0000"/>
                </a:solidFill>
              </a:rPr>
              <a:t>(while not activated)</a:t>
            </a:r>
          </a:p>
          <a:p>
            <a:pPr marL="742950" lvl="1" indent="-285750">
              <a:buFont typeface="Courier New" panose="02070309020205020404" pitchFamily="49" charset="0"/>
              <a:buChar char="o"/>
            </a:pPr>
            <a:r>
              <a:rPr lang="en-US" sz="1600" dirty="0"/>
              <a:t>65%% of Previous FY’s “In Reporting” Avg (FRS)</a:t>
            </a:r>
          </a:p>
          <a:p>
            <a:pPr marL="742950" lvl="1" indent="-285750">
              <a:buFont typeface="Courier New" panose="02070309020205020404" pitchFamily="49" charset="0"/>
              <a:buChar char="o"/>
            </a:pPr>
            <a:r>
              <a:rPr lang="en-US" sz="1600" dirty="0"/>
              <a:t>50% Other Aircraft (Test)</a:t>
            </a:r>
          </a:p>
          <a:p>
            <a:r>
              <a:rPr lang="en-US" sz="1600" dirty="0"/>
              <a:t>• </a:t>
            </a:r>
            <a:r>
              <a:rPr lang="en-US" sz="1600" u="sng" dirty="0"/>
              <a:t>FMCAR</a:t>
            </a:r>
          </a:p>
          <a:p>
            <a:pPr marL="742950" lvl="1" indent="-285750">
              <a:buFont typeface="Courier New" panose="02070309020205020404" pitchFamily="49" charset="0"/>
              <a:buChar char="o"/>
            </a:pPr>
            <a:r>
              <a:rPr lang="en-US" sz="1600" dirty="0"/>
              <a:t>50% of FLAR for AC Contingency and Deployed</a:t>
            </a:r>
          </a:p>
          <a:p>
            <a:pPr marL="742950" lvl="1" indent="-285750">
              <a:buFont typeface="Courier New" panose="02070309020205020404" pitchFamily="49" charset="0"/>
              <a:buChar char="o"/>
            </a:pPr>
            <a:r>
              <a:rPr lang="en-US" sz="1600" dirty="0"/>
              <a:t>50% of MCAR for RC </a:t>
            </a:r>
            <a:r>
              <a:rPr lang="en-US" sz="1600" dirty="0">
                <a:solidFill>
                  <a:srgbClr val="FF0000"/>
                </a:solidFill>
              </a:rPr>
              <a:t>(while not activated)</a:t>
            </a:r>
          </a:p>
          <a:p>
            <a:pPr marL="742950" lvl="1" indent="-285750">
              <a:buFont typeface="Courier New" panose="02070309020205020404" pitchFamily="49" charset="0"/>
              <a:buChar char="o"/>
            </a:pPr>
            <a:r>
              <a:rPr lang="en-US" sz="1600" dirty="0"/>
              <a:t>30% of Previous FY’s “In Reporting” Avg (FRS)</a:t>
            </a:r>
          </a:p>
          <a:p>
            <a:pPr marL="742950" lvl="1" indent="-285750">
              <a:buFont typeface="Courier New" panose="02070309020205020404" pitchFamily="49" charset="0"/>
              <a:buChar char="o"/>
            </a:pPr>
            <a:r>
              <a:rPr lang="en-US" sz="1600" dirty="0"/>
              <a:t>N/A - Other Aircraft (Test)</a:t>
            </a:r>
          </a:p>
        </p:txBody>
      </p:sp>
      <p:sp>
        <p:nvSpPr>
          <p:cNvPr id="8" name="Rectangle 7">
            <a:extLst>
              <a:ext uri="{FF2B5EF4-FFF2-40B4-BE49-F238E27FC236}">
                <a16:creationId xmlns:a16="http://schemas.microsoft.com/office/drawing/2014/main" id="{D566457C-0BCE-0A91-BCD3-2833737ED028}"/>
              </a:ext>
            </a:extLst>
          </p:cNvPr>
          <p:cNvSpPr/>
          <p:nvPr/>
        </p:nvSpPr>
        <p:spPr>
          <a:xfrm>
            <a:off x="5895472" y="1210431"/>
            <a:ext cx="2969796" cy="683048"/>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en-US" sz="1400" dirty="0">
                <a:solidFill>
                  <a:schemeClr val="tx1"/>
                </a:solidFill>
              </a:rPr>
              <a:t>100% of PAA is high S-1 (Deployed)</a:t>
            </a:r>
          </a:p>
          <a:p>
            <a:pPr marL="171450" indent="-171450">
              <a:buFont typeface="Wingdings" panose="05000000000000000000" pitchFamily="2" charset="2"/>
              <a:buChar char="Ø"/>
            </a:pPr>
            <a:r>
              <a:rPr lang="en-US" sz="1400" dirty="0">
                <a:solidFill>
                  <a:schemeClr val="tx1"/>
                </a:solidFill>
              </a:rPr>
              <a:t>90% of PAA is low S-1 (Contingency)</a:t>
            </a:r>
          </a:p>
        </p:txBody>
      </p:sp>
      <p:sp>
        <p:nvSpPr>
          <p:cNvPr id="9" name="Rectangle 8">
            <a:extLst>
              <a:ext uri="{FF2B5EF4-FFF2-40B4-BE49-F238E27FC236}">
                <a16:creationId xmlns:a16="http://schemas.microsoft.com/office/drawing/2014/main" id="{455FD1F9-97A9-846B-9F1E-2680045E80ED}"/>
              </a:ext>
            </a:extLst>
          </p:cNvPr>
          <p:cNvSpPr/>
          <p:nvPr/>
        </p:nvSpPr>
        <p:spPr>
          <a:xfrm>
            <a:off x="4009" y="1965954"/>
            <a:ext cx="1668380" cy="624825"/>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rPr>
              <a:t>Number of aircraft required to be on the flight line (FL))</a:t>
            </a:r>
          </a:p>
        </p:txBody>
      </p:sp>
      <p:sp>
        <p:nvSpPr>
          <p:cNvPr id="11" name="Rectangle 10">
            <a:extLst>
              <a:ext uri="{FF2B5EF4-FFF2-40B4-BE49-F238E27FC236}">
                <a16:creationId xmlns:a16="http://schemas.microsoft.com/office/drawing/2014/main" id="{25E76D04-4A61-A2FB-79EC-C07806D26C59}"/>
              </a:ext>
            </a:extLst>
          </p:cNvPr>
          <p:cNvSpPr/>
          <p:nvPr/>
        </p:nvSpPr>
        <p:spPr>
          <a:xfrm>
            <a:off x="6797842" y="2543778"/>
            <a:ext cx="2067425" cy="172344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All TMS FLARs support the Production Planning Factors (PPF) calculated FRS resources required to meet the annual student throughput and curriculum requirements.</a:t>
            </a:r>
          </a:p>
          <a:p>
            <a:pPr algn="just"/>
            <a:r>
              <a:rPr lang="en-US" sz="1400" dirty="0">
                <a:solidFill>
                  <a:schemeClr val="tx1"/>
                </a:solidFill>
              </a:rPr>
              <a:t>(OPNAVINST 3500.31G)</a:t>
            </a:r>
          </a:p>
        </p:txBody>
      </p:sp>
      <p:cxnSp>
        <p:nvCxnSpPr>
          <p:cNvPr id="13" name="Straight Arrow Connector 12">
            <a:extLst>
              <a:ext uri="{FF2B5EF4-FFF2-40B4-BE49-F238E27FC236}">
                <a16:creationId xmlns:a16="http://schemas.microsoft.com/office/drawing/2014/main" id="{D49983E2-2A71-2706-F5A4-16C61A39F90C}"/>
              </a:ext>
            </a:extLst>
          </p:cNvPr>
          <p:cNvCxnSpPr>
            <a:cxnSpLocks/>
          </p:cNvCxnSpPr>
          <p:nvPr/>
        </p:nvCxnSpPr>
        <p:spPr>
          <a:xfrm flipV="1">
            <a:off x="4770521" y="1441766"/>
            <a:ext cx="1028700" cy="3557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804F24A-AA47-E0CD-03B2-0ABD7AD864B8}"/>
              </a:ext>
            </a:extLst>
          </p:cNvPr>
          <p:cNvCxnSpPr>
            <a:cxnSpLocks/>
          </p:cNvCxnSpPr>
          <p:nvPr/>
        </p:nvCxnSpPr>
        <p:spPr>
          <a:xfrm>
            <a:off x="5498432" y="2451295"/>
            <a:ext cx="1299410" cy="13948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EFC97C7-A696-966A-0C16-5D8B1D76CFD4}"/>
              </a:ext>
            </a:extLst>
          </p:cNvPr>
          <p:cNvSpPr/>
          <p:nvPr/>
        </p:nvSpPr>
        <p:spPr>
          <a:xfrm>
            <a:off x="2346159" y="3886199"/>
            <a:ext cx="1524000" cy="216235"/>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dirty="0">
                <a:solidFill>
                  <a:schemeClr val="tx1"/>
                </a:solidFill>
              </a:rPr>
              <a:t>ALIGNS WITH LOW R-3</a:t>
            </a:r>
          </a:p>
        </p:txBody>
      </p:sp>
      <p:sp>
        <p:nvSpPr>
          <p:cNvPr id="23" name="Rectangle 22">
            <a:extLst>
              <a:ext uri="{FF2B5EF4-FFF2-40B4-BE49-F238E27FC236}">
                <a16:creationId xmlns:a16="http://schemas.microsoft.com/office/drawing/2014/main" id="{0552CDC8-9FFA-ED50-70C7-31100C67F8E3}"/>
              </a:ext>
            </a:extLst>
          </p:cNvPr>
          <p:cNvSpPr/>
          <p:nvPr/>
        </p:nvSpPr>
        <p:spPr>
          <a:xfrm>
            <a:off x="2221832" y="2662781"/>
            <a:ext cx="1524000" cy="216235"/>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dirty="0">
                <a:solidFill>
                  <a:schemeClr val="tx1"/>
                </a:solidFill>
              </a:rPr>
              <a:t>ALIGNS WITH LOW R-1</a:t>
            </a:r>
          </a:p>
        </p:txBody>
      </p:sp>
      <p:sp>
        <p:nvSpPr>
          <p:cNvPr id="24" name="Rectangle 23">
            <a:extLst>
              <a:ext uri="{FF2B5EF4-FFF2-40B4-BE49-F238E27FC236}">
                <a16:creationId xmlns:a16="http://schemas.microsoft.com/office/drawing/2014/main" id="{D10E411A-204C-BE46-A0A9-ED5FB993FFEE}"/>
              </a:ext>
            </a:extLst>
          </p:cNvPr>
          <p:cNvSpPr/>
          <p:nvPr/>
        </p:nvSpPr>
        <p:spPr>
          <a:xfrm>
            <a:off x="0" y="3116587"/>
            <a:ext cx="1668380" cy="624825"/>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rPr>
              <a:t>Number of aircraft on FL required to be mission capable (MC)</a:t>
            </a:r>
          </a:p>
        </p:txBody>
      </p:sp>
      <p:cxnSp>
        <p:nvCxnSpPr>
          <p:cNvPr id="27" name="Connector: Elbow 26">
            <a:extLst>
              <a:ext uri="{FF2B5EF4-FFF2-40B4-BE49-F238E27FC236}">
                <a16:creationId xmlns:a16="http://schemas.microsoft.com/office/drawing/2014/main" id="{51152586-5EB7-9EDB-03DD-521D5EBFDA28}"/>
              </a:ext>
            </a:extLst>
          </p:cNvPr>
          <p:cNvCxnSpPr>
            <a:cxnSpLocks/>
            <a:stCxn id="9" idx="0"/>
          </p:cNvCxnSpPr>
          <p:nvPr/>
        </p:nvCxnSpPr>
        <p:spPr>
          <a:xfrm rot="5400000" flipH="1" flipV="1">
            <a:off x="965965" y="1588392"/>
            <a:ext cx="249796" cy="505328"/>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C522416B-09A8-2FAD-88CE-00131AF414AF}"/>
              </a:ext>
            </a:extLst>
          </p:cNvPr>
          <p:cNvCxnSpPr>
            <a:cxnSpLocks/>
          </p:cNvCxnSpPr>
          <p:nvPr/>
        </p:nvCxnSpPr>
        <p:spPr>
          <a:xfrm rot="5400000" flipH="1" flipV="1">
            <a:off x="965965" y="2698449"/>
            <a:ext cx="249796" cy="505328"/>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717601AB-5E20-A4EF-1998-9B8AD7F2CDB2}"/>
              </a:ext>
            </a:extLst>
          </p:cNvPr>
          <p:cNvSpPr/>
          <p:nvPr/>
        </p:nvSpPr>
        <p:spPr>
          <a:xfrm>
            <a:off x="589547" y="5439318"/>
            <a:ext cx="8097253" cy="683048"/>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rPr>
              <a:t>This is the number of aircraft needed on the FL and those required to be MC in order to be prepared for potential “Campaigning” requirements. </a:t>
            </a:r>
          </a:p>
        </p:txBody>
      </p:sp>
    </p:spTree>
    <p:extLst>
      <p:ext uri="{BB962C8B-B14F-4D97-AF65-F5344CB8AC3E}">
        <p14:creationId xmlns:p14="http://schemas.microsoft.com/office/powerpoint/2010/main" val="7135500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1A5594-C19C-331F-F6E7-15AD6D6AB1FF}"/>
              </a:ext>
            </a:extLst>
          </p:cNvPr>
          <p:cNvSpPr>
            <a:spLocks noGrp="1"/>
          </p:cNvSpPr>
          <p:nvPr>
            <p:ph type="sldNum" sz="quarter" idx="12"/>
          </p:nvPr>
        </p:nvSpPr>
        <p:spPr>
          <a:xfrm>
            <a:off x="7508630" y="6356350"/>
            <a:ext cx="1178169" cy="365125"/>
          </a:xfrm>
        </p:spPr>
        <p:txBody>
          <a:bodyPr/>
          <a:lstStyle/>
          <a:p>
            <a:fld id="{8E4EDD86-0069-4FE8-945C-33E393EACC8C}" type="slidenum">
              <a:rPr lang="en-US" smtClean="0">
                <a:solidFill>
                  <a:schemeClr val="tx1"/>
                </a:solidFill>
              </a:rPr>
              <a:pPr/>
              <a:t>48</a:t>
            </a:fld>
            <a:endParaRPr lang="en-US" dirty="0">
              <a:solidFill>
                <a:schemeClr val="tx1"/>
              </a:solidFill>
            </a:endParaRPr>
          </a:p>
        </p:txBody>
      </p:sp>
      <p:sp>
        <p:nvSpPr>
          <p:cNvPr id="5" name="Content Placeholder 4">
            <a:extLst>
              <a:ext uri="{FF2B5EF4-FFF2-40B4-BE49-F238E27FC236}">
                <a16:creationId xmlns:a16="http://schemas.microsoft.com/office/drawing/2014/main" id="{AB0D5C9D-5965-0932-4314-F8AB6A99A811}"/>
              </a:ext>
            </a:extLst>
          </p:cNvPr>
          <p:cNvSpPr>
            <a:spLocks noGrp="1"/>
          </p:cNvSpPr>
          <p:nvPr>
            <p:ph idx="1"/>
          </p:nvPr>
        </p:nvSpPr>
        <p:spPr>
          <a:xfrm>
            <a:off x="457200" y="1276350"/>
            <a:ext cx="8229600" cy="5010150"/>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1775" indent="-231775">
              <a:buFont typeface="Arial" panose="020B0604020202020204" pitchFamily="34" charset="0"/>
              <a:buChar char="•"/>
              <a:defRPr/>
            </a:pPr>
            <a:r>
              <a:rPr lang="en-US" sz="1180" dirty="0">
                <a:solidFill>
                  <a:srgbClr val="000000"/>
                </a:solidFill>
              </a:rPr>
              <a:t>DRRS calculates the P-Level of a reporting unit based on the lower of two levels:</a:t>
            </a:r>
          </a:p>
          <a:p>
            <a:pPr marL="461963" lvl="1" indent="-230188" algn="just">
              <a:buAutoNum type="arabicParenR"/>
              <a:defRPr/>
            </a:pPr>
            <a:r>
              <a:rPr lang="en-US" sz="1180" dirty="0">
                <a:solidFill>
                  <a:srgbClr val="000000"/>
                </a:solidFill>
              </a:rPr>
              <a:t>The overall personnel strength based on T/O.  For this calculation to yield a Personnel Strength of P-2, the unit must have 80% of personnel available (not detached) and deployable.</a:t>
            </a:r>
          </a:p>
          <a:p>
            <a:pPr marL="461963" lvl="1" indent="-230188" algn="just">
              <a:buAutoNum type="arabicParenR"/>
              <a:defRPr/>
            </a:pPr>
            <a:r>
              <a:rPr lang="en-US" sz="1180" dirty="0">
                <a:solidFill>
                  <a:srgbClr val="000000"/>
                </a:solidFill>
              </a:rPr>
              <a:t>The critical MOS fill, based on selected MOS.  A script will look for BMOS and PMOS matches for each BIC on the T/O, generating a requirement for each selected MOS.  The total fills (available/deployable) against these requirements, divided by the total requirements, yields a percentage.  For this calculation to yield a P-2, the unit must have 75%.  At least three MOS must be designated.</a:t>
            </a:r>
          </a:p>
          <a:p>
            <a:pPr marL="285750" indent="-285750">
              <a:buFont typeface="Arial" panose="020B0604020202020204" pitchFamily="34" charset="0"/>
              <a:buChar char="•"/>
              <a:defRPr/>
            </a:pPr>
            <a:endParaRPr lang="en-US" sz="1180" dirty="0">
              <a:solidFill>
                <a:srgbClr val="000000"/>
              </a:solidFill>
            </a:endParaRPr>
          </a:p>
          <a:p>
            <a:pPr marL="231775" indent="-231775">
              <a:buFont typeface="Arial" panose="020B0604020202020204" pitchFamily="34" charset="0"/>
              <a:buChar char="•"/>
              <a:defRPr/>
            </a:pPr>
            <a:r>
              <a:rPr lang="en-US" sz="1180" dirty="0">
                <a:solidFill>
                  <a:srgbClr val="000000"/>
                </a:solidFill>
              </a:rPr>
              <a:t>If every MOS is critical, the two calculated percentages will be equal, and the critical MOS will never be a factor because 80% is a tougher requirement than 75%.  We try to avoid the added work of reporting critical MOS when doing so does not improve value of the report.</a:t>
            </a:r>
          </a:p>
          <a:p>
            <a:pPr marL="231775" indent="-231775">
              <a:buFont typeface="Arial" panose="020B0604020202020204" pitchFamily="34" charset="0"/>
              <a:buChar char="•"/>
              <a:defRPr/>
            </a:pPr>
            <a:endParaRPr lang="en-US" sz="1180" dirty="0">
              <a:solidFill>
                <a:srgbClr val="000000"/>
              </a:solidFill>
            </a:endParaRPr>
          </a:p>
          <a:p>
            <a:pPr marL="231775" indent="-231775">
              <a:buFont typeface="Arial" panose="020B0604020202020204" pitchFamily="34" charset="0"/>
              <a:buChar char="•"/>
              <a:defRPr/>
            </a:pPr>
            <a:r>
              <a:rPr lang="en-US" sz="1180" dirty="0">
                <a:solidFill>
                  <a:srgbClr val="000000"/>
                </a:solidFill>
              </a:rPr>
              <a:t>If the critical MOS list includes a High Volume MOS as well as several lower density MOS, the lower density MOS will not matter.</a:t>
            </a:r>
          </a:p>
          <a:p>
            <a:pPr lvl="1">
              <a:defRPr/>
            </a:pPr>
            <a:r>
              <a:rPr lang="en-US" sz="1180" u="sng" dirty="0">
                <a:solidFill>
                  <a:srgbClr val="000000"/>
                </a:solidFill>
              </a:rPr>
              <a:t>Example</a:t>
            </a:r>
            <a:r>
              <a:rPr lang="en-US" sz="1180" dirty="0">
                <a:solidFill>
                  <a:srgbClr val="000000"/>
                </a:solidFill>
              </a:rPr>
              <a:t>:  A unit could select a High Density MOS (30 x 0311), as well as two lower density MOS (1x 0302 and 1x0369).</a:t>
            </a:r>
          </a:p>
          <a:p>
            <a:pPr lvl="1">
              <a:defRPr/>
            </a:pPr>
            <a:r>
              <a:rPr lang="en-US" sz="1180" dirty="0">
                <a:solidFill>
                  <a:srgbClr val="000000"/>
                </a:solidFill>
              </a:rPr>
              <a:t>If the 30 x 0311 are filled, the unit could be 30 of 32 (94%) even if neither of the other two are filled.</a:t>
            </a:r>
          </a:p>
          <a:p>
            <a:pPr lvl="1">
              <a:defRPr/>
            </a:pPr>
            <a:r>
              <a:rPr lang="en-US" sz="1180" dirty="0">
                <a:solidFill>
                  <a:srgbClr val="000000"/>
                </a:solidFill>
              </a:rPr>
              <a:t>An excess in 0311 (32 of 30 x 0311 billets filled), can put the unit at 100% critical MOS fill with the other critical MOS entirely gapped.</a:t>
            </a:r>
          </a:p>
          <a:p>
            <a:pPr marL="231775" indent="-231775">
              <a:buFont typeface="Arial" panose="020B0604020202020204" pitchFamily="34" charset="0"/>
              <a:buChar char="•"/>
              <a:defRPr/>
            </a:pPr>
            <a:endParaRPr lang="en-US" sz="1180" dirty="0">
              <a:solidFill>
                <a:srgbClr val="000000"/>
              </a:solidFill>
            </a:endParaRPr>
          </a:p>
          <a:p>
            <a:pPr marL="231775" indent="-231775">
              <a:buFont typeface="Arial" panose="020B0604020202020204" pitchFamily="34" charset="0"/>
              <a:buChar char="•"/>
              <a:defRPr/>
            </a:pPr>
            <a:r>
              <a:rPr lang="en-US" sz="1180" dirty="0">
                <a:solidFill>
                  <a:srgbClr val="000000"/>
                </a:solidFill>
              </a:rPr>
              <a:t>No automatic requirement to designate the "identity" MOS for a unit as critical.  No requirement to designate 0311 Infantrymen for an Infantry Battalion.  [Strongly discouraged for reasons noted above.]</a:t>
            </a:r>
          </a:p>
          <a:p>
            <a:pPr marL="231775" indent="-231775">
              <a:buFont typeface="Arial" panose="020B0604020202020204" pitchFamily="34" charset="0"/>
              <a:buChar char="•"/>
              <a:defRPr/>
            </a:pPr>
            <a:endParaRPr lang="en-US" sz="1180" dirty="0">
              <a:solidFill>
                <a:srgbClr val="000000"/>
              </a:solidFill>
            </a:endParaRPr>
          </a:p>
          <a:p>
            <a:pPr marL="231775" indent="-231775">
              <a:buFont typeface="Arial" panose="020B0604020202020204" pitchFamily="34" charset="0"/>
              <a:buChar char="•"/>
              <a:defRPr/>
            </a:pPr>
            <a:r>
              <a:rPr lang="en-US" sz="1180" dirty="0">
                <a:solidFill>
                  <a:srgbClr val="000000"/>
                </a:solidFill>
              </a:rPr>
              <a:t>As a result, two best practices apply:</a:t>
            </a:r>
          </a:p>
          <a:p>
            <a:pPr marL="461963" lvl="1" indent="-230188">
              <a:defRPr/>
            </a:pPr>
            <a:r>
              <a:rPr lang="en-US" sz="1180" dirty="0">
                <a:solidFill>
                  <a:srgbClr val="000000"/>
                </a:solidFill>
              </a:rPr>
              <a:t>1) Do NOT select a set of critical MOS that in total would represent over 50% of the unit.</a:t>
            </a:r>
          </a:p>
          <a:p>
            <a:pPr marL="461963" lvl="1" indent="-230188">
              <a:defRPr/>
            </a:pPr>
            <a:r>
              <a:rPr lang="en-US" sz="1180" dirty="0">
                <a:solidFill>
                  <a:srgbClr val="000000"/>
                </a:solidFill>
              </a:rPr>
              <a:t>2) Do NOT select any critical MOS that represents a high volume in comparison to the other selected MOS.</a:t>
            </a:r>
          </a:p>
          <a:p>
            <a:pPr marL="231775" indent="-231775">
              <a:buFont typeface="Arial" panose="020B0604020202020204" pitchFamily="34" charset="0"/>
              <a:buChar char="•"/>
              <a:defRPr/>
            </a:pPr>
            <a:endParaRPr lang="en-US" sz="1180" dirty="0">
              <a:solidFill>
                <a:srgbClr val="000000"/>
              </a:solidFill>
            </a:endParaRPr>
          </a:p>
          <a:p>
            <a:pPr marL="231775" indent="-231775">
              <a:buFont typeface="Arial" panose="020B0604020202020204" pitchFamily="34" charset="0"/>
              <a:buChar char="•"/>
              <a:defRPr/>
            </a:pPr>
            <a:r>
              <a:rPr lang="en-US" sz="1180" dirty="0">
                <a:solidFill>
                  <a:srgbClr val="000000"/>
                </a:solidFill>
              </a:rPr>
              <a:t>Exceptions:</a:t>
            </a:r>
          </a:p>
          <a:p>
            <a:pPr marL="461963" lvl="1" indent="-230188">
              <a:defRPr/>
            </a:pPr>
            <a:r>
              <a:rPr lang="en-US" sz="1180" dirty="0">
                <a:solidFill>
                  <a:srgbClr val="000000"/>
                </a:solidFill>
              </a:rPr>
              <a:t>1) Some units only have 3 MOS.  In this case, they must select all 3.</a:t>
            </a:r>
          </a:p>
          <a:p>
            <a:pPr marL="461963" lvl="1" indent="-230188">
              <a:defRPr/>
            </a:pPr>
            <a:r>
              <a:rPr lang="en-US" sz="1180" dirty="0">
                <a:solidFill>
                  <a:srgbClr val="000000"/>
                </a:solidFill>
              </a:rPr>
              <a:t>2) Some units have a higher density MOS with a historically low level of fill - a new MOS, a problem MOS, etc., and other MOS don't matter or are not expected to be an issue.  In this case it may be worth selecting the MOS in order to focus on the main issue.</a:t>
            </a:r>
          </a:p>
          <a:p>
            <a:pPr marL="231775" indent="-231775">
              <a:buFont typeface="Arial" panose="020B0604020202020204" pitchFamily="34" charset="0"/>
              <a:buChar char="•"/>
              <a:defRPr/>
            </a:pPr>
            <a:endParaRPr lang="en-US" sz="1180" dirty="0">
              <a:solidFill>
                <a:srgbClr val="000000"/>
              </a:solidFill>
            </a:endParaRPr>
          </a:p>
          <a:p>
            <a:pPr lvl="0" indent="0">
              <a:buNone/>
              <a:defRPr/>
            </a:pPr>
            <a:r>
              <a:rPr lang="en-US" sz="1180" b="1" dirty="0">
                <a:solidFill>
                  <a:srgbClr val="000000"/>
                </a:solidFill>
              </a:rPr>
              <a:t>BLUF:  Wherever possible, use the Critical MOS list to highlight low density MOS that would be lost in the aggregate calculation but generate disproportionate effects if not filled.</a:t>
            </a:r>
            <a:endParaRPr lang="en-US" sz="1180" b="1" dirty="0">
              <a:solidFill>
                <a:srgbClr val="000000"/>
              </a:solidFill>
              <a:latin typeface="Arial"/>
            </a:endParaRPr>
          </a:p>
        </p:txBody>
      </p:sp>
      <p:sp>
        <p:nvSpPr>
          <p:cNvPr id="6" name="Title 1">
            <a:extLst>
              <a:ext uri="{FF2B5EF4-FFF2-40B4-BE49-F238E27FC236}">
                <a16:creationId xmlns:a16="http://schemas.microsoft.com/office/drawing/2014/main" id="{56ADF4FA-F988-1ACB-E3D4-3D51279C5461}"/>
              </a:ext>
            </a:extLst>
          </p:cNvPr>
          <p:cNvSpPr txBox="1">
            <a:spLocks/>
          </p:cNvSpPr>
          <p:nvPr/>
        </p:nvSpPr>
        <p:spPr>
          <a:xfrm>
            <a:off x="0" y="132557"/>
            <a:ext cx="9143999" cy="914400"/>
          </a:xfrm>
          <a:prstGeom prst="rect">
            <a:avLst/>
          </a:prstGeom>
        </p:spPr>
        <p:txBody>
          <a:bodyPr anchor="ctr"/>
          <a:lstStyle>
            <a:defPPr>
              <a:defRPr lang="en-US"/>
            </a:defPPr>
            <a:lvl1pPr marL="0" algn="l" defTabSz="914400" rtl="0" eaLnBrk="1" latinLnBrk="0" hangingPunct="1">
              <a:defRPr sz="1800" kern="1200">
                <a:solidFill>
                  <a:srgbClr val="000000"/>
                </a:solidFill>
                <a:latin typeface="Arial"/>
              </a:defRPr>
            </a:lvl1pPr>
            <a:lvl2pPr marL="457200" algn="l" defTabSz="914400" rtl="0" eaLnBrk="1" latinLnBrk="0" hangingPunct="1">
              <a:defRPr sz="1800" kern="1200">
                <a:solidFill>
                  <a:srgbClr val="000000"/>
                </a:solidFill>
                <a:latin typeface="Arial"/>
              </a:defRPr>
            </a:lvl2pPr>
            <a:lvl3pPr marL="914400" algn="l" defTabSz="914400" rtl="0" eaLnBrk="1" latinLnBrk="0" hangingPunct="1">
              <a:defRPr sz="1800" kern="1200">
                <a:solidFill>
                  <a:srgbClr val="000000"/>
                </a:solidFill>
                <a:latin typeface="Arial"/>
              </a:defRPr>
            </a:lvl3pPr>
            <a:lvl4pPr marL="1371600" algn="l" defTabSz="914400" rtl="0" eaLnBrk="1" latinLnBrk="0" hangingPunct="1">
              <a:defRPr sz="1800" kern="1200">
                <a:solidFill>
                  <a:srgbClr val="000000"/>
                </a:solidFill>
                <a:latin typeface="Arial"/>
              </a:defRPr>
            </a:lvl4pPr>
            <a:lvl5pPr marL="1828800" algn="l" defTabSz="914400" rtl="0" eaLnBrk="1" latinLnBrk="0" hangingPunct="1">
              <a:defRPr sz="1800" kern="1200">
                <a:solidFill>
                  <a:srgbClr val="000000"/>
                </a:solidFill>
                <a:latin typeface="Arial"/>
              </a:defRPr>
            </a:lvl5pPr>
            <a:lvl6pPr marL="2286000" algn="l" defTabSz="914400" rtl="0" eaLnBrk="1" latinLnBrk="0" hangingPunct="1">
              <a:defRPr sz="1800" kern="1200">
                <a:solidFill>
                  <a:srgbClr val="000000"/>
                </a:solidFill>
                <a:latin typeface="Arial"/>
              </a:defRPr>
            </a:lvl6pPr>
            <a:lvl7pPr marL="2743200" algn="l" defTabSz="914400" rtl="0" eaLnBrk="1" latinLnBrk="0" hangingPunct="1">
              <a:defRPr sz="1800" kern="1200">
                <a:solidFill>
                  <a:srgbClr val="000000"/>
                </a:solidFill>
                <a:latin typeface="Arial"/>
              </a:defRPr>
            </a:lvl7pPr>
            <a:lvl8pPr marL="3200400" algn="l" defTabSz="914400" rtl="0" eaLnBrk="1" latinLnBrk="0" hangingPunct="1">
              <a:defRPr sz="1800" kern="1200">
                <a:solidFill>
                  <a:srgbClr val="000000"/>
                </a:solidFill>
                <a:latin typeface="Arial"/>
              </a:defRPr>
            </a:lvl8pPr>
            <a:lvl9pPr marL="3657600" algn="l" defTabSz="914400" rtl="0" eaLnBrk="1" latinLnBrk="0" hangingPunct="1">
              <a:defRPr sz="1800" kern="1200">
                <a:solidFill>
                  <a:srgbClr val="000000"/>
                </a:solidFill>
                <a:latin typeface="Arial"/>
              </a:defRPr>
            </a:lvl9pPr>
          </a:lstStyle>
          <a:p>
            <a:pPr algn="ctr"/>
            <a:r>
              <a:rPr lang="en-US" sz="2800" b="1" kern="0" dirty="0"/>
              <a:t>Critical MOS – DRRS P Levels</a:t>
            </a:r>
          </a:p>
        </p:txBody>
      </p:sp>
    </p:spTree>
    <p:extLst>
      <p:ext uri="{BB962C8B-B14F-4D97-AF65-F5344CB8AC3E}">
        <p14:creationId xmlns:p14="http://schemas.microsoft.com/office/powerpoint/2010/main" val="1651381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idx="4294967295"/>
          </p:nvPr>
        </p:nvSpPr>
        <p:spPr>
          <a:xfrm>
            <a:off x="1106327" y="197439"/>
            <a:ext cx="6871716" cy="533096"/>
          </a:xfrm>
        </p:spPr>
        <p:txBody>
          <a:bodyPr>
            <a:noAutofit/>
          </a:bodyPr>
          <a:lstStyle/>
          <a:p>
            <a:pPr algn="ctr"/>
            <a:r>
              <a:rPr lang="en-US" altLang="en-US" sz="2600" b="1" dirty="0">
                <a:latin typeface="Arial" charset="0"/>
                <a:cs typeface="Arial" charset="0"/>
              </a:rPr>
              <a:t>MCTs/METs/METLs, Capability Development Processes and PPBE**</a:t>
            </a:r>
          </a:p>
        </p:txBody>
      </p:sp>
      <p:sp>
        <p:nvSpPr>
          <p:cNvPr id="101" name="TextBox 6"/>
          <p:cNvSpPr txBox="1">
            <a:spLocks noChangeArrowheads="1"/>
          </p:cNvSpPr>
          <p:nvPr/>
        </p:nvSpPr>
        <p:spPr bwMode="auto">
          <a:xfrm>
            <a:off x="1770461" y="5728098"/>
            <a:ext cx="711994" cy="30008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FF0000"/>
              </a:buClr>
              <a:buFont typeface="Wingdings 2" pitchFamily="18" charset="2"/>
              <a:buChar char="è"/>
              <a:defRPr sz="3200">
                <a:solidFill>
                  <a:schemeClr val="tx1"/>
                </a:solidFill>
                <a:latin typeface="Times New Roman" pitchFamily="18" charset="0"/>
              </a:defRPr>
            </a:lvl1pPr>
            <a:lvl2pPr marL="742950" indent="-285750" eaLnBrk="0" hangingPunct="0">
              <a:spcBef>
                <a:spcPct val="20000"/>
              </a:spcBef>
              <a:buClr>
                <a:srgbClr val="FF0000"/>
              </a:buClr>
              <a:buSzPct val="125000"/>
              <a:buFont typeface="Wingdings" pitchFamily="2" charset="2"/>
              <a:buChar char="²"/>
              <a:defRPr sz="2400">
                <a:solidFill>
                  <a:schemeClr val="tx1"/>
                </a:solidFill>
                <a:latin typeface="Times New Roman" pitchFamily="18" charset="0"/>
              </a:defRPr>
            </a:lvl2pPr>
            <a:lvl3pPr marL="1143000" indent="-228600" eaLnBrk="0" hangingPunct="0">
              <a:spcBef>
                <a:spcPct val="20000"/>
              </a:spcBef>
              <a:buClr>
                <a:srgbClr val="FF0000"/>
              </a:buClr>
              <a:buFont typeface="Wingdings" pitchFamily="2" charset="2"/>
              <a:buChar char="ª"/>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ClrTx/>
              <a:buFontTx/>
              <a:buNone/>
            </a:pPr>
            <a:endParaRPr lang="en-US" altLang="en-US" sz="1350" dirty="0">
              <a:solidFill>
                <a:prstClr val="black"/>
              </a:solidFill>
              <a:latin typeface="Arial" charset="0"/>
            </a:endParaRPr>
          </a:p>
        </p:txBody>
      </p:sp>
      <p:sp>
        <p:nvSpPr>
          <p:cNvPr id="6" name="Rounded Rectangle 5"/>
          <p:cNvSpPr/>
          <p:nvPr/>
        </p:nvSpPr>
        <p:spPr>
          <a:xfrm>
            <a:off x="5726430" y="2628900"/>
            <a:ext cx="1943100" cy="2000250"/>
          </a:xfrm>
          <a:prstGeom prst="roundRect">
            <a:avLst>
              <a:gd name="adj" fmla="val 25865"/>
            </a:avLst>
          </a:prstGeom>
          <a:solidFill>
            <a:srgbClr val="FF3300">
              <a:alpha val="11000"/>
            </a:srgbClr>
          </a:solidFill>
          <a:ln w="38100" cap="flat" cmpd="sng" algn="ctr">
            <a:solidFill>
              <a:srgbClr val="FF0000"/>
            </a:solidFill>
            <a:prstDash val="solid"/>
          </a:ln>
          <a:effectLst>
            <a:outerShdw blurRad="50800" dist="38100" dir="2700000" algn="tl" rotWithShape="0">
              <a:prstClr val="black">
                <a:alpha val="40000"/>
              </a:prstClr>
            </a:outerShdw>
          </a:effectLst>
        </p:spPr>
        <p:txBody>
          <a:bodyPr rtlCol="0" anchor="ctr"/>
          <a:lstStyle/>
          <a:p>
            <a:pPr algn="ctr">
              <a:defRPr/>
            </a:pPr>
            <a:endParaRPr lang="en-US" sz="750" kern="0" dirty="0">
              <a:solidFill>
                <a:prstClr val="white"/>
              </a:solidFill>
              <a:latin typeface="Calibri"/>
            </a:endParaRPr>
          </a:p>
        </p:txBody>
      </p:sp>
      <p:sp>
        <p:nvSpPr>
          <p:cNvPr id="8" name="Flowchart: Document 7"/>
          <p:cNvSpPr>
            <a:spLocks noChangeAspect="1"/>
          </p:cNvSpPr>
          <p:nvPr/>
        </p:nvSpPr>
        <p:spPr>
          <a:xfrm>
            <a:off x="5848250" y="3892671"/>
            <a:ext cx="624078" cy="226421"/>
          </a:xfrm>
          <a:prstGeom prst="flowChartDocument">
            <a:avLst/>
          </a:prstGeom>
          <a:solidFill>
            <a:schemeClr val="accent3">
              <a:lumMod val="20000"/>
              <a:lumOff val="80000"/>
            </a:schemeClr>
          </a:solidFill>
          <a:ln w="3175" cap="flat" cmpd="sng" algn="ctr">
            <a:solidFill>
              <a:sysClr val="windowText" lastClr="000000"/>
            </a:solidFill>
            <a:prstDash val="solid"/>
          </a:ln>
          <a:effectLst/>
        </p:spPr>
        <p:txBody>
          <a:bodyPr rtlCol="0" anchor="ctr"/>
          <a:lstStyle/>
          <a:p>
            <a:pPr algn="ctr">
              <a:defRPr/>
            </a:pPr>
            <a:r>
              <a:rPr lang="en-US" sz="750" b="1" kern="0" dirty="0">
                <a:solidFill>
                  <a:sysClr val="windowText" lastClr="000000"/>
                </a:solidFill>
                <a:latin typeface="Arial Narrow" panose="020B0606020202030204" pitchFamily="34" charset="0"/>
              </a:rPr>
              <a:t>FIP</a:t>
            </a:r>
          </a:p>
        </p:txBody>
      </p:sp>
      <p:sp>
        <p:nvSpPr>
          <p:cNvPr id="9" name="TextBox 8"/>
          <p:cNvSpPr txBox="1"/>
          <p:nvPr/>
        </p:nvSpPr>
        <p:spPr>
          <a:xfrm>
            <a:off x="6450868" y="2351824"/>
            <a:ext cx="1041000" cy="334835"/>
          </a:xfrm>
          <a:prstGeom prst="rect">
            <a:avLst/>
          </a:prstGeom>
          <a:solidFill>
            <a:srgbClr val="FFFF66"/>
          </a:solidFill>
          <a:ln>
            <a:solidFill>
              <a:schemeClr val="tx1"/>
            </a:solidFill>
          </a:ln>
        </p:spPr>
        <p:txBody>
          <a:bodyPr wrap="square" rtlCol="0">
            <a:spAutoFit/>
          </a:bodyPr>
          <a:lstStyle/>
          <a:p>
            <a:pPr algn="ctr">
              <a:defRPr/>
            </a:pPr>
            <a:r>
              <a:rPr lang="en-US" sz="788" b="1" kern="0" dirty="0">
                <a:solidFill>
                  <a:sysClr val="windowText" lastClr="000000"/>
                </a:solidFill>
                <a:latin typeface="Arial" panose="020B0604020202020204" pitchFamily="34" charset="0"/>
                <a:cs typeface="Arial" panose="020B0604020202020204" pitchFamily="34" charset="0"/>
              </a:rPr>
              <a:t>CD&amp;I / CDD, OAD and MCWL</a:t>
            </a:r>
          </a:p>
        </p:txBody>
      </p:sp>
      <p:sp>
        <p:nvSpPr>
          <p:cNvPr id="10" name="TextBox 9"/>
          <p:cNvSpPr txBox="1"/>
          <p:nvPr/>
        </p:nvSpPr>
        <p:spPr>
          <a:xfrm>
            <a:off x="8109375" y="3499719"/>
            <a:ext cx="813043" cy="230832"/>
          </a:xfrm>
          <a:prstGeom prst="rect">
            <a:avLst/>
          </a:prstGeom>
          <a:noFill/>
        </p:spPr>
        <p:txBody>
          <a:bodyPr wrap="none" rtlCol="0">
            <a:spAutoFit/>
          </a:bodyPr>
          <a:lstStyle/>
          <a:p>
            <a:pPr>
              <a:defRPr/>
            </a:pPr>
            <a:r>
              <a:rPr lang="en-US" sz="900" b="1" kern="0" dirty="0">
                <a:solidFill>
                  <a:sysClr val="windowText" lastClr="000000"/>
                </a:solidFill>
              </a:rPr>
              <a:t>CD&amp;I / CDD</a:t>
            </a:r>
          </a:p>
        </p:txBody>
      </p:sp>
      <p:sp>
        <p:nvSpPr>
          <p:cNvPr id="11" name="Donut 10"/>
          <p:cNvSpPr>
            <a:spLocks noChangeAspect="1"/>
          </p:cNvSpPr>
          <p:nvPr/>
        </p:nvSpPr>
        <p:spPr>
          <a:xfrm>
            <a:off x="3427109" y="2116386"/>
            <a:ext cx="3303323" cy="3043573"/>
          </a:xfrm>
          <a:prstGeom prst="donut">
            <a:avLst>
              <a:gd name="adj" fmla="val 6594"/>
            </a:avLst>
          </a:prstGeom>
          <a:solidFill>
            <a:srgbClr val="4F81BD"/>
          </a:solidFill>
          <a:ln w="12700" cap="flat" cmpd="sng" algn="ctr">
            <a:solidFill>
              <a:srgbClr val="4F81BD">
                <a:shade val="50000"/>
              </a:srgbClr>
            </a:solidFill>
            <a:prstDash val="solid"/>
          </a:ln>
          <a:effectLst/>
        </p:spPr>
        <p:txBody>
          <a:bodyPr rtlCol="0" anchor="ctr"/>
          <a:lstStyle/>
          <a:p>
            <a:pPr algn="ctr">
              <a:defRPr/>
            </a:pPr>
            <a:endParaRPr lang="en-US" sz="750" kern="0" dirty="0">
              <a:solidFill>
                <a:sysClr val="windowText" lastClr="000000"/>
              </a:solidFill>
              <a:latin typeface="Calibri"/>
            </a:endParaRPr>
          </a:p>
        </p:txBody>
      </p:sp>
      <p:sp>
        <p:nvSpPr>
          <p:cNvPr id="12" name="Block Arc 11"/>
          <p:cNvSpPr/>
          <p:nvPr/>
        </p:nvSpPr>
        <p:spPr>
          <a:xfrm>
            <a:off x="3440431" y="2116386"/>
            <a:ext cx="3303323" cy="3043573"/>
          </a:xfrm>
          <a:prstGeom prst="blockArc">
            <a:avLst>
              <a:gd name="adj1" fmla="val 8303983"/>
              <a:gd name="adj2" fmla="val 12761764"/>
              <a:gd name="adj3" fmla="val 6583"/>
            </a:avLst>
          </a:prstGeom>
          <a:solidFill>
            <a:srgbClr val="8064A2">
              <a:lumMod val="60000"/>
              <a:lumOff val="40000"/>
            </a:srgbClr>
          </a:soli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Text" lastClr="000000"/>
              </a:solidFill>
              <a:latin typeface="Calibri"/>
            </a:endParaRPr>
          </a:p>
        </p:txBody>
      </p:sp>
      <p:sp>
        <p:nvSpPr>
          <p:cNvPr id="13" name="Block Arc 12"/>
          <p:cNvSpPr/>
          <p:nvPr/>
        </p:nvSpPr>
        <p:spPr>
          <a:xfrm rot="10800000">
            <a:off x="3427109" y="2116386"/>
            <a:ext cx="3303323" cy="3043573"/>
          </a:xfrm>
          <a:prstGeom prst="blockArc">
            <a:avLst>
              <a:gd name="adj1" fmla="val 8844699"/>
              <a:gd name="adj2" fmla="val 13306296"/>
              <a:gd name="adj3" fmla="val 6708"/>
            </a:avLst>
          </a:prstGeom>
          <a:solidFill>
            <a:schemeClr val="accent3">
              <a:lumMod val="20000"/>
              <a:lumOff val="80000"/>
            </a:schemeClr>
          </a:soli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Text" lastClr="000000"/>
              </a:solidFill>
              <a:latin typeface="Calibri"/>
            </a:endParaRPr>
          </a:p>
        </p:txBody>
      </p:sp>
      <p:sp>
        <p:nvSpPr>
          <p:cNvPr id="14" name="Block Arc 13"/>
          <p:cNvSpPr/>
          <p:nvPr/>
        </p:nvSpPr>
        <p:spPr>
          <a:xfrm>
            <a:off x="3431397" y="2116387"/>
            <a:ext cx="3303323" cy="3043573"/>
          </a:xfrm>
          <a:prstGeom prst="blockArc">
            <a:avLst>
              <a:gd name="adj1" fmla="val 12752910"/>
              <a:gd name="adj2" fmla="val 16188979"/>
              <a:gd name="adj3" fmla="val 6271"/>
            </a:avLst>
          </a:prstGeom>
          <a:solidFill>
            <a:schemeClr val="tx2">
              <a:lumMod val="40000"/>
              <a:lumOff val="60000"/>
            </a:schemeClr>
          </a:soli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Text" lastClr="000000"/>
              </a:solidFill>
              <a:latin typeface="Calibri"/>
            </a:endParaRPr>
          </a:p>
        </p:txBody>
      </p:sp>
      <p:sp>
        <p:nvSpPr>
          <p:cNvPr id="15" name="Block Arc 14"/>
          <p:cNvSpPr/>
          <p:nvPr/>
        </p:nvSpPr>
        <p:spPr>
          <a:xfrm>
            <a:off x="3427108" y="2116387"/>
            <a:ext cx="3303323" cy="3043573"/>
          </a:xfrm>
          <a:prstGeom prst="blockArc">
            <a:avLst>
              <a:gd name="adj1" fmla="val 16198506"/>
              <a:gd name="adj2" fmla="val 19631477"/>
              <a:gd name="adj3" fmla="val 6644"/>
            </a:avLst>
          </a:prstGeom>
          <a:solidFill>
            <a:srgbClr val="92D050"/>
          </a:soli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Text" lastClr="000000"/>
              </a:solidFill>
              <a:latin typeface="Calibri"/>
            </a:endParaRPr>
          </a:p>
        </p:txBody>
      </p:sp>
      <p:sp>
        <p:nvSpPr>
          <p:cNvPr id="16" name="Block Arc 15"/>
          <p:cNvSpPr/>
          <p:nvPr/>
        </p:nvSpPr>
        <p:spPr>
          <a:xfrm>
            <a:off x="3431397" y="2121258"/>
            <a:ext cx="3303323" cy="3043573"/>
          </a:xfrm>
          <a:prstGeom prst="blockArc">
            <a:avLst>
              <a:gd name="adj1" fmla="val 2508087"/>
              <a:gd name="adj2" fmla="val 5424447"/>
              <a:gd name="adj3" fmla="val 6938"/>
            </a:avLst>
          </a:prstGeom>
          <a:solidFill>
            <a:srgbClr val="F79646">
              <a:lumMod val="60000"/>
              <a:lumOff val="40000"/>
            </a:srgbClr>
          </a:soli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Text" lastClr="000000"/>
              </a:solidFill>
              <a:latin typeface="Calibri"/>
            </a:endParaRPr>
          </a:p>
        </p:txBody>
      </p:sp>
      <p:sp>
        <p:nvSpPr>
          <p:cNvPr id="17" name="Block Arc 16"/>
          <p:cNvSpPr/>
          <p:nvPr/>
        </p:nvSpPr>
        <p:spPr>
          <a:xfrm>
            <a:off x="3431397" y="2109662"/>
            <a:ext cx="3303323" cy="3043573"/>
          </a:xfrm>
          <a:prstGeom prst="blockArc">
            <a:avLst>
              <a:gd name="adj1" fmla="val 5405173"/>
              <a:gd name="adj2" fmla="val 8307556"/>
              <a:gd name="adj3" fmla="val 6225"/>
            </a:avLst>
          </a:prstGeom>
          <a:solidFill>
            <a:srgbClr val="C0504D">
              <a:lumMod val="40000"/>
              <a:lumOff val="60000"/>
            </a:srgbClr>
          </a:soli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Text" lastClr="000000"/>
              </a:solidFill>
              <a:latin typeface="Calibri"/>
            </a:endParaRPr>
          </a:p>
        </p:txBody>
      </p:sp>
      <p:sp>
        <p:nvSpPr>
          <p:cNvPr id="18" name="TextBox 17"/>
          <p:cNvSpPr txBox="1"/>
          <p:nvPr/>
        </p:nvSpPr>
        <p:spPr>
          <a:xfrm rot="1712855">
            <a:off x="5381538" y="2421882"/>
            <a:ext cx="883624" cy="219291"/>
          </a:xfrm>
          <a:prstGeom prst="rect">
            <a:avLst/>
          </a:prstGeom>
          <a:noFill/>
        </p:spPr>
        <p:txBody>
          <a:bodyPr spcFirstLastPara="1" wrap="none" numCol="1" rtlCol="0" anchor="ctr" anchorCtr="0">
            <a:prstTxWarp prst="textArchUp">
              <a:avLst>
                <a:gd name="adj" fmla="val 10985753"/>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75" dirty="0"/>
              <a:t>Guidance</a:t>
            </a:r>
          </a:p>
        </p:txBody>
      </p:sp>
      <p:sp>
        <p:nvSpPr>
          <p:cNvPr id="19" name="Notched Right Arrow 18"/>
          <p:cNvSpPr/>
          <p:nvPr/>
        </p:nvSpPr>
        <p:spPr>
          <a:xfrm rot="3027089">
            <a:off x="6181094" y="2738677"/>
            <a:ext cx="365282" cy="189560"/>
          </a:xfrm>
          <a:prstGeom prst="notchedRightArrow">
            <a:avLst/>
          </a:prstGeom>
          <a:gradFill flip="none" rotWithShape="1">
            <a:gsLst>
              <a:gs pos="38000">
                <a:srgbClr val="FFFF00"/>
              </a:gs>
              <a:gs pos="69000">
                <a:srgbClr val="92D050"/>
              </a:gs>
            </a:gsLst>
            <a:path path="circle">
              <a:fillToRect l="100000" t="100000"/>
            </a:path>
            <a:tileRect r="-100000" b="-100000"/>
          </a:gra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 lastClr="FFFFFF"/>
              </a:solidFill>
              <a:latin typeface="Calibri"/>
            </a:endParaRPr>
          </a:p>
        </p:txBody>
      </p:sp>
      <p:sp>
        <p:nvSpPr>
          <p:cNvPr id="20" name="Flowchart: Document 19"/>
          <p:cNvSpPr>
            <a:spLocks noChangeAspect="1"/>
          </p:cNvSpPr>
          <p:nvPr/>
        </p:nvSpPr>
        <p:spPr>
          <a:xfrm>
            <a:off x="5168090" y="4914327"/>
            <a:ext cx="387111" cy="241539"/>
          </a:xfrm>
          <a:prstGeom prst="flowChartDocument">
            <a:avLst/>
          </a:prstGeom>
          <a:solidFill>
            <a:srgbClr val="F79646">
              <a:lumMod val="60000"/>
              <a:lumOff val="40000"/>
              <a:alpha val="79000"/>
            </a:srgbClr>
          </a:solidFill>
          <a:ln w="3175" cap="flat" cmpd="sng" algn="ctr">
            <a:solidFill>
              <a:sysClr val="windowText" lastClr="000000"/>
            </a:solidFill>
            <a:prstDash val="solid"/>
          </a:ln>
          <a:effectLst>
            <a:outerShdw blurRad="50800" dist="38100" dir="2700000" algn="tl" rotWithShape="0">
              <a:prstClr val="black">
                <a:alpha val="40000"/>
              </a:prstClr>
            </a:outerShdw>
          </a:effectLst>
        </p:spPr>
        <p:txBody>
          <a:bodyPr lIns="0" tIns="0" rIns="0" bIns="0" rtlCol="0" anchor="t" anchorCtr="0">
            <a:noAutofit/>
          </a:bodyPr>
          <a:lstStyle/>
          <a:p>
            <a:pPr algn="ctr">
              <a:defRPr/>
            </a:pPr>
            <a:r>
              <a:rPr lang="en-US" sz="825" b="1" kern="0" dirty="0">
                <a:solidFill>
                  <a:sysClr val="windowText" lastClr="000000"/>
                </a:solidFill>
                <a:latin typeface="Arial Narrow" panose="020B0606020202030204" pitchFamily="34" charset="0"/>
              </a:rPr>
              <a:t>POM</a:t>
            </a:r>
            <a:endParaRPr lang="en-US" sz="675" b="1" kern="0" dirty="0">
              <a:solidFill>
                <a:sysClr val="windowText" lastClr="000000"/>
              </a:solidFill>
              <a:latin typeface="Arial Narrow" panose="020B0606020202030204" pitchFamily="34" charset="0"/>
            </a:endParaRPr>
          </a:p>
        </p:txBody>
      </p:sp>
      <p:sp>
        <p:nvSpPr>
          <p:cNvPr id="21" name="TextBox 20"/>
          <p:cNvSpPr txBox="1"/>
          <p:nvPr/>
        </p:nvSpPr>
        <p:spPr>
          <a:xfrm rot="19779790">
            <a:off x="5426048" y="4684307"/>
            <a:ext cx="829959" cy="219291"/>
          </a:xfrm>
          <a:prstGeom prst="rect">
            <a:avLst/>
          </a:prstGeom>
          <a:noFill/>
        </p:spPr>
        <p:txBody>
          <a:bodyPr wrap="none" rtlCol="0" anchor="ctr" anchorCtr="0">
            <a:prstTxWarp prst="textArchDown">
              <a:avLst>
                <a:gd name="adj" fmla="val 96936"/>
              </a:avLst>
            </a:prstTxWarp>
            <a:spAutoFit/>
          </a:bodyPr>
          <a:lstStyle/>
          <a:p>
            <a:pPr algn="ctr">
              <a:defRPr/>
            </a:pPr>
            <a:r>
              <a:rPr lang="en-US" sz="825" b="1" kern="0" dirty="0">
                <a:solidFill>
                  <a:sysClr val="windowText" lastClr="000000"/>
                </a:solidFill>
                <a:latin typeface="Arial" panose="020B0604020202020204" pitchFamily="34" charset="0"/>
                <a:cs typeface="Arial" panose="020B0604020202020204" pitchFamily="34" charset="0"/>
              </a:rPr>
              <a:t>Programming</a:t>
            </a:r>
          </a:p>
        </p:txBody>
      </p:sp>
      <p:sp>
        <p:nvSpPr>
          <p:cNvPr id="22" name="Notched Right Arrow 21"/>
          <p:cNvSpPr/>
          <p:nvPr/>
        </p:nvSpPr>
        <p:spPr>
          <a:xfrm rot="11155916">
            <a:off x="4824861" y="5001260"/>
            <a:ext cx="475748" cy="145545"/>
          </a:xfrm>
          <a:prstGeom prst="notchedRightArrow">
            <a:avLst/>
          </a:prstGeom>
          <a:gradFill flip="none" rotWithShape="1">
            <a:gsLst>
              <a:gs pos="62000">
                <a:srgbClr val="F79646">
                  <a:lumMod val="60000"/>
                  <a:lumOff val="40000"/>
                </a:srgbClr>
              </a:gs>
              <a:gs pos="46000">
                <a:srgbClr val="C0504D">
                  <a:lumMod val="40000"/>
                  <a:lumOff val="60000"/>
                </a:srgbClr>
              </a:gs>
            </a:gsLst>
            <a:path path="circle">
              <a:fillToRect l="100000" t="100000"/>
            </a:path>
            <a:tileRect r="-100000" b="-100000"/>
          </a:gra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 lastClr="FFFFFF"/>
              </a:solidFill>
              <a:latin typeface="Calibri"/>
            </a:endParaRPr>
          </a:p>
        </p:txBody>
      </p:sp>
      <p:sp>
        <p:nvSpPr>
          <p:cNvPr id="23" name="TextBox 22"/>
          <p:cNvSpPr txBox="1"/>
          <p:nvPr/>
        </p:nvSpPr>
        <p:spPr>
          <a:xfrm rot="1194416">
            <a:off x="4101372" y="4763205"/>
            <a:ext cx="859115" cy="219291"/>
          </a:xfrm>
          <a:prstGeom prst="rect">
            <a:avLst/>
          </a:prstGeom>
          <a:noFill/>
        </p:spPr>
        <p:txBody>
          <a:bodyPr spcFirstLastPara="1" wrap="none" numCol="1" rtlCol="0" anchor="ctr" anchorCtr="0">
            <a:prstTxWarp prst="textArchDown">
              <a:avLst>
                <a:gd name="adj" fmla="val 407258"/>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75" dirty="0"/>
              <a:t>Budgeting</a:t>
            </a:r>
          </a:p>
        </p:txBody>
      </p:sp>
      <p:sp>
        <p:nvSpPr>
          <p:cNvPr id="26" name="Notched Right Arrow 25"/>
          <p:cNvSpPr/>
          <p:nvPr/>
        </p:nvSpPr>
        <p:spPr>
          <a:xfrm rot="13571927">
            <a:off x="3773911" y="4514683"/>
            <a:ext cx="371975" cy="186149"/>
          </a:xfrm>
          <a:prstGeom prst="notchedRightArrow">
            <a:avLst/>
          </a:prstGeom>
          <a:gradFill flip="none" rotWithShape="1">
            <a:gsLst>
              <a:gs pos="34000">
                <a:srgbClr val="8064A2">
                  <a:lumMod val="60000"/>
                  <a:lumOff val="40000"/>
                </a:srgbClr>
              </a:gs>
              <a:gs pos="84000">
                <a:srgbClr val="C0504D">
                  <a:lumMod val="40000"/>
                  <a:lumOff val="60000"/>
                </a:srgbClr>
              </a:gs>
            </a:gsLst>
            <a:path path="circle">
              <a:fillToRect l="100000" t="100000"/>
            </a:path>
            <a:tileRect r="-100000" b="-100000"/>
          </a:gradFill>
          <a:ln w="25400" cap="flat" cmpd="sng" algn="ctr">
            <a:solidFill>
              <a:srgbClr val="4F81BD">
                <a:shade val="50000"/>
              </a:srgbClr>
            </a:solidFill>
            <a:prstDash val="solid"/>
          </a:ln>
          <a:effectLst/>
        </p:spPr>
        <p:txBody>
          <a:bodyPr rtlCol="0" anchor="ctr">
            <a:prstTxWarp prst="textArchUp">
              <a:avLst>
                <a:gd name="adj" fmla="val 9386197"/>
              </a:avLst>
            </a:prstTxWarp>
          </a:bodyPr>
          <a:lstStyle/>
          <a:p>
            <a:pPr algn="ctr">
              <a:defRPr/>
            </a:pPr>
            <a:endParaRPr lang="en-US" sz="750" kern="0" dirty="0">
              <a:solidFill>
                <a:sysClr val="window" lastClr="FFFFFF"/>
              </a:solidFill>
              <a:latin typeface="Calibri"/>
            </a:endParaRPr>
          </a:p>
        </p:txBody>
      </p:sp>
      <p:sp>
        <p:nvSpPr>
          <p:cNvPr id="27" name="TextBox 26"/>
          <p:cNvSpPr txBox="1"/>
          <p:nvPr/>
        </p:nvSpPr>
        <p:spPr>
          <a:xfrm rot="16200000">
            <a:off x="3285065" y="3505490"/>
            <a:ext cx="738424" cy="219291"/>
          </a:xfrm>
          <a:prstGeom prst="rect">
            <a:avLst/>
          </a:prstGeom>
          <a:noFill/>
        </p:spPr>
        <p:txBody>
          <a:bodyPr spcFirstLastPara="1" wrap="none" numCol="1" rtlCol="0" anchor="ctr" anchorCtr="0">
            <a:prstTxWarp prst="textArchUp">
              <a:avLst>
                <a:gd name="adj" fmla="val 10985753"/>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75" dirty="0"/>
              <a:t>Execution</a:t>
            </a:r>
          </a:p>
        </p:txBody>
      </p:sp>
      <p:sp>
        <p:nvSpPr>
          <p:cNvPr id="28" name="TextBox 27"/>
          <p:cNvSpPr txBox="1"/>
          <p:nvPr/>
        </p:nvSpPr>
        <p:spPr>
          <a:xfrm>
            <a:off x="2334628" y="3472752"/>
            <a:ext cx="845103" cy="230832"/>
          </a:xfrm>
          <a:prstGeom prst="rect">
            <a:avLst/>
          </a:prstGeom>
          <a:noFill/>
        </p:spPr>
        <p:txBody>
          <a:bodyPr wrap="none" rtlCol="0">
            <a:spAutoFit/>
          </a:bodyPr>
          <a:lstStyle/>
          <a:p>
            <a:pPr>
              <a:defRPr/>
            </a:pPr>
            <a:r>
              <a:rPr lang="en-US" sz="900" b="1" kern="0" dirty="0">
                <a:solidFill>
                  <a:sysClr val="windowText" lastClr="000000"/>
                </a:solidFill>
              </a:rPr>
              <a:t>OPFOR / SE</a:t>
            </a:r>
          </a:p>
        </p:txBody>
      </p:sp>
      <p:sp>
        <p:nvSpPr>
          <p:cNvPr id="29" name="TextBox 28"/>
          <p:cNvSpPr txBox="1"/>
          <p:nvPr/>
        </p:nvSpPr>
        <p:spPr>
          <a:xfrm rot="19273734">
            <a:off x="3747136" y="2505396"/>
            <a:ext cx="876683" cy="219291"/>
          </a:xfrm>
          <a:prstGeom prst="rect">
            <a:avLst/>
          </a:prstGeom>
          <a:noFill/>
        </p:spPr>
        <p:txBody>
          <a:bodyPr spcFirstLastPara="1" wrap="none" numCol="1" rtlCol="0" anchor="ctr" anchorCtr="0">
            <a:prstTxWarp prst="textArchUp">
              <a:avLst>
                <a:gd name="adj" fmla="val 10985753"/>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75" dirty="0"/>
              <a:t>Assessment</a:t>
            </a:r>
          </a:p>
        </p:txBody>
      </p:sp>
      <p:sp>
        <p:nvSpPr>
          <p:cNvPr id="31" name="Notched Right Arrow 30"/>
          <p:cNvSpPr/>
          <p:nvPr/>
        </p:nvSpPr>
        <p:spPr>
          <a:xfrm>
            <a:off x="4853746" y="2138043"/>
            <a:ext cx="467188" cy="148212"/>
          </a:xfrm>
          <a:prstGeom prst="notchedRightArrow">
            <a:avLst/>
          </a:prstGeom>
          <a:gradFill flip="none" rotWithShape="1">
            <a:gsLst>
              <a:gs pos="43000">
                <a:srgbClr val="92D050"/>
              </a:gs>
              <a:gs pos="65000">
                <a:srgbClr val="1F497D">
                  <a:lumMod val="60000"/>
                  <a:lumOff val="40000"/>
                </a:srgbClr>
              </a:gs>
            </a:gsLst>
            <a:path path="circle">
              <a:fillToRect l="100000" t="100000"/>
            </a:path>
            <a:tileRect r="-100000" b="-100000"/>
          </a:gra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 lastClr="FFFFFF"/>
              </a:solidFill>
              <a:latin typeface="Calibri"/>
            </a:endParaRPr>
          </a:p>
        </p:txBody>
      </p:sp>
      <p:sp>
        <p:nvSpPr>
          <p:cNvPr id="32" name="Notched Right Arrow 31"/>
          <p:cNvSpPr/>
          <p:nvPr/>
        </p:nvSpPr>
        <p:spPr>
          <a:xfrm rot="17764275">
            <a:off x="3543052" y="2847767"/>
            <a:ext cx="371975" cy="186149"/>
          </a:xfrm>
          <a:prstGeom prst="notchedRightArrow">
            <a:avLst/>
          </a:prstGeom>
          <a:gradFill flip="none" rotWithShape="1">
            <a:gsLst>
              <a:gs pos="73000">
                <a:srgbClr val="8064A2">
                  <a:lumMod val="60000"/>
                  <a:lumOff val="40000"/>
                </a:srgbClr>
              </a:gs>
              <a:gs pos="27000">
                <a:srgbClr val="1F497D">
                  <a:lumMod val="60000"/>
                  <a:lumOff val="40000"/>
                </a:srgbClr>
              </a:gs>
            </a:gsLst>
            <a:path path="circle">
              <a:fillToRect l="100000" t="100000"/>
            </a:path>
            <a:tileRect r="-100000" b="-100000"/>
          </a:gra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 lastClr="FFFFFF"/>
              </a:solidFill>
              <a:latin typeface="Calibri"/>
            </a:endParaRPr>
          </a:p>
        </p:txBody>
      </p:sp>
      <p:sp>
        <p:nvSpPr>
          <p:cNvPr id="34" name="TextBox 33"/>
          <p:cNvSpPr txBox="1"/>
          <p:nvPr/>
        </p:nvSpPr>
        <p:spPr>
          <a:xfrm>
            <a:off x="5551938" y="5108716"/>
            <a:ext cx="1204177" cy="369332"/>
          </a:xfrm>
          <a:prstGeom prst="rect">
            <a:avLst/>
          </a:prstGeom>
          <a:noFill/>
        </p:spPr>
        <p:txBody>
          <a:bodyPr wrap="none" rtlCol="0">
            <a:spAutoFit/>
          </a:bodyPr>
          <a:lstStyle/>
          <a:p>
            <a:pPr algn="ctr">
              <a:defRPr/>
            </a:pPr>
            <a:r>
              <a:rPr lang="en-US" sz="900" b="1" kern="0" dirty="0">
                <a:solidFill>
                  <a:sysClr val="windowText" lastClr="000000"/>
                </a:solidFill>
              </a:rPr>
              <a:t>P&amp;R</a:t>
            </a:r>
          </a:p>
          <a:p>
            <a:pPr algn="ctr">
              <a:defRPr/>
            </a:pPr>
            <a:r>
              <a:rPr lang="en-US" sz="900" b="1" kern="0" dirty="0">
                <a:solidFill>
                  <a:sysClr val="windowText" lastClr="000000"/>
                </a:solidFill>
              </a:rPr>
              <a:t>MARCORSYSCOM</a:t>
            </a:r>
          </a:p>
        </p:txBody>
      </p:sp>
      <p:sp>
        <p:nvSpPr>
          <p:cNvPr id="35" name="TextBox 34"/>
          <p:cNvSpPr txBox="1"/>
          <p:nvPr/>
        </p:nvSpPr>
        <p:spPr>
          <a:xfrm>
            <a:off x="4113863" y="5285337"/>
            <a:ext cx="428322" cy="230832"/>
          </a:xfrm>
          <a:prstGeom prst="rect">
            <a:avLst/>
          </a:prstGeom>
          <a:noFill/>
        </p:spPr>
        <p:txBody>
          <a:bodyPr wrap="none" rtlCol="0">
            <a:spAutoFit/>
          </a:bodyPr>
          <a:lstStyle/>
          <a:p>
            <a:pPr algn="ctr">
              <a:defRPr/>
            </a:pPr>
            <a:r>
              <a:rPr lang="en-US" sz="900" b="1" kern="0" dirty="0">
                <a:solidFill>
                  <a:sysClr val="windowText" lastClr="000000"/>
                </a:solidFill>
              </a:rPr>
              <a:t>P&amp;R</a:t>
            </a:r>
          </a:p>
        </p:txBody>
      </p:sp>
      <p:sp>
        <p:nvSpPr>
          <p:cNvPr id="36" name="Notched Right Arrow 35"/>
          <p:cNvSpPr/>
          <p:nvPr/>
        </p:nvSpPr>
        <p:spPr>
          <a:xfrm rot="7667183">
            <a:off x="6123067" y="4419851"/>
            <a:ext cx="365282" cy="189560"/>
          </a:xfrm>
          <a:prstGeom prst="notchedRightArrow">
            <a:avLst/>
          </a:prstGeom>
          <a:gradFill flip="none" rotWithShape="1">
            <a:gsLst>
              <a:gs pos="48000">
                <a:srgbClr val="F79646">
                  <a:lumMod val="60000"/>
                  <a:lumOff val="40000"/>
                </a:srgbClr>
              </a:gs>
              <a:gs pos="70000">
                <a:srgbClr val="FFFF00"/>
              </a:gs>
            </a:gsLst>
            <a:path path="circle">
              <a:fillToRect l="100000" t="100000"/>
            </a:path>
            <a:tileRect r="-100000" b="-100000"/>
          </a:gradFill>
          <a:ln w="25400" cap="flat" cmpd="sng" algn="ctr">
            <a:solidFill>
              <a:srgbClr val="4F81BD">
                <a:shade val="50000"/>
              </a:srgbClr>
            </a:solidFill>
            <a:prstDash val="solid"/>
          </a:ln>
          <a:effectLst/>
        </p:spPr>
        <p:txBody>
          <a:bodyPr rtlCol="0" anchor="ctr"/>
          <a:lstStyle/>
          <a:p>
            <a:pPr algn="ctr">
              <a:defRPr/>
            </a:pPr>
            <a:endParaRPr lang="en-US" sz="750" kern="0" dirty="0">
              <a:solidFill>
                <a:sysClr val="window" lastClr="FFFFFF"/>
              </a:solidFill>
              <a:latin typeface="Calibri"/>
            </a:endParaRPr>
          </a:p>
        </p:txBody>
      </p:sp>
      <p:sp>
        <p:nvSpPr>
          <p:cNvPr id="37" name="Flowchart: Document 36"/>
          <p:cNvSpPr>
            <a:spLocks noChangeAspect="1"/>
          </p:cNvSpPr>
          <p:nvPr/>
        </p:nvSpPr>
        <p:spPr>
          <a:xfrm>
            <a:off x="6023107" y="4172861"/>
            <a:ext cx="604483" cy="331246"/>
          </a:xfrm>
          <a:prstGeom prst="flowChartDocument">
            <a:avLst/>
          </a:prstGeom>
          <a:solidFill>
            <a:srgbClr val="FFFF00">
              <a:alpha val="80000"/>
            </a:srgbClr>
          </a:solidFill>
          <a:ln w="3175" cap="flat" cmpd="sng" algn="ctr">
            <a:solidFill>
              <a:sysClr val="windowText" lastClr="000000"/>
            </a:solidFill>
            <a:prstDash val="solid"/>
          </a:ln>
          <a:effectLst>
            <a:outerShdw blurRad="50800" dist="38100" dir="2700000" algn="tl" rotWithShape="0">
              <a:prstClr val="black">
                <a:alpha val="40000"/>
              </a:prstClr>
            </a:outerShdw>
          </a:effectLst>
        </p:spPr>
        <p:txBody>
          <a:bodyPr rtlCol="0" anchor="ctr"/>
          <a:lstStyle/>
          <a:p>
            <a:pPr algn="ctr">
              <a:defRPr/>
            </a:pPr>
            <a:r>
              <a:rPr lang="en-US" sz="900" b="1" kern="0" dirty="0">
                <a:solidFill>
                  <a:sysClr val="windowText" lastClr="000000"/>
                </a:solidFill>
                <a:latin typeface="Arial Narrow" panose="020B0606020202030204" pitchFamily="34" charset="0"/>
              </a:rPr>
              <a:t>CD&amp;I “PLAN”</a:t>
            </a:r>
          </a:p>
        </p:txBody>
      </p:sp>
      <p:sp>
        <p:nvSpPr>
          <p:cNvPr id="38" name="Rectangular Callout 37"/>
          <p:cNvSpPr/>
          <p:nvPr/>
        </p:nvSpPr>
        <p:spPr bwMode="auto">
          <a:xfrm>
            <a:off x="2414142" y="2787947"/>
            <a:ext cx="694142" cy="205530"/>
          </a:xfrm>
          <a:prstGeom prst="wedgeRectCallout">
            <a:avLst>
              <a:gd name="adj1" fmla="val 122169"/>
              <a:gd name="adj2" fmla="val 26642"/>
            </a:avLst>
          </a:prstGeom>
          <a:noFill/>
          <a:ln w="317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algn="ctr" eaLnBrk="0" fontAlgn="base" hangingPunct="0">
              <a:lnSpc>
                <a:spcPct val="80000"/>
              </a:lnSpc>
              <a:spcBef>
                <a:spcPct val="20000"/>
              </a:spcBef>
              <a:spcAft>
                <a:spcPct val="0"/>
              </a:spcAft>
              <a:buClr>
                <a:srgbClr val="FF0000"/>
              </a:buClr>
              <a:defRPr/>
            </a:pPr>
            <a:r>
              <a:rPr lang="en-US" sz="788" b="1" kern="0" dirty="0">
                <a:solidFill>
                  <a:prstClr val="black"/>
                </a:solidFill>
                <a:latin typeface="Arial" panose="020B0604020202020204" pitchFamily="34" charset="0"/>
                <a:cs typeface="Arial" panose="020B0604020202020204" pitchFamily="34" charset="0"/>
              </a:rPr>
              <a:t>End of FY</a:t>
            </a:r>
          </a:p>
        </p:txBody>
      </p:sp>
      <p:sp>
        <p:nvSpPr>
          <p:cNvPr id="42" name="Flowchart: Document 41"/>
          <p:cNvSpPr>
            <a:spLocks noChangeAspect="1"/>
          </p:cNvSpPr>
          <p:nvPr/>
        </p:nvSpPr>
        <p:spPr>
          <a:xfrm>
            <a:off x="5830447" y="3214652"/>
            <a:ext cx="620421" cy="203919"/>
          </a:xfrm>
          <a:prstGeom prst="flowChartDocument">
            <a:avLst/>
          </a:prstGeom>
          <a:solidFill>
            <a:schemeClr val="accent3">
              <a:lumMod val="20000"/>
              <a:lumOff val="80000"/>
            </a:schemeClr>
          </a:solidFill>
          <a:ln w="3175" cap="flat" cmpd="sng" algn="ctr">
            <a:solidFill>
              <a:sysClr val="windowText" lastClr="000000"/>
            </a:solidFill>
            <a:prstDash val="solid"/>
          </a:ln>
          <a:effectLst/>
        </p:spPr>
        <p:txBody>
          <a:bodyPr rtlCol="0" anchor="ctr"/>
          <a:lstStyle/>
          <a:p>
            <a:pPr algn="ctr">
              <a:defRPr/>
            </a:pPr>
            <a:r>
              <a:rPr lang="en-US" sz="750" b="1" kern="0" dirty="0">
                <a:solidFill>
                  <a:sysClr val="windowText" lastClr="000000"/>
                </a:solidFill>
                <a:latin typeface="Arial Narrow" panose="020B0606020202030204" pitchFamily="34" charset="0"/>
              </a:rPr>
              <a:t>MCCRL</a:t>
            </a:r>
          </a:p>
        </p:txBody>
      </p:sp>
      <p:sp>
        <p:nvSpPr>
          <p:cNvPr id="43" name="Flowchart: Document 42"/>
          <p:cNvSpPr>
            <a:spLocks noChangeAspect="1"/>
          </p:cNvSpPr>
          <p:nvPr/>
        </p:nvSpPr>
        <p:spPr>
          <a:xfrm>
            <a:off x="5841767" y="3439301"/>
            <a:ext cx="620421" cy="203919"/>
          </a:xfrm>
          <a:prstGeom prst="flowChartDocument">
            <a:avLst/>
          </a:prstGeom>
          <a:solidFill>
            <a:schemeClr val="accent3">
              <a:lumMod val="20000"/>
              <a:lumOff val="80000"/>
            </a:schemeClr>
          </a:solidFill>
          <a:ln w="3175" cap="flat" cmpd="sng" algn="ctr">
            <a:solidFill>
              <a:sysClr val="windowText" lastClr="000000"/>
            </a:solidFill>
            <a:prstDash val="solid"/>
          </a:ln>
          <a:effectLst/>
        </p:spPr>
        <p:txBody>
          <a:bodyPr rtlCol="0" anchor="ctr"/>
          <a:lstStyle/>
          <a:p>
            <a:pPr algn="ctr">
              <a:defRPr/>
            </a:pPr>
            <a:r>
              <a:rPr lang="en-US" sz="750" b="1" kern="0" dirty="0">
                <a:solidFill>
                  <a:sysClr val="windowText" lastClr="000000"/>
                </a:solidFill>
                <a:latin typeface="Arial Narrow" panose="020B0606020202030204" pitchFamily="34" charset="0"/>
              </a:rPr>
              <a:t>MCGL</a:t>
            </a:r>
          </a:p>
        </p:txBody>
      </p:sp>
      <p:sp>
        <p:nvSpPr>
          <p:cNvPr id="44" name="Flowchart: Document 43"/>
          <p:cNvSpPr>
            <a:spLocks noChangeAspect="1"/>
          </p:cNvSpPr>
          <p:nvPr/>
        </p:nvSpPr>
        <p:spPr>
          <a:xfrm>
            <a:off x="5841767" y="3665846"/>
            <a:ext cx="620421" cy="203920"/>
          </a:xfrm>
          <a:prstGeom prst="flowChartDocument">
            <a:avLst/>
          </a:prstGeom>
          <a:solidFill>
            <a:schemeClr val="accent3">
              <a:lumMod val="20000"/>
              <a:lumOff val="80000"/>
            </a:schemeClr>
          </a:solidFill>
          <a:ln w="3175" cap="flat" cmpd="sng" algn="ctr">
            <a:solidFill>
              <a:sysClr val="windowText" lastClr="000000"/>
            </a:solidFill>
            <a:prstDash val="solid"/>
          </a:ln>
          <a:effectLst/>
        </p:spPr>
        <p:txBody>
          <a:bodyPr rtlCol="0" anchor="ctr"/>
          <a:lstStyle/>
          <a:p>
            <a:pPr algn="ctr">
              <a:defRPr/>
            </a:pPr>
            <a:r>
              <a:rPr lang="en-US" sz="750" b="1" kern="0" dirty="0">
                <a:solidFill>
                  <a:sysClr val="windowText" lastClr="000000"/>
                </a:solidFill>
                <a:latin typeface="Arial Narrow" panose="020B0606020202030204" pitchFamily="34" charset="0"/>
              </a:rPr>
              <a:t>MCSDD</a:t>
            </a:r>
          </a:p>
        </p:txBody>
      </p:sp>
      <p:sp>
        <p:nvSpPr>
          <p:cNvPr id="46" name="Oval 45"/>
          <p:cNvSpPr/>
          <p:nvPr/>
        </p:nvSpPr>
        <p:spPr bwMode="auto">
          <a:xfrm>
            <a:off x="6399292" y="3245375"/>
            <a:ext cx="123101" cy="100598"/>
          </a:xfrm>
          <a:prstGeom prst="ellipse">
            <a:avLst/>
          </a:prstGeom>
          <a:solidFill>
            <a:sysClr val="windowText" lastClr="000000">
              <a:lumMod val="75000"/>
              <a:lumOff val="25000"/>
            </a:sys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defRPr/>
            </a:pPr>
            <a:endParaRPr lang="en-US" sz="1500" b="1" kern="0" dirty="0">
              <a:solidFill>
                <a:prstClr val="black"/>
              </a:solidFill>
            </a:endParaRPr>
          </a:p>
        </p:txBody>
      </p:sp>
      <p:sp>
        <p:nvSpPr>
          <p:cNvPr id="47" name="Oval 46"/>
          <p:cNvSpPr/>
          <p:nvPr/>
        </p:nvSpPr>
        <p:spPr bwMode="auto">
          <a:xfrm>
            <a:off x="6431640" y="3474524"/>
            <a:ext cx="123101" cy="100598"/>
          </a:xfrm>
          <a:prstGeom prst="ellipse">
            <a:avLst/>
          </a:prstGeom>
          <a:solidFill>
            <a:sysClr val="windowText" lastClr="000000">
              <a:lumMod val="75000"/>
              <a:lumOff val="25000"/>
            </a:sys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defRPr/>
            </a:pPr>
            <a:endParaRPr lang="en-US" sz="1500" b="1" kern="0" dirty="0">
              <a:solidFill>
                <a:prstClr val="black"/>
              </a:solidFill>
            </a:endParaRPr>
          </a:p>
        </p:txBody>
      </p:sp>
      <p:sp>
        <p:nvSpPr>
          <p:cNvPr id="48" name="Oval 47"/>
          <p:cNvSpPr/>
          <p:nvPr/>
        </p:nvSpPr>
        <p:spPr bwMode="auto">
          <a:xfrm>
            <a:off x="6431640" y="3694628"/>
            <a:ext cx="123101" cy="100598"/>
          </a:xfrm>
          <a:prstGeom prst="ellipse">
            <a:avLst/>
          </a:prstGeom>
          <a:solidFill>
            <a:sysClr val="windowText" lastClr="000000">
              <a:lumMod val="75000"/>
              <a:lumOff val="25000"/>
            </a:sys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defRPr/>
            </a:pPr>
            <a:endParaRPr lang="en-US" sz="1500" b="1" kern="0" dirty="0">
              <a:solidFill>
                <a:prstClr val="black"/>
              </a:solidFill>
            </a:endParaRPr>
          </a:p>
        </p:txBody>
      </p:sp>
      <p:sp>
        <p:nvSpPr>
          <p:cNvPr id="55" name="TextBox 54"/>
          <p:cNvSpPr txBox="1"/>
          <p:nvPr/>
        </p:nvSpPr>
        <p:spPr>
          <a:xfrm rot="19685562">
            <a:off x="5597830" y="4856835"/>
            <a:ext cx="785798" cy="219291"/>
          </a:xfrm>
          <a:prstGeom prst="rect">
            <a:avLst/>
          </a:prstGeom>
          <a:noFill/>
        </p:spPr>
        <p:txBody>
          <a:bodyPr spcFirstLastPara="1" wrap="none" numCol="1" rtlCol="0" anchor="ctr" anchorCtr="0">
            <a:prstTxWarp prst="textArchDown">
              <a:avLst>
                <a:gd name="adj" fmla="val 407258"/>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00" dirty="0">
                <a:solidFill>
                  <a:schemeClr val="tx1"/>
                </a:solidFill>
              </a:rPr>
              <a:t>POM-29</a:t>
            </a:r>
          </a:p>
        </p:txBody>
      </p:sp>
      <p:sp>
        <p:nvSpPr>
          <p:cNvPr id="58" name="Oval 57"/>
          <p:cNvSpPr/>
          <p:nvPr/>
        </p:nvSpPr>
        <p:spPr bwMode="auto">
          <a:xfrm>
            <a:off x="6403430" y="3923943"/>
            <a:ext cx="123101" cy="100598"/>
          </a:xfrm>
          <a:prstGeom prst="ellipse">
            <a:avLst/>
          </a:prstGeom>
          <a:solidFill>
            <a:sysClr val="windowText" lastClr="000000">
              <a:lumMod val="75000"/>
              <a:lumOff val="25000"/>
            </a:sys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defRPr/>
            </a:pPr>
            <a:endParaRPr lang="en-US" sz="1500" b="1" kern="0" dirty="0">
              <a:solidFill>
                <a:prstClr val="black"/>
              </a:solidFill>
            </a:endParaRPr>
          </a:p>
        </p:txBody>
      </p:sp>
      <p:sp>
        <p:nvSpPr>
          <p:cNvPr id="59" name="TextBox 58"/>
          <p:cNvSpPr txBox="1"/>
          <p:nvPr/>
        </p:nvSpPr>
        <p:spPr>
          <a:xfrm rot="5400000">
            <a:off x="6174094" y="3565035"/>
            <a:ext cx="688304" cy="219291"/>
          </a:xfrm>
          <a:prstGeom prst="rect">
            <a:avLst/>
          </a:prstGeom>
          <a:noFill/>
        </p:spPr>
        <p:txBody>
          <a:bodyPr wrap="none" rtlCol="0" anchor="ctr" anchorCtr="0">
            <a:prstTxWarp prst="textArchUp">
              <a:avLst>
                <a:gd name="adj" fmla="val 9874895"/>
              </a:avLst>
            </a:prstTxWarp>
            <a:spAutoFit/>
          </a:bodyPr>
          <a:lstStyle/>
          <a:p>
            <a:pPr algn="ctr">
              <a:defRPr/>
            </a:pPr>
            <a:r>
              <a:rPr lang="en-US" sz="975" b="1" kern="0" dirty="0">
                <a:solidFill>
                  <a:sysClr val="windowText" lastClr="000000"/>
                </a:solidFill>
              </a:rPr>
              <a:t>Planning</a:t>
            </a:r>
          </a:p>
        </p:txBody>
      </p:sp>
      <p:sp>
        <p:nvSpPr>
          <p:cNvPr id="60" name="TextBox 59"/>
          <p:cNvSpPr txBox="1"/>
          <p:nvPr/>
        </p:nvSpPr>
        <p:spPr>
          <a:xfrm rot="1479682">
            <a:off x="4001849" y="5025919"/>
            <a:ext cx="785798" cy="177009"/>
          </a:xfrm>
          <a:prstGeom prst="rect">
            <a:avLst/>
          </a:prstGeom>
          <a:noFill/>
        </p:spPr>
        <p:txBody>
          <a:bodyPr spcFirstLastPara="1" wrap="none" numCol="1" rtlCol="0" anchor="ctr" anchorCtr="0">
            <a:prstTxWarp prst="textArchDown">
              <a:avLst>
                <a:gd name="adj" fmla="val 407258"/>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00" dirty="0">
                <a:solidFill>
                  <a:schemeClr val="tx1"/>
                </a:solidFill>
              </a:rPr>
              <a:t>FY-27-28</a:t>
            </a:r>
          </a:p>
        </p:txBody>
      </p:sp>
      <p:sp>
        <p:nvSpPr>
          <p:cNvPr id="61" name="TextBox 60"/>
          <p:cNvSpPr txBox="1"/>
          <p:nvPr/>
        </p:nvSpPr>
        <p:spPr>
          <a:xfrm rot="5400000">
            <a:off x="6350794" y="3426966"/>
            <a:ext cx="545022" cy="419714"/>
          </a:xfrm>
          <a:prstGeom prst="rect">
            <a:avLst/>
          </a:prstGeom>
          <a:noFill/>
        </p:spPr>
        <p:txBody>
          <a:bodyPr spcFirstLastPara="1" wrap="none" numCol="1" rtlCol="0" anchor="ctr" anchorCtr="0">
            <a:prstTxWarp prst="textArchUp">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00" dirty="0">
                <a:solidFill>
                  <a:schemeClr val="tx1"/>
                </a:solidFill>
              </a:rPr>
              <a:t>POM-30</a:t>
            </a:r>
          </a:p>
        </p:txBody>
      </p:sp>
      <p:sp>
        <p:nvSpPr>
          <p:cNvPr id="62" name="TextBox 61"/>
          <p:cNvSpPr txBox="1"/>
          <p:nvPr/>
        </p:nvSpPr>
        <p:spPr>
          <a:xfrm rot="1688910">
            <a:off x="5492667" y="2252456"/>
            <a:ext cx="836683" cy="432651"/>
          </a:xfrm>
          <a:prstGeom prst="rect">
            <a:avLst/>
          </a:prstGeom>
          <a:noFill/>
        </p:spPr>
        <p:txBody>
          <a:bodyPr spcFirstLastPara="1" wrap="none" numCol="1" rtlCol="0" anchor="ctr" anchorCtr="0">
            <a:prstTxWarp prst="textArchUp">
              <a:avLst>
                <a:gd name="adj" fmla="val 10872039"/>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00" dirty="0">
                <a:solidFill>
                  <a:schemeClr val="tx1"/>
                </a:solidFill>
              </a:rPr>
              <a:t>FY-32+</a:t>
            </a:r>
          </a:p>
        </p:txBody>
      </p:sp>
      <p:sp>
        <p:nvSpPr>
          <p:cNvPr id="63" name="TextBox 62"/>
          <p:cNvSpPr txBox="1"/>
          <p:nvPr/>
        </p:nvSpPr>
        <p:spPr>
          <a:xfrm rot="19288207">
            <a:off x="3681293" y="2367746"/>
            <a:ext cx="785798" cy="219291"/>
          </a:xfrm>
          <a:prstGeom prst="rect">
            <a:avLst/>
          </a:prstGeom>
          <a:noFill/>
        </p:spPr>
        <p:txBody>
          <a:bodyPr spcFirstLastPara="1" wrap="none" numCol="1" rtlCol="0" anchor="ctr" anchorCtr="0">
            <a:prstTxWarp prst="textArchUp">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00" dirty="0">
                <a:solidFill>
                  <a:schemeClr val="tx1"/>
                </a:solidFill>
              </a:rPr>
              <a:t>PB-27</a:t>
            </a:r>
          </a:p>
        </p:txBody>
      </p:sp>
      <p:sp>
        <p:nvSpPr>
          <p:cNvPr id="64" name="TextBox 63"/>
          <p:cNvSpPr txBox="1"/>
          <p:nvPr/>
        </p:nvSpPr>
        <p:spPr>
          <a:xfrm rot="16200000">
            <a:off x="3061215" y="3562771"/>
            <a:ext cx="785798" cy="175355"/>
          </a:xfrm>
          <a:prstGeom prst="rect">
            <a:avLst/>
          </a:prstGeom>
          <a:noFill/>
        </p:spPr>
        <p:txBody>
          <a:bodyPr spcFirstLastPara="1" wrap="none" numCol="1" rtlCol="0" anchor="ctr" anchorCtr="0">
            <a:prstTxWarp prst="textArchUp">
              <a:avLst/>
            </a:prstTxWarp>
            <a:spAutoFit/>
          </a:bodyPr>
          <a:lstStyle>
            <a:defPPr>
              <a:defRPr lang="en-US"/>
            </a:defPPr>
            <a:lvl1pPr algn="ctr">
              <a:defRPr sz="1300" b="1" kern="0">
                <a:solidFill>
                  <a:sysClr val="windowText" lastClr="000000"/>
                </a:solidFill>
                <a:latin typeface="Arial" panose="020B0604020202020204" pitchFamily="34" charset="0"/>
                <a:cs typeface="Arial" panose="020B0604020202020204" pitchFamily="34" charset="0"/>
              </a:defRPr>
            </a:lvl1pPr>
          </a:lstStyle>
          <a:p>
            <a:pPr>
              <a:defRPr/>
            </a:pPr>
            <a:r>
              <a:rPr lang="en-US" sz="900" dirty="0">
                <a:solidFill>
                  <a:schemeClr val="tx1"/>
                </a:solidFill>
              </a:rPr>
              <a:t>PB-27-28</a:t>
            </a:r>
          </a:p>
        </p:txBody>
      </p:sp>
      <p:sp>
        <p:nvSpPr>
          <p:cNvPr id="65" name="Block Arc 64"/>
          <p:cNvSpPr/>
          <p:nvPr/>
        </p:nvSpPr>
        <p:spPr>
          <a:xfrm>
            <a:off x="3683103" y="2349453"/>
            <a:ext cx="2709629" cy="2514600"/>
          </a:xfrm>
          <a:prstGeom prst="blockArc">
            <a:avLst>
              <a:gd name="adj1" fmla="val 8520454"/>
              <a:gd name="adj2" fmla="val 12715180"/>
              <a:gd name="adj3" fmla="val 11257"/>
            </a:avLst>
          </a:prstGeom>
          <a:solidFill>
            <a:srgbClr val="FF0000"/>
          </a:solidFill>
          <a:ln w="25400" cap="flat" cmpd="sng" algn="ctr">
            <a:solidFill>
              <a:schemeClr val="tx1"/>
            </a:solidFill>
            <a:prstDash val="solid"/>
          </a:ln>
          <a:effectLst/>
        </p:spPr>
        <p:txBody>
          <a:bodyPr rtlCol="0" anchor="ctr"/>
          <a:lstStyle/>
          <a:p>
            <a:pPr algn="ctr"/>
            <a:endParaRPr lang="en-US" sz="750" kern="0" dirty="0">
              <a:solidFill>
                <a:sysClr val="windowText" lastClr="000000"/>
              </a:solidFill>
              <a:latin typeface="Calibri"/>
            </a:endParaRPr>
          </a:p>
        </p:txBody>
      </p:sp>
      <p:sp>
        <p:nvSpPr>
          <p:cNvPr id="66" name="TextBox 65"/>
          <p:cNvSpPr txBox="1"/>
          <p:nvPr/>
        </p:nvSpPr>
        <p:spPr>
          <a:xfrm rot="15948623">
            <a:off x="3661942" y="3240046"/>
            <a:ext cx="1355846" cy="845498"/>
          </a:xfrm>
          <a:prstGeom prst="rect">
            <a:avLst/>
          </a:prstGeom>
          <a:noFill/>
        </p:spPr>
        <p:txBody>
          <a:bodyPr wrap="none" rtlCol="0">
            <a:prstTxWarp prst="textArchUp">
              <a:avLst>
                <a:gd name="adj" fmla="val 13975763"/>
              </a:avLst>
            </a:prstTxWarp>
            <a:spAutoFit/>
          </a:bodyPr>
          <a:lstStyle/>
          <a:p>
            <a:pPr algn="ctr">
              <a:defRPr/>
            </a:pPr>
            <a:r>
              <a:rPr lang="en-US" sz="825" b="1" kern="0" dirty="0">
                <a:solidFill>
                  <a:sysClr val="windowText" lastClr="000000"/>
                </a:solidFill>
                <a:latin typeface="Arial" panose="020B0604020202020204" pitchFamily="34" charset="0"/>
                <a:cs typeface="Arial" panose="020B0604020202020204" pitchFamily="34" charset="0"/>
              </a:rPr>
              <a:t>METs / METLs</a:t>
            </a:r>
          </a:p>
          <a:p>
            <a:pPr algn="ctr">
              <a:defRPr/>
            </a:pPr>
            <a:r>
              <a:rPr lang="en-US" sz="825" b="1" kern="0" dirty="0">
                <a:solidFill>
                  <a:sysClr val="windowText" lastClr="000000"/>
                </a:solidFill>
                <a:latin typeface="Arial" panose="020B0604020202020204" pitchFamily="34" charset="0"/>
                <a:cs typeface="Arial" panose="020B0604020202020204" pitchFamily="34" charset="0"/>
              </a:rPr>
              <a:t>DRRS-MC</a:t>
            </a:r>
          </a:p>
        </p:txBody>
      </p:sp>
      <p:sp>
        <p:nvSpPr>
          <p:cNvPr id="67" name="Flowchart: Document 66"/>
          <p:cNvSpPr>
            <a:spLocks noChangeAspect="1"/>
          </p:cNvSpPr>
          <p:nvPr/>
        </p:nvSpPr>
        <p:spPr>
          <a:xfrm>
            <a:off x="3987590" y="1400415"/>
            <a:ext cx="450867" cy="287847"/>
          </a:xfrm>
          <a:prstGeom prst="flowChartDocument">
            <a:avLst/>
          </a:prstGeom>
          <a:solidFill>
            <a:srgbClr val="CC99FF"/>
          </a:solidFill>
          <a:ln w="3175" cap="flat" cmpd="sng" algn="ctr">
            <a:solidFill>
              <a:sysClr val="windowText" lastClr="000000"/>
            </a:solidFill>
            <a:prstDash val="solid"/>
          </a:ln>
          <a:effectLst/>
        </p:spPr>
        <p:txBody>
          <a:bodyPr anchor="ctr"/>
          <a:lstStyle/>
          <a:p>
            <a:pPr algn="ctr">
              <a:defRPr/>
            </a:pPr>
            <a:r>
              <a:rPr lang="en-US" b="1" kern="0" dirty="0">
                <a:solidFill>
                  <a:sysClr val="windowText" lastClr="000000"/>
                </a:solidFill>
                <a:latin typeface="Arial Narrow" panose="020B0606020202030204" pitchFamily="34" charset="0"/>
              </a:rPr>
              <a:t>QDR</a:t>
            </a:r>
          </a:p>
        </p:txBody>
      </p:sp>
      <p:sp>
        <p:nvSpPr>
          <p:cNvPr id="68" name="Flowchart: Document 67"/>
          <p:cNvSpPr>
            <a:spLocks noChangeAspect="1"/>
          </p:cNvSpPr>
          <p:nvPr/>
        </p:nvSpPr>
        <p:spPr>
          <a:xfrm>
            <a:off x="3336815" y="1403910"/>
            <a:ext cx="511679" cy="301129"/>
          </a:xfrm>
          <a:prstGeom prst="flowChartDocument">
            <a:avLst/>
          </a:prstGeom>
          <a:solidFill>
            <a:srgbClr val="CC99FF"/>
          </a:solidFill>
          <a:ln w="3175" cap="flat" cmpd="sng" algn="ctr">
            <a:solidFill>
              <a:sysClr val="windowText" lastClr="000000"/>
            </a:solidFill>
            <a:prstDash val="solid"/>
          </a:ln>
          <a:effectLst/>
        </p:spPr>
        <p:txBody>
          <a:bodyPr anchor="ctr"/>
          <a:lstStyle/>
          <a:p>
            <a:pPr algn="ctr">
              <a:defRPr/>
            </a:pPr>
            <a:r>
              <a:rPr lang="en-US" b="1" kern="0" dirty="0">
                <a:solidFill>
                  <a:sysClr val="windowText" lastClr="000000"/>
                </a:solidFill>
                <a:latin typeface="Arial Narrow" panose="020B0606020202030204" pitchFamily="34" charset="0"/>
              </a:rPr>
              <a:t>DPG</a:t>
            </a:r>
          </a:p>
        </p:txBody>
      </p:sp>
      <p:sp>
        <p:nvSpPr>
          <p:cNvPr id="69" name="Flowchart: Document 68"/>
          <p:cNvSpPr>
            <a:spLocks noChangeAspect="1"/>
          </p:cNvSpPr>
          <p:nvPr/>
        </p:nvSpPr>
        <p:spPr>
          <a:xfrm>
            <a:off x="2853981" y="1064040"/>
            <a:ext cx="614272" cy="313270"/>
          </a:xfrm>
          <a:prstGeom prst="flowChartDocument">
            <a:avLst/>
          </a:prstGeom>
          <a:solidFill>
            <a:srgbClr val="CC99FF"/>
          </a:solidFill>
          <a:ln w="3175" cap="flat" cmpd="sng" algn="ctr">
            <a:solidFill>
              <a:sysClr val="windowText" lastClr="000000"/>
            </a:solidFill>
            <a:prstDash val="solid"/>
          </a:ln>
          <a:effectLst/>
        </p:spPr>
        <p:txBody>
          <a:bodyPr anchor="ctr"/>
          <a:lstStyle/>
          <a:p>
            <a:pPr algn="ctr">
              <a:defRPr/>
            </a:pPr>
            <a:r>
              <a:rPr lang="en-US" b="1" kern="0" dirty="0">
                <a:solidFill>
                  <a:sysClr val="windowText" lastClr="000000"/>
                </a:solidFill>
                <a:latin typeface="Arial Narrow" panose="020B0606020202030204" pitchFamily="34" charset="0"/>
              </a:rPr>
              <a:t>NSS</a:t>
            </a:r>
          </a:p>
        </p:txBody>
      </p:sp>
      <p:sp>
        <p:nvSpPr>
          <p:cNvPr id="71" name="Flowchart: Document 70"/>
          <p:cNvSpPr>
            <a:spLocks noChangeAspect="1"/>
          </p:cNvSpPr>
          <p:nvPr/>
        </p:nvSpPr>
        <p:spPr>
          <a:xfrm>
            <a:off x="3552678" y="1066133"/>
            <a:ext cx="539215" cy="313270"/>
          </a:xfrm>
          <a:prstGeom prst="flowChartDocument">
            <a:avLst/>
          </a:prstGeom>
          <a:solidFill>
            <a:srgbClr val="CC99FF"/>
          </a:solidFill>
          <a:ln w="3175" cap="flat" cmpd="sng" algn="ctr">
            <a:solidFill>
              <a:sysClr val="windowText" lastClr="000000"/>
            </a:solidFill>
            <a:prstDash val="solid"/>
          </a:ln>
          <a:effectLst/>
        </p:spPr>
        <p:txBody>
          <a:bodyPr anchor="ctr"/>
          <a:lstStyle/>
          <a:p>
            <a:pPr algn="ctr">
              <a:defRPr/>
            </a:pPr>
            <a:r>
              <a:rPr lang="en-US" b="1" kern="0" dirty="0">
                <a:solidFill>
                  <a:sysClr val="windowText" lastClr="000000"/>
                </a:solidFill>
                <a:latin typeface="Arial Narrow" panose="020B0606020202030204" pitchFamily="34" charset="0"/>
              </a:rPr>
              <a:t>NDS</a:t>
            </a:r>
          </a:p>
        </p:txBody>
      </p:sp>
      <p:sp>
        <p:nvSpPr>
          <p:cNvPr id="72" name="Flowchart: Document 71"/>
          <p:cNvSpPr>
            <a:spLocks noChangeAspect="1"/>
          </p:cNvSpPr>
          <p:nvPr/>
        </p:nvSpPr>
        <p:spPr>
          <a:xfrm>
            <a:off x="4185350" y="1069583"/>
            <a:ext cx="510236" cy="294787"/>
          </a:xfrm>
          <a:prstGeom prst="flowChartDocument">
            <a:avLst/>
          </a:prstGeom>
          <a:solidFill>
            <a:srgbClr val="CC99FF"/>
          </a:solidFill>
          <a:ln w="3175" cap="flat" cmpd="sng" algn="ctr">
            <a:solidFill>
              <a:sysClr val="windowText" lastClr="000000"/>
            </a:solidFill>
            <a:prstDash val="solid"/>
          </a:ln>
          <a:effectLst/>
        </p:spPr>
        <p:txBody>
          <a:bodyPr anchor="ctr"/>
          <a:lstStyle/>
          <a:p>
            <a:pPr algn="ctr">
              <a:defRPr/>
            </a:pPr>
            <a:r>
              <a:rPr lang="en-US" b="1" kern="0" dirty="0">
                <a:solidFill>
                  <a:sysClr val="windowText" lastClr="000000"/>
                </a:solidFill>
                <a:latin typeface="Arial Narrow" panose="020B0606020202030204" pitchFamily="34" charset="0"/>
              </a:rPr>
              <a:t>NMS</a:t>
            </a:r>
          </a:p>
        </p:txBody>
      </p:sp>
      <p:sp>
        <p:nvSpPr>
          <p:cNvPr id="73" name="Flowchart: Document 72"/>
          <p:cNvSpPr>
            <a:spLocks noChangeAspect="1"/>
          </p:cNvSpPr>
          <p:nvPr/>
        </p:nvSpPr>
        <p:spPr>
          <a:xfrm>
            <a:off x="4769606" y="1086423"/>
            <a:ext cx="733948" cy="908177"/>
          </a:xfrm>
          <a:prstGeom prst="flowChartDocument">
            <a:avLst/>
          </a:prstGeom>
          <a:solidFill>
            <a:srgbClr val="92D050"/>
          </a:solidFill>
          <a:ln w="3175" cap="flat" cmpd="sng" algn="ctr">
            <a:solidFill>
              <a:sysClr val="windowText" lastClr="000000"/>
            </a:solidFill>
            <a:prstDash val="solid"/>
          </a:ln>
          <a:effectLst/>
        </p:spPr>
        <p:txBody>
          <a:bodyPr anchor="ctr"/>
          <a:lstStyle/>
          <a:p>
            <a:pPr algn="ctr">
              <a:defRPr/>
            </a:pPr>
            <a:r>
              <a:rPr lang="en-US" b="1" kern="0" dirty="0">
                <a:solidFill>
                  <a:sysClr val="windowText" lastClr="000000"/>
                </a:solidFill>
                <a:latin typeface="Arial Narrow" panose="020B0606020202030204" pitchFamily="34" charset="0"/>
              </a:rPr>
              <a:t>39</a:t>
            </a:r>
            <a:r>
              <a:rPr lang="en-US" b="1" kern="0" baseline="30000" dirty="0">
                <a:solidFill>
                  <a:sysClr val="windowText" lastClr="000000"/>
                </a:solidFill>
                <a:latin typeface="Arial Narrow" panose="020B0606020202030204" pitchFamily="34" charset="0"/>
              </a:rPr>
              <a:t>th</a:t>
            </a:r>
            <a:r>
              <a:rPr lang="en-US" b="1" kern="0" dirty="0">
                <a:solidFill>
                  <a:sysClr val="windowText" lastClr="000000"/>
                </a:solidFill>
                <a:latin typeface="Arial Narrow" panose="020B0606020202030204" pitchFamily="34" charset="0"/>
              </a:rPr>
              <a:t> CMC** CPG</a:t>
            </a:r>
          </a:p>
        </p:txBody>
      </p:sp>
      <p:sp>
        <p:nvSpPr>
          <p:cNvPr id="76" name="Flowchart: Document 75"/>
          <p:cNvSpPr>
            <a:spLocks noChangeAspect="1"/>
          </p:cNvSpPr>
          <p:nvPr/>
        </p:nvSpPr>
        <p:spPr>
          <a:xfrm>
            <a:off x="6773471" y="2820854"/>
            <a:ext cx="838013" cy="334836"/>
          </a:xfrm>
          <a:prstGeom prst="flowChartDocument">
            <a:avLst/>
          </a:prstGeom>
          <a:solidFill>
            <a:srgbClr val="92D050"/>
          </a:solidFill>
          <a:ln w="3175" cap="flat" cmpd="sng" algn="ctr">
            <a:solidFill>
              <a:sysClr val="windowText" lastClr="000000"/>
            </a:solidFill>
            <a:prstDash val="solid"/>
          </a:ln>
          <a:effectLst/>
        </p:spPr>
        <p:txBody>
          <a:bodyPr anchor="ctr"/>
          <a:lstStyle/>
          <a:p>
            <a:pPr algn="ctr">
              <a:defRPr/>
            </a:pPr>
            <a:r>
              <a:rPr lang="en-US" sz="788" b="1" kern="0" dirty="0">
                <a:solidFill>
                  <a:sysClr val="windowText" lastClr="000000"/>
                </a:solidFill>
                <a:latin typeface="Arial" panose="020B0604020202020204" pitchFamily="34" charset="0"/>
                <a:cs typeface="Arial" panose="020B0604020202020204" pitchFamily="34" charset="0"/>
              </a:rPr>
              <a:t>Force Development</a:t>
            </a:r>
          </a:p>
        </p:txBody>
      </p:sp>
      <p:sp>
        <p:nvSpPr>
          <p:cNvPr id="77" name="Flowchart: Document 132"/>
          <p:cNvSpPr>
            <a:spLocks noChangeAspect="1"/>
          </p:cNvSpPr>
          <p:nvPr/>
        </p:nvSpPr>
        <p:spPr bwMode="auto">
          <a:xfrm>
            <a:off x="6882227" y="3652981"/>
            <a:ext cx="814714" cy="455668"/>
          </a:xfrm>
          <a:prstGeom prst="flowChartDocument">
            <a:avLst/>
          </a:prstGeom>
          <a:solidFill>
            <a:sysClr val="window" lastClr="FFFFFF">
              <a:lumMod val="75000"/>
            </a:sysClr>
          </a:solidFill>
          <a:ln w="3175" algn="ctr">
            <a:solidFill>
              <a:srgbClr val="000000"/>
            </a:solidFill>
            <a:miter lim="800000"/>
            <a:headEnd/>
            <a:tailEnd/>
          </a:ln>
        </p:spPr>
        <p:txBody>
          <a:bodyPr anchor="ctr"/>
          <a:lstStyle>
            <a:lvl1pPr eaLnBrk="0" hangingPunct="0">
              <a:spcBef>
                <a:spcPct val="20000"/>
              </a:spcBef>
              <a:buClr>
                <a:srgbClr val="FF0000"/>
              </a:buClr>
              <a:buFont typeface="Wingdings 2" pitchFamily="18" charset="2"/>
              <a:buChar char="è"/>
              <a:defRPr sz="3200">
                <a:solidFill>
                  <a:schemeClr val="tx1"/>
                </a:solidFill>
                <a:latin typeface="Times New Roman" pitchFamily="18" charset="0"/>
              </a:defRPr>
            </a:lvl1pPr>
            <a:lvl2pPr marL="742950" indent="-285750" eaLnBrk="0" hangingPunct="0">
              <a:spcBef>
                <a:spcPct val="20000"/>
              </a:spcBef>
              <a:buClr>
                <a:srgbClr val="FF0000"/>
              </a:buClr>
              <a:buSzPct val="125000"/>
              <a:buFont typeface="Wingdings" pitchFamily="2" charset="2"/>
              <a:buChar char="²"/>
              <a:defRPr sz="2400">
                <a:solidFill>
                  <a:schemeClr val="tx1"/>
                </a:solidFill>
                <a:latin typeface="Times New Roman" pitchFamily="18" charset="0"/>
              </a:defRPr>
            </a:lvl2pPr>
            <a:lvl3pPr marL="1143000" indent="-228600" eaLnBrk="0" hangingPunct="0">
              <a:spcBef>
                <a:spcPct val="20000"/>
              </a:spcBef>
              <a:buClr>
                <a:srgbClr val="FF0000"/>
              </a:buClr>
              <a:buFont typeface="Wingdings" pitchFamily="2" charset="2"/>
              <a:buChar char="ª"/>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lnSpc>
                <a:spcPct val="80000"/>
              </a:lnSpc>
              <a:buNone/>
              <a:defRPr/>
            </a:pPr>
            <a:r>
              <a:rPr lang="en-US" altLang="en-US" sz="788" b="1" kern="0" dirty="0">
                <a:solidFill>
                  <a:prstClr val="black"/>
                </a:solidFill>
                <a:latin typeface="Arial" charset="0"/>
              </a:rPr>
              <a:t>Front End Assessment </a:t>
            </a:r>
          </a:p>
        </p:txBody>
      </p:sp>
      <p:sp>
        <p:nvSpPr>
          <p:cNvPr id="78" name="Flowchart: Document 77"/>
          <p:cNvSpPr>
            <a:spLocks noChangeAspect="1"/>
          </p:cNvSpPr>
          <p:nvPr/>
        </p:nvSpPr>
        <p:spPr bwMode="auto">
          <a:xfrm>
            <a:off x="6916132" y="3205019"/>
            <a:ext cx="699296" cy="376227"/>
          </a:xfrm>
          <a:prstGeom prst="flowChartDocument">
            <a:avLst/>
          </a:prstGeom>
          <a:solidFill>
            <a:sysClr val="window" lastClr="FFFFFF">
              <a:lumMod val="75000"/>
            </a:sysClr>
          </a:solidFill>
          <a:ln w="3175" algn="ctr">
            <a:solidFill>
              <a:srgbClr val="000000"/>
            </a:solidFill>
            <a:miter lim="800000"/>
            <a:headEnd/>
            <a:tailEnd/>
          </a:ln>
        </p:spPr>
        <p:txBody>
          <a:bodyPr anchor="ctr"/>
          <a:lstStyle>
            <a:lvl1pPr eaLnBrk="0" hangingPunct="0">
              <a:spcBef>
                <a:spcPct val="20000"/>
              </a:spcBef>
              <a:buClr>
                <a:srgbClr val="FF0000"/>
              </a:buClr>
              <a:buFont typeface="Wingdings 2" pitchFamily="18" charset="2"/>
              <a:buChar char="è"/>
              <a:defRPr sz="3200">
                <a:solidFill>
                  <a:schemeClr val="tx1"/>
                </a:solidFill>
                <a:latin typeface="Times New Roman" pitchFamily="18" charset="0"/>
              </a:defRPr>
            </a:lvl1pPr>
            <a:lvl2pPr marL="742950" indent="-285750" eaLnBrk="0" hangingPunct="0">
              <a:spcBef>
                <a:spcPct val="20000"/>
              </a:spcBef>
              <a:buClr>
                <a:srgbClr val="FF0000"/>
              </a:buClr>
              <a:buSzPct val="125000"/>
              <a:buFont typeface="Wingdings" pitchFamily="2" charset="2"/>
              <a:buChar char="²"/>
              <a:defRPr sz="2400">
                <a:solidFill>
                  <a:schemeClr val="tx1"/>
                </a:solidFill>
                <a:latin typeface="Times New Roman" pitchFamily="18" charset="0"/>
              </a:defRPr>
            </a:lvl2pPr>
            <a:lvl3pPr marL="1143000" indent="-228600" eaLnBrk="0" hangingPunct="0">
              <a:spcBef>
                <a:spcPct val="20000"/>
              </a:spcBef>
              <a:buClr>
                <a:srgbClr val="FF0000"/>
              </a:buClr>
              <a:buFont typeface="Wingdings" pitchFamily="2" charset="2"/>
              <a:buChar char="ª"/>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lnSpc>
                <a:spcPct val="80000"/>
              </a:lnSpc>
              <a:buNone/>
              <a:defRPr/>
            </a:pPr>
            <a:r>
              <a:rPr lang="en-US" altLang="en-US" sz="788" b="1" kern="0" dirty="0">
                <a:solidFill>
                  <a:prstClr val="black"/>
                </a:solidFill>
                <a:latin typeface="Arial" charset="0"/>
              </a:rPr>
              <a:t>MAGTF Wargames</a:t>
            </a:r>
          </a:p>
        </p:txBody>
      </p:sp>
      <p:sp>
        <p:nvSpPr>
          <p:cNvPr id="79" name="Flowchart: Document 132"/>
          <p:cNvSpPr>
            <a:spLocks noChangeAspect="1"/>
          </p:cNvSpPr>
          <p:nvPr/>
        </p:nvSpPr>
        <p:spPr bwMode="auto">
          <a:xfrm>
            <a:off x="6905847" y="4196544"/>
            <a:ext cx="650190" cy="330987"/>
          </a:xfrm>
          <a:prstGeom prst="flowChartDocument">
            <a:avLst/>
          </a:prstGeom>
          <a:solidFill>
            <a:sysClr val="window" lastClr="FFFFFF">
              <a:lumMod val="75000"/>
            </a:sysClr>
          </a:solidFill>
          <a:ln w="3175" algn="ctr">
            <a:solidFill>
              <a:srgbClr val="000000"/>
            </a:solidFill>
            <a:miter lim="800000"/>
            <a:headEnd/>
            <a:tailEnd/>
          </a:ln>
        </p:spPr>
        <p:txBody>
          <a:bodyPr anchor="ctr"/>
          <a:lstStyle>
            <a:lvl1pPr eaLnBrk="0" hangingPunct="0">
              <a:spcBef>
                <a:spcPct val="20000"/>
              </a:spcBef>
              <a:buClr>
                <a:srgbClr val="FF0000"/>
              </a:buClr>
              <a:buFont typeface="Wingdings 2" pitchFamily="18" charset="2"/>
              <a:buChar char="è"/>
              <a:defRPr sz="3200">
                <a:solidFill>
                  <a:schemeClr val="tx1"/>
                </a:solidFill>
                <a:latin typeface="Times New Roman" pitchFamily="18" charset="0"/>
              </a:defRPr>
            </a:lvl1pPr>
            <a:lvl2pPr marL="742950" indent="-285750" eaLnBrk="0" hangingPunct="0">
              <a:spcBef>
                <a:spcPct val="20000"/>
              </a:spcBef>
              <a:buClr>
                <a:srgbClr val="FF0000"/>
              </a:buClr>
              <a:buSzPct val="125000"/>
              <a:buFont typeface="Wingdings" pitchFamily="2" charset="2"/>
              <a:buChar char="²"/>
              <a:defRPr sz="2400">
                <a:solidFill>
                  <a:schemeClr val="tx1"/>
                </a:solidFill>
                <a:latin typeface="Times New Roman" pitchFamily="18" charset="0"/>
              </a:defRPr>
            </a:lvl2pPr>
            <a:lvl3pPr marL="1143000" indent="-228600" eaLnBrk="0" hangingPunct="0">
              <a:spcBef>
                <a:spcPct val="20000"/>
              </a:spcBef>
              <a:buClr>
                <a:srgbClr val="FF0000"/>
              </a:buClr>
              <a:buFont typeface="Wingdings" pitchFamily="2" charset="2"/>
              <a:buChar char="ª"/>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lnSpc>
                <a:spcPct val="80000"/>
              </a:lnSpc>
              <a:buNone/>
              <a:defRPr/>
            </a:pPr>
            <a:r>
              <a:rPr lang="en-US" altLang="en-US" sz="788" b="1" kern="0" dirty="0">
                <a:solidFill>
                  <a:prstClr val="black"/>
                </a:solidFill>
                <a:latin typeface="Arial" charset="0"/>
              </a:rPr>
              <a:t>Program Reviews</a:t>
            </a:r>
          </a:p>
        </p:txBody>
      </p:sp>
      <p:sp>
        <p:nvSpPr>
          <p:cNvPr id="80" name="Rectangular Callout 79"/>
          <p:cNvSpPr/>
          <p:nvPr/>
        </p:nvSpPr>
        <p:spPr bwMode="auto">
          <a:xfrm>
            <a:off x="2852198" y="1756451"/>
            <a:ext cx="969233" cy="518640"/>
          </a:xfrm>
          <a:prstGeom prst="wedgeRectCallout">
            <a:avLst>
              <a:gd name="adj1" fmla="val 131627"/>
              <a:gd name="adj2" fmla="val 47528"/>
            </a:avLst>
          </a:prstGeom>
          <a:solidFill>
            <a:srgbClr val="FFFF00"/>
          </a:solidFill>
          <a:ln w="25400" cap="flat" cmpd="sng" algn="ctr">
            <a:solidFill>
              <a:srgbClr val="FF0000"/>
            </a:solidFill>
            <a:prstDash val="solid"/>
            <a:round/>
            <a:headEnd type="none" w="med" len="med"/>
            <a:tailEnd type="none" w="med" len="med"/>
          </a:ln>
          <a:effectLst/>
        </p:spPr>
        <p:txBody>
          <a:bodyPr anchor="ctr"/>
          <a:lstStyle/>
          <a:p>
            <a:pPr algn="ctr" eaLnBrk="0" hangingPunct="0">
              <a:lnSpc>
                <a:spcPct val="80000"/>
              </a:lnSpc>
              <a:spcBef>
                <a:spcPct val="20000"/>
              </a:spcBef>
              <a:buClr>
                <a:srgbClr val="FF0000"/>
              </a:buClr>
              <a:defRPr/>
            </a:pPr>
            <a:r>
              <a:rPr lang="en-US" sz="788" b="1" kern="0" dirty="0">
                <a:solidFill>
                  <a:prstClr val="black"/>
                </a:solidFill>
                <a:latin typeface="Arial" panose="020B0604020202020204" pitchFamily="34" charset="0"/>
                <a:cs typeface="Arial" panose="020B0604020202020204" pitchFamily="34" charset="0"/>
              </a:rPr>
              <a:t>PP&amp;O and P&amp;R Reviews Readiness  Assessments</a:t>
            </a:r>
          </a:p>
        </p:txBody>
      </p:sp>
      <p:sp>
        <p:nvSpPr>
          <p:cNvPr id="84" name="Diamond 83"/>
          <p:cNvSpPr/>
          <p:nvPr/>
        </p:nvSpPr>
        <p:spPr bwMode="auto">
          <a:xfrm>
            <a:off x="6920377" y="4744993"/>
            <a:ext cx="119777" cy="96836"/>
          </a:xfrm>
          <a:prstGeom prst="diamond">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pPr>
            <a:endParaRPr lang="en-US" sz="1500" b="1" dirty="0">
              <a:cs typeface="Arial" charset="0"/>
            </a:endParaRPr>
          </a:p>
        </p:txBody>
      </p:sp>
      <p:sp>
        <p:nvSpPr>
          <p:cNvPr id="86" name="TextBox 85"/>
          <p:cNvSpPr txBox="1"/>
          <p:nvPr/>
        </p:nvSpPr>
        <p:spPr>
          <a:xfrm>
            <a:off x="7000791" y="4697572"/>
            <a:ext cx="782506" cy="207749"/>
          </a:xfrm>
          <a:prstGeom prst="rect">
            <a:avLst/>
          </a:prstGeom>
          <a:noFill/>
        </p:spPr>
        <p:txBody>
          <a:bodyPr wrap="square" rtlCol="0">
            <a:spAutoFit/>
          </a:bodyPr>
          <a:lstStyle/>
          <a:p>
            <a:r>
              <a:rPr lang="en-US" sz="750" b="1" dirty="0">
                <a:latin typeface="Arial" panose="020B0604020202020204" pitchFamily="34" charset="0"/>
                <a:cs typeface="Arial" panose="020B0604020202020204" pitchFamily="34" charset="0"/>
              </a:rPr>
              <a:t>=  MROC</a:t>
            </a:r>
          </a:p>
        </p:txBody>
      </p:sp>
      <p:grpSp>
        <p:nvGrpSpPr>
          <p:cNvPr id="87" name="Group 86"/>
          <p:cNvGrpSpPr/>
          <p:nvPr/>
        </p:nvGrpSpPr>
        <p:grpSpPr>
          <a:xfrm>
            <a:off x="6868506" y="4884736"/>
            <a:ext cx="1642468" cy="612644"/>
            <a:chOff x="5640023" y="6226436"/>
            <a:chExt cx="1383740" cy="849713"/>
          </a:xfrm>
        </p:grpSpPr>
        <p:sp>
          <p:nvSpPr>
            <p:cNvPr id="88" name="Rectangular Callout 87"/>
            <p:cNvSpPr/>
            <p:nvPr/>
          </p:nvSpPr>
          <p:spPr bwMode="auto">
            <a:xfrm>
              <a:off x="5732769" y="6507307"/>
              <a:ext cx="383089" cy="214539"/>
            </a:xfrm>
            <a:prstGeom prst="wedgeRectCallout">
              <a:avLst>
                <a:gd name="adj1" fmla="val 91063"/>
                <a:gd name="adj2" fmla="val 35840"/>
              </a:avLst>
            </a:prstGeom>
            <a:noFill/>
            <a:ln w="3175" cap="flat" cmpd="sng" algn="ctr">
              <a:solidFill>
                <a:schemeClr val="tx1"/>
              </a:solid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algn="ctr" eaLnBrk="0" fontAlgn="base" hangingPunct="0">
                <a:lnSpc>
                  <a:spcPct val="80000"/>
                </a:lnSpc>
                <a:spcBef>
                  <a:spcPct val="20000"/>
                </a:spcBef>
                <a:spcAft>
                  <a:spcPct val="0"/>
                </a:spcAft>
                <a:buClr>
                  <a:srgbClr val="FF0000"/>
                </a:buClr>
              </a:pPr>
              <a:endParaRPr lang="en-US" sz="825" b="1" dirty="0">
                <a:cs typeface="Arial" charset="0"/>
              </a:endParaRPr>
            </a:p>
          </p:txBody>
        </p:sp>
        <p:grpSp>
          <p:nvGrpSpPr>
            <p:cNvPr id="90" name="Group 89"/>
            <p:cNvGrpSpPr/>
            <p:nvPr/>
          </p:nvGrpSpPr>
          <p:grpSpPr>
            <a:xfrm>
              <a:off x="5640023" y="6226436"/>
              <a:ext cx="1383740" cy="849713"/>
              <a:chOff x="5705402" y="6033718"/>
              <a:chExt cx="1383740" cy="849713"/>
            </a:xfrm>
          </p:grpSpPr>
          <p:sp>
            <p:nvSpPr>
              <p:cNvPr id="92" name="TextBox 91"/>
              <p:cNvSpPr txBox="1"/>
              <p:nvPr/>
            </p:nvSpPr>
            <p:spPr>
              <a:xfrm>
                <a:off x="6396470" y="6328433"/>
                <a:ext cx="654328" cy="279030"/>
              </a:xfrm>
              <a:prstGeom prst="rect">
                <a:avLst/>
              </a:prstGeom>
              <a:noFill/>
              <a:ln>
                <a:solidFill>
                  <a:schemeClr val="tx1"/>
                </a:solidFill>
              </a:ln>
            </p:spPr>
            <p:txBody>
              <a:bodyPr wrap="square" rtlCol="0">
                <a:spAutoFit/>
              </a:bodyPr>
              <a:lstStyle/>
              <a:p>
                <a:r>
                  <a:rPr lang="en-US" sz="750" b="1" dirty="0">
                    <a:latin typeface="Arial" panose="020B0604020202020204" pitchFamily="34" charset="0"/>
                    <a:cs typeface="Arial" panose="020B0604020202020204" pitchFamily="34" charset="0"/>
                  </a:rPr>
                  <a:t>=  Transition </a:t>
                </a:r>
              </a:p>
            </p:txBody>
          </p:sp>
          <p:sp>
            <p:nvSpPr>
              <p:cNvPr id="93" name="TextBox 92"/>
              <p:cNvSpPr txBox="1"/>
              <p:nvPr/>
            </p:nvSpPr>
            <p:spPr>
              <a:xfrm>
                <a:off x="6396799" y="6033718"/>
                <a:ext cx="692343" cy="279030"/>
              </a:xfrm>
              <a:prstGeom prst="rect">
                <a:avLst/>
              </a:prstGeom>
              <a:noFill/>
              <a:ln>
                <a:solidFill>
                  <a:schemeClr val="tx1"/>
                </a:solidFill>
              </a:ln>
            </p:spPr>
            <p:txBody>
              <a:bodyPr wrap="square" rtlCol="0">
                <a:spAutoFit/>
              </a:bodyPr>
              <a:lstStyle/>
              <a:p>
                <a:r>
                  <a:rPr lang="en-US" sz="750" b="1" dirty="0">
                    <a:latin typeface="Arial" panose="020B0604020202020204" pitchFamily="34" charset="0"/>
                    <a:cs typeface="Arial" panose="020B0604020202020204" pitchFamily="34" charset="0"/>
                  </a:rPr>
                  <a:t>=  Document</a:t>
                </a:r>
              </a:p>
            </p:txBody>
          </p:sp>
          <p:sp>
            <p:nvSpPr>
              <p:cNvPr id="94" name="TextBox 93"/>
              <p:cNvSpPr txBox="1"/>
              <p:nvPr/>
            </p:nvSpPr>
            <p:spPr>
              <a:xfrm>
                <a:off x="5705402" y="6595292"/>
                <a:ext cx="1377433" cy="288139"/>
              </a:xfrm>
              <a:prstGeom prst="rect">
                <a:avLst/>
              </a:prstGeom>
              <a:noFill/>
              <a:ln>
                <a:noFill/>
              </a:ln>
            </p:spPr>
            <p:txBody>
              <a:bodyPr wrap="square" rtlCol="0">
                <a:spAutoFit/>
              </a:bodyPr>
              <a:lstStyle/>
              <a:p>
                <a:r>
                  <a:rPr lang="en-US" sz="750" b="1" dirty="0">
                    <a:latin typeface="Arial" panose="020B0604020202020204" pitchFamily="34" charset="0"/>
                    <a:cs typeface="Arial" panose="020B0604020202020204" pitchFamily="34" charset="0"/>
                  </a:rPr>
                  <a:t>Inside=Output; Outside=Input</a:t>
                </a:r>
              </a:p>
            </p:txBody>
          </p:sp>
          <p:sp>
            <p:nvSpPr>
              <p:cNvPr id="96" name="Flowchart: Document 95"/>
              <p:cNvSpPr>
                <a:spLocks noChangeAspect="1"/>
              </p:cNvSpPr>
              <p:nvPr/>
            </p:nvSpPr>
            <p:spPr>
              <a:xfrm>
                <a:off x="5788561" y="6052701"/>
                <a:ext cx="393153" cy="223984"/>
              </a:xfrm>
              <a:prstGeom prst="flowChartDocument">
                <a:avLst/>
              </a:prstGeom>
              <a:solidFill>
                <a:schemeClr val="bg1"/>
              </a:solidFill>
              <a:ln w="3175" cap="flat" cmpd="sng" algn="ctr">
                <a:solidFill>
                  <a:schemeClr val="tx1"/>
                </a:solidFill>
                <a:prstDash val="solid"/>
              </a:ln>
              <a:effectLst/>
            </p:spPr>
            <p:txBody>
              <a:bodyPr rtlCol="0" anchor="ctr"/>
              <a:lstStyle/>
              <a:p>
                <a:pPr algn="ctr">
                  <a:defRPr/>
                </a:pPr>
                <a:endParaRPr lang="en-US" sz="825" b="1" kern="0" dirty="0">
                  <a:solidFill>
                    <a:sysClr val="windowText" lastClr="000000"/>
                  </a:solidFill>
                  <a:latin typeface="Arial Narrow" panose="020B0606020202030204" pitchFamily="34" charset="0"/>
                  <a:cs typeface="Arial" panose="020B0604020202020204" pitchFamily="34" charset="0"/>
                </a:endParaRPr>
              </a:p>
            </p:txBody>
          </p:sp>
        </p:grpSp>
      </p:grpSp>
      <p:sp>
        <p:nvSpPr>
          <p:cNvPr id="3" name="Curved Down Arrow 2"/>
          <p:cNvSpPr/>
          <p:nvPr/>
        </p:nvSpPr>
        <p:spPr>
          <a:xfrm rot="20460000">
            <a:off x="3860470" y="2482451"/>
            <a:ext cx="1697810" cy="355590"/>
          </a:xfrm>
          <a:prstGeom prst="curved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solidFill>
                <a:schemeClr val="tx1"/>
              </a:solidFill>
            </a:endParaRPr>
          </a:p>
        </p:txBody>
      </p:sp>
      <p:sp>
        <p:nvSpPr>
          <p:cNvPr id="99" name="Rectangular Callout 98"/>
          <p:cNvSpPr/>
          <p:nvPr/>
        </p:nvSpPr>
        <p:spPr bwMode="auto">
          <a:xfrm rot="10800000" flipV="1">
            <a:off x="7646109" y="1330254"/>
            <a:ext cx="1083969" cy="598804"/>
          </a:xfrm>
          <a:prstGeom prst="wedgeRectCallout">
            <a:avLst>
              <a:gd name="adj1" fmla="val 65243"/>
              <a:gd name="adj2" fmla="val 213107"/>
            </a:avLst>
          </a:prstGeom>
          <a:solidFill>
            <a:srgbClr val="FFFF99"/>
          </a:solidFill>
          <a:ln w="25400" cap="flat" cmpd="sng" algn="ctr">
            <a:solidFill>
              <a:schemeClr val="tx1"/>
            </a:solid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algn="ctr" eaLnBrk="0" fontAlgn="base" hangingPunct="0">
              <a:lnSpc>
                <a:spcPct val="80000"/>
              </a:lnSpc>
              <a:spcBef>
                <a:spcPct val="20000"/>
              </a:spcBef>
              <a:spcAft>
                <a:spcPct val="0"/>
              </a:spcAft>
              <a:buClr>
                <a:srgbClr val="FF0000"/>
              </a:buClr>
              <a:defRPr/>
            </a:pPr>
            <a:r>
              <a:rPr lang="en-US" sz="1100" b="1" kern="0" dirty="0">
                <a:solidFill>
                  <a:prstClr val="black"/>
                </a:solidFill>
                <a:latin typeface="Arial" panose="020B0604020202020204" pitchFamily="34" charset="0"/>
                <a:cs typeface="Arial" panose="020B0604020202020204" pitchFamily="34" charset="0"/>
              </a:rPr>
              <a:t>FUTURE</a:t>
            </a:r>
          </a:p>
          <a:p>
            <a:pPr algn="ctr" eaLnBrk="0" fontAlgn="base" hangingPunct="0">
              <a:lnSpc>
                <a:spcPct val="80000"/>
              </a:lnSpc>
              <a:spcBef>
                <a:spcPct val="20000"/>
              </a:spcBef>
              <a:spcAft>
                <a:spcPct val="0"/>
              </a:spcAft>
              <a:buClr>
                <a:srgbClr val="FF0000"/>
              </a:buClr>
              <a:defRPr/>
            </a:pPr>
            <a:r>
              <a:rPr lang="en-US" sz="1100" b="1" kern="0" dirty="0">
                <a:solidFill>
                  <a:prstClr val="black"/>
                </a:solidFill>
                <a:latin typeface="Arial" panose="020B0604020202020204" pitchFamily="34" charset="0"/>
                <a:cs typeface="Arial" panose="020B0604020202020204" pitchFamily="34" charset="0"/>
              </a:rPr>
              <a:t>Capabilities = “MCTs/METs”</a:t>
            </a:r>
          </a:p>
        </p:txBody>
      </p:sp>
      <p:sp>
        <p:nvSpPr>
          <p:cNvPr id="102" name="Oval Callout 101"/>
          <p:cNvSpPr/>
          <p:nvPr/>
        </p:nvSpPr>
        <p:spPr>
          <a:xfrm flipH="1">
            <a:off x="4286008" y="4226643"/>
            <a:ext cx="1438706" cy="597053"/>
          </a:xfrm>
          <a:prstGeom prst="wedgeEllipseCallout">
            <a:avLst>
              <a:gd name="adj1" fmla="val 63937"/>
              <a:gd name="adj2" fmla="val -36729"/>
            </a:avLst>
          </a:prstGeom>
          <a:solidFill>
            <a:srgbClr val="FFFF00"/>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kern="0" dirty="0">
                <a:solidFill>
                  <a:sysClr val="windowText" lastClr="000000"/>
                </a:solidFill>
                <a:latin typeface="Arial" panose="020B0604020202020204" pitchFamily="34" charset="0"/>
                <a:cs typeface="Arial" panose="020B0604020202020204" pitchFamily="34" charset="0"/>
              </a:rPr>
              <a:t>CD&amp;I / CDD (TFSD)</a:t>
            </a:r>
          </a:p>
        </p:txBody>
      </p:sp>
      <p:sp>
        <p:nvSpPr>
          <p:cNvPr id="2" name="Rectangle 1"/>
          <p:cNvSpPr/>
          <p:nvPr/>
        </p:nvSpPr>
        <p:spPr>
          <a:xfrm>
            <a:off x="6794498" y="4691410"/>
            <a:ext cx="2044702" cy="835069"/>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p>
        </p:txBody>
      </p:sp>
      <p:sp>
        <p:nvSpPr>
          <p:cNvPr id="103" name="Diamond 102"/>
          <p:cNvSpPr/>
          <p:nvPr/>
        </p:nvSpPr>
        <p:spPr bwMode="auto">
          <a:xfrm>
            <a:off x="4093419" y="4742512"/>
            <a:ext cx="119777" cy="96836"/>
          </a:xfrm>
          <a:prstGeom prst="diamond">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pPr>
            <a:endParaRPr lang="en-US" sz="1500" b="1" dirty="0">
              <a:cs typeface="Arial" charset="0"/>
            </a:endParaRPr>
          </a:p>
        </p:txBody>
      </p:sp>
      <p:sp>
        <p:nvSpPr>
          <p:cNvPr id="104" name="Diamond 103"/>
          <p:cNvSpPr/>
          <p:nvPr/>
        </p:nvSpPr>
        <p:spPr bwMode="auto">
          <a:xfrm>
            <a:off x="5344852" y="5054638"/>
            <a:ext cx="119777" cy="96836"/>
          </a:xfrm>
          <a:prstGeom prst="diamond">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pPr>
            <a:endParaRPr lang="en-US" sz="1500" b="1" dirty="0">
              <a:cs typeface="Arial" charset="0"/>
            </a:endParaRPr>
          </a:p>
        </p:txBody>
      </p:sp>
      <p:sp>
        <p:nvSpPr>
          <p:cNvPr id="106" name="Diamond 105"/>
          <p:cNvSpPr/>
          <p:nvPr/>
        </p:nvSpPr>
        <p:spPr bwMode="auto">
          <a:xfrm>
            <a:off x="4590481" y="2264181"/>
            <a:ext cx="119777" cy="96836"/>
          </a:xfrm>
          <a:prstGeom prst="diamond">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pPr>
            <a:endParaRPr lang="en-US" sz="1500" b="1" dirty="0">
              <a:cs typeface="Arial" charset="0"/>
            </a:endParaRPr>
          </a:p>
        </p:txBody>
      </p:sp>
      <p:sp>
        <p:nvSpPr>
          <p:cNvPr id="108" name="Flowchart: Document 107"/>
          <p:cNvSpPr>
            <a:spLocks noChangeAspect="1"/>
          </p:cNvSpPr>
          <p:nvPr/>
        </p:nvSpPr>
        <p:spPr>
          <a:xfrm>
            <a:off x="5569550" y="1124705"/>
            <a:ext cx="1751869" cy="395353"/>
          </a:xfrm>
          <a:prstGeom prst="flowChartDocument">
            <a:avLst/>
          </a:prstGeom>
          <a:solidFill>
            <a:srgbClr val="FFFF00">
              <a:alpha val="84706"/>
            </a:srgbClr>
          </a:solidFill>
          <a:ln w="3175" cap="flat" cmpd="sng" algn="ctr">
            <a:solidFill>
              <a:sysClr val="windowText" lastClr="000000"/>
            </a:solidFill>
            <a:prstDash val="solid"/>
          </a:ln>
          <a:effectLst/>
        </p:spPr>
        <p:txBody>
          <a:bodyPr rtlCol="0" anchor="ctr"/>
          <a:lstStyle/>
          <a:p>
            <a:pPr algn="ctr">
              <a:defRPr/>
            </a:pPr>
            <a:r>
              <a:rPr lang="en-US" sz="900" b="1" kern="0" dirty="0">
                <a:solidFill>
                  <a:sysClr val="windowText" lastClr="000000"/>
                </a:solidFill>
                <a:latin typeface="Arial Narrow" panose="020B0606020202030204" pitchFamily="34" charset="0"/>
              </a:rPr>
              <a:t>Operating &amp; Functional Concepts Development</a:t>
            </a:r>
          </a:p>
        </p:txBody>
      </p:sp>
      <p:sp>
        <p:nvSpPr>
          <p:cNvPr id="109" name="Flowchart: Document 108"/>
          <p:cNvSpPr>
            <a:spLocks noChangeAspect="1"/>
          </p:cNvSpPr>
          <p:nvPr/>
        </p:nvSpPr>
        <p:spPr>
          <a:xfrm>
            <a:off x="5583931" y="1571181"/>
            <a:ext cx="1737488" cy="357877"/>
          </a:xfrm>
          <a:prstGeom prst="flowChartDocument">
            <a:avLst/>
          </a:prstGeom>
          <a:solidFill>
            <a:srgbClr val="92D050"/>
          </a:solidFill>
          <a:ln w="3175" cap="flat" cmpd="sng" algn="ctr">
            <a:solidFill>
              <a:sysClr val="windowText" lastClr="000000"/>
            </a:solidFill>
            <a:prstDash val="solid"/>
          </a:ln>
          <a:effectLst/>
        </p:spPr>
        <p:txBody>
          <a:bodyPr anchor="ctr"/>
          <a:lstStyle/>
          <a:p>
            <a:pPr algn="ctr">
              <a:defRPr/>
            </a:pPr>
            <a:r>
              <a:rPr lang="en-US" sz="900" b="1" kern="0" dirty="0">
                <a:solidFill>
                  <a:sysClr val="windowText" lastClr="000000"/>
                </a:solidFill>
                <a:latin typeface="Arial Narrow" panose="020B0606020202030204" pitchFamily="34" charset="0"/>
              </a:rPr>
              <a:t>Force Development &amp; Integration Strategic Plan</a:t>
            </a:r>
          </a:p>
        </p:txBody>
      </p:sp>
      <p:sp>
        <p:nvSpPr>
          <p:cNvPr id="97" name="Rectangle 96"/>
          <p:cNvSpPr/>
          <p:nvPr/>
        </p:nvSpPr>
        <p:spPr>
          <a:xfrm>
            <a:off x="189256" y="5705894"/>
            <a:ext cx="8818946" cy="738664"/>
          </a:xfrm>
          <a:prstGeom prst="rect">
            <a:avLst/>
          </a:prstGeom>
          <a:solidFill>
            <a:srgbClr val="CC99FF"/>
          </a:solidFill>
          <a:ln>
            <a:solidFill>
              <a:schemeClr val="tx1"/>
            </a:solidFill>
          </a:ln>
        </p:spPr>
        <p:txBody>
          <a:bodyPr wrap="square">
            <a:spAutoFit/>
          </a:bodyPr>
          <a:lstStyle/>
          <a:p>
            <a:pPr algn="ctr"/>
            <a:r>
              <a:rPr lang="en-US" sz="1400" b="1" dirty="0">
                <a:latin typeface="Arial" panose="020B0604020202020204" pitchFamily="34" charset="0"/>
                <a:cs typeface="Arial" panose="020B0604020202020204" pitchFamily="34" charset="0"/>
              </a:rPr>
              <a:t>** “Accelerate and streamline Marine Corps modernization….</a:t>
            </a:r>
          </a:p>
          <a:p>
            <a:pPr algn="ctr"/>
            <a:r>
              <a:rPr lang="en-US" sz="1400" b="1" dirty="0">
                <a:latin typeface="Arial" panose="020B0604020202020204" pitchFamily="34" charset="0"/>
                <a:cs typeface="Arial" panose="020B0604020202020204" pitchFamily="34" charset="0"/>
              </a:rPr>
              <a:t>Simultaneously, our ability to rapidly respond to current Global crises must be maintained.” </a:t>
            </a:r>
          </a:p>
          <a:p>
            <a:pPr algn="ctr"/>
            <a:r>
              <a:rPr lang="en-US" sz="1400" b="1" dirty="0">
                <a:latin typeface="Arial" panose="020B0604020202020204" pitchFamily="34" charset="0"/>
                <a:cs typeface="Arial" panose="020B0604020202020204" pitchFamily="34" charset="0"/>
              </a:rPr>
              <a:t> Gen. Eric M. Smith, 39th CMC (2023)</a:t>
            </a:r>
          </a:p>
        </p:txBody>
      </p:sp>
      <p:sp>
        <p:nvSpPr>
          <p:cNvPr id="4" name="Right Brace 3"/>
          <p:cNvSpPr/>
          <p:nvPr/>
        </p:nvSpPr>
        <p:spPr>
          <a:xfrm>
            <a:off x="7873408" y="2629714"/>
            <a:ext cx="235967" cy="1942843"/>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Left Brace 23"/>
          <p:cNvSpPr/>
          <p:nvPr/>
        </p:nvSpPr>
        <p:spPr>
          <a:xfrm>
            <a:off x="3168054" y="3180972"/>
            <a:ext cx="182513" cy="837861"/>
          </a:xfrm>
          <a:prstGeom prst="leftBrace">
            <a:avLst>
              <a:gd name="adj1" fmla="val 8333"/>
              <a:gd name="adj2" fmla="val 50549"/>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30" name="Straight Connector 29"/>
          <p:cNvCxnSpPr/>
          <p:nvPr/>
        </p:nvCxnSpPr>
        <p:spPr>
          <a:xfrm>
            <a:off x="4185477" y="4911325"/>
            <a:ext cx="25512" cy="406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a:stCxn id="20" idx="2"/>
            <a:endCxn id="35" idx="3"/>
          </p:cNvCxnSpPr>
          <p:nvPr/>
        </p:nvCxnSpPr>
        <p:spPr>
          <a:xfrm flipH="1">
            <a:off x="4542185" y="5139898"/>
            <a:ext cx="819461" cy="260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5482279" y="5139091"/>
            <a:ext cx="493355" cy="1128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Rectangular Callout 112"/>
          <p:cNvSpPr/>
          <p:nvPr/>
        </p:nvSpPr>
        <p:spPr bwMode="auto">
          <a:xfrm rot="10800000" flipV="1">
            <a:off x="242810" y="1948769"/>
            <a:ext cx="1961617" cy="3639135"/>
          </a:xfrm>
          <a:prstGeom prst="wedgeRectCallout">
            <a:avLst>
              <a:gd name="adj1" fmla="val -145762"/>
              <a:gd name="adj2" fmla="val 10711"/>
            </a:avLst>
          </a:prstGeom>
          <a:solidFill>
            <a:srgbClr val="FFFF00"/>
          </a:solidFill>
          <a:ln w="25400" cap="flat" cmpd="sng" algn="ctr">
            <a:solidFill>
              <a:schemeClr val="tx1"/>
            </a:solid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171450" indent="-171450">
              <a:lnSpc>
                <a:spcPct val="80000"/>
              </a:lnSpc>
              <a:spcBef>
                <a:spcPct val="20000"/>
              </a:spcBef>
              <a:buClr>
                <a:srgbClr val="FF0000"/>
              </a:buClr>
              <a:buFont typeface="Wingdings" panose="05000000000000000000" pitchFamily="2" charset="2"/>
              <a:buChar char="§"/>
              <a:defRPr/>
            </a:pPr>
            <a:endParaRPr lang="en-US" sz="1200" b="1" kern="0" dirty="0">
              <a:latin typeface="Arial" panose="020B0604020202020204" pitchFamily="34" charset="0"/>
              <a:cs typeface="Arial" panose="020B0604020202020204" pitchFamily="34" charset="0"/>
            </a:endParaRPr>
          </a:p>
          <a:p>
            <a:pPr marL="171450" indent="-171450">
              <a:lnSpc>
                <a:spcPct val="80000"/>
              </a:lnSpc>
              <a:spcBef>
                <a:spcPct val="20000"/>
              </a:spcBef>
              <a:buClr>
                <a:srgbClr val="FF0000"/>
              </a:buClr>
              <a:buFont typeface="Wingdings" panose="05000000000000000000" pitchFamily="2" charset="2"/>
              <a:buChar char="§"/>
              <a:defRPr/>
            </a:pPr>
            <a:endParaRPr lang="en-US" sz="1200" b="1" kern="0" dirty="0">
              <a:latin typeface="Arial" panose="020B0604020202020204" pitchFamily="34" charset="0"/>
              <a:cs typeface="Arial" panose="020B0604020202020204" pitchFamily="34" charset="0"/>
            </a:endParaRPr>
          </a:p>
          <a:p>
            <a:pPr>
              <a:spcBef>
                <a:spcPts val="0"/>
              </a:spcBef>
              <a:buClr>
                <a:srgbClr val="FF0000"/>
              </a:buClr>
              <a:defRPr/>
            </a:pPr>
            <a:r>
              <a:rPr lang="en-US" sz="1100" b="1" kern="0" dirty="0">
                <a:latin typeface="Arial" panose="020B0604020202020204" pitchFamily="34" charset="0"/>
                <a:cs typeface="Arial" panose="020B0604020202020204" pitchFamily="34" charset="0"/>
              </a:rPr>
              <a:t>GOALS:</a:t>
            </a:r>
          </a:p>
          <a:p>
            <a:pPr>
              <a:spcBef>
                <a:spcPts val="0"/>
              </a:spcBef>
              <a:buClr>
                <a:srgbClr val="FF0000"/>
              </a:buClr>
              <a:defRPr/>
            </a:pPr>
            <a:r>
              <a:rPr lang="en-US" b="1" kern="0" dirty="0">
                <a:latin typeface="Arial" panose="020B0604020202020204" pitchFamily="34" charset="0"/>
                <a:cs typeface="Arial" panose="020B0604020202020204" pitchFamily="34" charset="0"/>
              </a:rPr>
              <a:t>--Identify capability deltas, gaps and identify solutions via DOTMLPF/C process and Future Force capability development initiatives to improve FMF METs and associated standards, or, that aids in developing “Future” MCTs/METs.</a:t>
            </a:r>
          </a:p>
          <a:p>
            <a:pPr>
              <a:spcBef>
                <a:spcPts val="0"/>
              </a:spcBef>
              <a:buClr>
                <a:srgbClr val="FF0000"/>
              </a:buClr>
              <a:defRPr/>
            </a:pPr>
            <a:endParaRPr lang="en-US" b="1" kern="0" dirty="0">
              <a:latin typeface="Arial" panose="020B0604020202020204" pitchFamily="34" charset="0"/>
              <a:cs typeface="Arial" panose="020B0604020202020204" pitchFamily="34" charset="0"/>
            </a:endParaRPr>
          </a:p>
          <a:p>
            <a:pPr>
              <a:spcBef>
                <a:spcPts val="0"/>
              </a:spcBef>
              <a:buClr>
                <a:srgbClr val="FF0000"/>
              </a:buClr>
              <a:defRPr/>
            </a:pPr>
            <a:r>
              <a:rPr lang="en-US" b="1" kern="0" dirty="0">
                <a:latin typeface="Arial" panose="020B0604020202020204" pitchFamily="34" charset="0"/>
                <a:cs typeface="Arial" panose="020B0604020202020204" pitchFamily="34" charset="0"/>
              </a:rPr>
              <a:t>--Ensure “CURRENT” capabilities (“METS”), supports “FUTURE” concepts and capabilities planning; ensure requirements development cycle produces feasible man/train/equip resources to achieve mission.</a:t>
            </a:r>
          </a:p>
          <a:p>
            <a:pPr>
              <a:lnSpc>
                <a:spcPct val="80000"/>
              </a:lnSpc>
              <a:spcBef>
                <a:spcPct val="20000"/>
              </a:spcBef>
              <a:buClr>
                <a:srgbClr val="FF0000"/>
              </a:buClr>
              <a:defRPr/>
            </a:pPr>
            <a:endParaRPr lang="en-US" b="1" kern="0" dirty="0">
              <a:latin typeface="Arial" panose="020B0604020202020204" pitchFamily="34" charset="0"/>
              <a:cs typeface="Arial" panose="020B0604020202020204" pitchFamily="34" charset="0"/>
            </a:endParaRPr>
          </a:p>
          <a:p>
            <a:pPr marL="171450" indent="-171450">
              <a:lnSpc>
                <a:spcPct val="80000"/>
              </a:lnSpc>
              <a:spcBef>
                <a:spcPct val="20000"/>
              </a:spcBef>
              <a:buClr>
                <a:srgbClr val="FF0000"/>
              </a:buClr>
              <a:buFont typeface="Wingdings" panose="05000000000000000000" pitchFamily="2" charset="2"/>
              <a:buChar char="§"/>
              <a:defRPr/>
            </a:pPr>
            <a:endParaRPr lang="en-US" sz="1200" b="1" dirty="0">
              <a:solidFill>
                <a:srgbClr val="FF0000"/>
              </a:solidFill>
              <a:latin typeface="Arial" panose="020B0604020202020204" pitchFamily="34" charset="0"/>
              <a:cs typeface="Arial" panose="020B0604020202020204" pitchFamily="34" charset="0"/>
            </a:endParaRPr>
          </a:p>
        </p:txBody>
      </p:sp>
      <p:sp>
        <p:nvSpPr>
          <p:cNvPr id="91" name="Flowchart: Document 90"/>
          <p:cNvSpPr>
            <a:spLocks noChangeAspect="1"/>
          </p:cNvSpPr>
          <p:nvPr/>
        </p:nvSpPr>
        <p:spPr>
          <a:xfrm>
            <a:off x="6248904" y="1953531"/>
            <a:ext cx="1151793" cy="357877"/>
          </a:xfrm>
          <a:prstGeom prst="flowChartDocument">
            <a:avLst/>
          </a:prstGeom>
          <a:solidFill>
            <a:srgbClr val="92D050"/>
          </a:solidFill>
          <a:ln w="3175" cap="flat" cmpd="sng" algn="ctr">
            <a:solidFill>
              <a:sysClr val="windowText" lastClr="000000"/>
            </a:solidFill>
            <a:prstDash val="solid"/>
          </a:ln>
          <a:effectLst/>
        </p:spPr>
        <p:txBody>
          <a:bodyPr anchor="ctr"/>
          <a:lstStyle/>
          <a:p>
            <a:pPr algn="ctr">
              <a:defRPr/>
            </a:pPr>
            <a:r>
              <a:rPr lang="en-US" sz="900" b="1" kern="0" dirty="0">
                <a:solidFill>
                  <a:sysClr val="windowText" lastClr="000000"/>
                </a:solidFill>
                <a:latin typeface="Arial Narrow" panose="020B0606020202030204" pitchFamily="34" charset="0"/>
              </a:rPr>
              <a:t>Force Design Annual Report (FDAP)</a:t>
            </a:r>
          </a:p>
        </p:txBody>
      </p:sp>
      <p:sp>
        <p:nvSpPr>
          <p:cNvPr id="95" name="Rectangular Callout 94"/>
          <p:cNvSpPr/>
          <p:nvPr/>
        </p:nvSpPr>
        <p:spPr bwMode="auto">
          <a:xfrm rot="10800000" flipV="1">
            <a:off x="1268559" y="1322381"/>
            <a:ext cx="1083969" cy="481853"/>
          </a:xfrm>
          <a:prstGeom prst="wedgeRectCallout">
            <a:avLst>
              <a:gd name="adj1" fmla="val -197981"/>
              <a:gd name="adj2" fmla="val 323956"/>
            </a:avLst>
          </a:prstGeom>
          <a:solidFill>
            <a:srgbClr val="FFFF00"/>
          </a:solidFill>
          <a:ln w="25400" cap="flat" cmpd="sng" algn="ctr">
            <a:solidFill>
              <a:srgbClr val="FF0000"/>
            </a:solid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algn="ctr" eaLnBrk="0" fontAlgn="base" hangingPunct="0">
              <a:lnSpc>
                <a:spcPct val="80000"/>
              </a:lnSpc>
              <a:spcBef>
                <a:spcPct val="20000"/>
              </a:spcBef>
              <a:spcAft>
                <a:spcPct val="0"/>
              </a:spcAft>
              <a:buClr>
                <a:srgbClr val="FF0000"/>
              </a:buClr>
              <a:defRPr/>
            </a:pPr>
            <a:r>
              <a:rPr lang="en-US" sz="1100" b="1" kern="0" dirty="0">
                <a:solidFill>
                  <a:prstClr val="black"/>
                </a:solidFill>
                <a:latin typeface="Arial" panose="020B0604020202020204" pitchFamily="34" charset="0"/>
                <a:cs typeface="Arial" panose="020B0604020202020204" pitchFamily="34" charset="0"/>
              </a:rPr>
              <a:t>CURRENT METs/METLs</a:t>
            </a:r>
          </a:p>
        </p:txBody>
      </p:sp>
      <p:sp>
        <p:nvSpPr>
          <p:cNvPr id="5" name="Slide Number Placeholder 4">
            <a:extLst>
              <a:ext uri="{FF2B5EF4-FFF2-40B4-BE49-F238E27FC236}">
                <a16:creationId xmlns:a16="http://schemas.microsoft.com/office/drawing/2014/main" id="{50C825B7-523C-8492-C794-1501774F7A05}"/>
              </a:ext>
            </a:extLst>
          </p:cNvPr>
          <p:cNvSpPr>
            <a:spLocks noGrp="1"/>
          </p:cNvSpPr>
          <p:nvPr>
            <p:ph type="sldNum" sz="quarter" idx="12"/>
          </p:nvPr>
        </p:nvSpPr>
        <p:spPr>
          <a:xfrm>
            <a:off x="6630140" y="6469345"/>
            <a:ext cx="2133600" cy="365125"/>
          </a:xfrm>
        </p:spPr>
        <p:txBody>
          <a:bodyPr/>
          <a:lstStyle/>
          <a:p>
            <a:fld id="{8E4EDD86-0069-4FE8-945C-33E393EACC8C}" type="slidenum">
              <a:rPr lang="en-US" smtClean="0">
                <a:solidFill>
                  <a:schemeClr val="tx1"/>
                </a:solidFill>
              </a:rPr>
              <a:pPr/>
              <a:t>5</a:t>
            </a:fld>
            <a:endParaRPr lang="en-US" dirty="0">
              <a:solidFill>
                <a:schemeClr val="tx1"/>
              </a:solidFill>
            </a:endParaRPr>
          </a:p>
        </p:txBody>
      </p:sp>
      <p:cxnSp>
        <p:nvCxnSpPr>
          <p:cNvPr id="39" name="Straight Arrow Connector 38">
            <a:extLst>
              <a:ext uri="{FF2B5EF4-FFF2-40B4-BE49-F238E27FC236}">
                <a16:creationId xmlns:a16="http://schemas.microsoft.com/office/drawing/2014/main" id="{E1CF6D3F-93F5-8514-DF6B-17263A0DC7DA}"/>
              </a:ext>
            </a:extLst>
          </p:cNvPr>
          <p:cNvCxnSpPr>
            <a:cxnSpLocks/>
          </p:cNvCxnSpPr>
          <p:nvPr/>
        </p:nvCxnSpPr>
        <p:spPr>
          <a:xfrm flipV="1">
            <a:off x="6118895" y="4329341"/>
            <a:ext cx="847361" cy="503298"/>
          </a:xfrm>
          <a:prstGeom prst="straightConnector1">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0558D06A-7DB8-ECB4-A71C-FAECF09079E2}"/>
              </a:ext>
            </a:extLst>
          </p:cNvPr>
          <p:cNvSpPr/>
          <p:nvPr/>
        </p:nvSpPr>
        <p:spPr>
          <a:xfrm>
            <a:off x="4170980" y="2950926"/>
            <a:ext cx="1501142" cy="984055"/>
          </a:xfrm>
          <a:prstGeom prst="roundRect">
            <a:avLst/>
          </a:prstGeom>
          <a:solidFill>
            <a:srgbClr val="92D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b="1" dirty="0">
              <a:solidFill>
                <a:schemeClr val="tx1"/>
              </a:solidFill>
              <a:latin typeface="Arial" panose="020B0604020202020204" pitchFamily="34" charset="0"/>
              <a:cs typeface="Arial" panose="020B0604020202020204" pitchFamily="34" charset="0"/>
            </a:endParaRPr>
          </a:p>
          <a:p>
            <a:pPr algn="ctr"/>
            <a:r>
              <a:rPr lang="en-US" sz="800" b="1" dirty="0">
                <a:solidFill>
                  <a:schemeClr val="tx1"/>
                </a:solidFill>
                <a:latin typeface="Arial" panose="020B0604020202020204" pitchFamily="34" charset="0"/>
                <a:cs typeface="Arial" panose="020B0604020202020204" pitchFamily="34" charset="0"/>
              </a:rPr>
              <a:t>The Balanced Force:</a:t>
            </a:r>
          </a:p>
          <a:p>
            <a:pPr algn="ctr"/>
            <a:endParaRPr lang="en-US" sz="800" b="1" dirty="0">
              <a:solidFill>
                <a:schemeClr val="tx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Ø"/>
            </a:pPr>
            <a:r>
              <a:rPr lang="en-US" sz="600" dirty="0">
                <a:solidFill>
                  <a:schemeClr val="tx1"/>
                </a:solidFill>
                <a:latin typeface="Arial" panose="020B0604020202020204" pitchFamily="34" charset="0"/>
                <a:cs typeface="Arial" panose="020B0604020202020204" pitchFamily="34" charset="0"/>
              </a:rPr>
              <a:t>High Quality People</a:t>
            </a:r>
          </a:p>
          <a:p>
            <a:pPr marL="171450" indent="-171450">
              <a:buFont typeface="Wingdings" panose="05000000000000000000" pitchFamily="2" charset="2"/>
              <a:buChar char="Ø"/>
            </a:pPr>
            <a:r>
              <a:rPr lang="en-US" sz="600" dirty="0">
                <a:solidFill>
                  <a:schemeClr val="tx1"/>
                </a:solidFill>
                <a:latin typeface="Arial" panose="020B0604020202020204" pitchFamily="34" charset="0"/>
                <a:cs typeface="Arial" panose="020B0604020202020204" pitchFamily="34" charset="0"/>
              </a:rPr>
              <a:t>Unit Readiness</a:t>
            </a:r>
          </a:p>
          <a:p>
            <a:pPr marL="171450" indent="-171450">
              <a:buFont typeface="Wingdings" panose="05000000000000000000" pitchFamily="2" charset="2"/>
              <a:buChar char="Ø"/>
            </a:pPr>
            <a:r>
              <a:rPr lang="en-US" sz="600" dirty="0">
                <a:solidFill>
                  <a:schemeClr val="tx1"/>
                </a:solidFill>
                <a:latin typeface="Arial" panose="020B0604020202020204" pitchFamily="34" charset="0"/>
                <a:cs typeface="Arial" panose="020B0604020202020204" pitchFamily="34" charset="0"/>
              </a:rPr>
              <a:t>Capability &amp; Capacity to meet requirements</a:t>
            </a:r>
          </a:p>
          <a:p>
            <a:pPr marL="171450" indent="-171450">
              <a:buFont typeface="Wingdings" panose="05000000000000000000" pitchFamily="2" charset="2"/>
              <a:buChar char="Ø"/>
            </a:pPr>
            <a:r>
              <a:rPr lang="en-US" sz="600" dirty="0">
                <a:solidFill>
                  <a:schemeClr val="tx1"/>
                </a:solidFill>
                <a:latin typeface="Arial" panose="020B0604020202020204" pitchFamily="34" charset="0"/>
                <a:cs typeface="Arial" panose="020B0604020202020204" pitchFamily="34" charset="0"/>
              </a:rPr>
              <a:t>Equipment Modernization</a:t>
            </a:r>
          </a:p>
          <a:p>
            <a:pPr marL="171450" indent="-171450">
              <a:buFont typeface="Wingdings" panose="05000000000000000000" pitchFamily="2" charset="2"/>
              <a:buChar char="Ø"/>
            </a:pPr>
            <a:r>
              <a:rPr lang="en-US" sz="600" dirty="0">
                <a:solidFill>
                  <a:schemeClr val="tx1"/>
                </a:solidFill>
                <a:latin typeface="Arial" panose="020B0604020202020204" pitchFamily="34" charset="0"/>
                <a:cs typeface="Arial" panose="020B0604020202020204" pitchFamily="34" charset="0"/>
              </a:rPr>
              <a:t>Infrastructure Sustainment</a:t>
            </a:r>
          </a:p>
          <a:p>
            <a:pPr algn="ctr"/>
            <a:endParaRPr lang="en-US" sz="800" dirty="0">
              <a:solidFill>
                <a:schemeClr val="tx1"/>
              </a:solidFill>
              <a:latin typeface="Arial" panose="020B0604020202020204" pitchFamily="34" charset="0"/>
              <a:cs typeface="Arial" panose="020B0604020202020204" pitchFamily="34" charset="0"/>
            </a:endParaRPr>
          </a:p>
        </p:txBody>
      </p:sp>
      <p:sp>
        <p:nvSpPr>
          <p:cNvPr id="41" name="Diamond 40">
            <a:extLst>
              <a:ext uri="{FF2B5EF4-FFF2-40B4-BE49-F238E27FC236}">
                <a16:creationId xmlns:a16="http://schemas.microsoft.com/office/drawing/2014/main" id="{7935DF34-E1E1-5F6E-BC8A-EDBD22546412}"/>
              </a:ext>
            </a:extLst>
          </p:cNvPr>
          <p:cNvSpPr/>
          <p:nvPr/>
        </p:nvSpPr>
        <p:spPr bwMode="auto">
          <a:xfrm>
            <a:off x="7702882" y="4736030"/>
            <a:ext cx="119777" cy="96836"/>
          </a:xfrm>
          <a:prstGeom prst="diamond">
            <a:avLst/>
          </a:prstGeom>
          <a:solidFill>
            <a:srgbClr val="9933FF"/>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pPr>
            <a:endParaRPr lang="en-US" sz="1500" b="1" dirty="0">
              <a:cs typeface="Arial" charset="0"/>
            </a:endParaRPr>
          </a:p>
        </p:txBody>
      </p:sp>
      <p:sp>
        <p:nvSpPr>
          <p:cNvPr id="45" name="TextBox 44">
            <a:extLst>
              <a:ext uri="{FF2B5EF4-FFF2-40B4-BE49-F238E27FC236}">
                <a16:creationId xmlns:a16="http://schemas.microsoft.com/office/drawing/2014/main" id="{3DC50BD7-DB84-2F89-213C-F6AED40E7D87}"/>
              </a:ext>
            </a:extLst>
          </p:cNvPr>
          <p:cNvSpPr txBox="1"/>
          <p:nvPr/>
        </p:nvSpPr>
        <p:spPr>
          <a:xfrm>
            <a:off x="7798096" y="4700701"/>
            <a:ext cx="782506" cy="207749"/>
          </a:xfrm>
          <a:prstGeom prst="rect">
            <a:avLst/>
          </a:prstGeom>
          <a:noFill/>
        </p:spPr>
        <p:txBody>
          <a:bodyPr wrap="square" rtlCol="0">
            <a:spAutoFit/>
          </a:bodyPr>
          <a:lstStyle/>
          <a:p>
            <a:r>
              <a:rPr lang="en-US" sz="750" b="1" dirty="0">
                <a:latin typeface="Arial" panose="020B0604020202020204" pitchFamily="34" charset="0"/>
                <a:cs typeface="Arial" panose="020B0604020202020204" pitchFamily="34" charset="0"/>
              </a:rPr>
              <a:t>=  CMC/DoW</a:t>
            </a:r>
          </a:p>
        </p:txBody>
      </p:sp>
      <p:sp>
        <p:nvSpPr>
          <p:cNvPr id="50" name="Diamond 49">
            <a:extLst>
              <a:ext uri="{FF2B5EF4-FFF2-40B4-BE49-F238E27FC236}">
                <a16:creationId xmlns:a16="http://schemas.microsoft.com/office/drawing/2014/main" id="{3677B0F0-CD8F-AADB-E04F-475EF031E744}"/>
              </a:ext>
            </a:extLst>
          </p:cNvPr>
          <p:cNvSpPr/>
          <p:nvPr/>
        </p:nvSpPr>
        <p:spPr bwMode="auto">
          <a:xfrm>
            <a:off x="4587433" y="2151405"/>
            <a:ext cx="119777" cy="96836"/>
          </a:xfrm>
          <a:prstGeom prst="diamond">
            <a:avLst/>
          </a:prstGeom>
          <a:solidFill>
            <a:srgbClr val="9966FF"/>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342900" indent="-342900">
              <a:lnSpc>
                <a:spcPct val="80000"/>
              </a:lnSpc>
              <a:spcBef>
                <a:spcPct val="20000"/>
              </a:spcBef>
              <a:buClr>
                <a:srgbClr val="FF0000"/>
              </a:buClr>
              <a:buFont typeface="Wingdings 2" pitchFamily="18" charset="2"/>
              <a:buChar char="è"/>
            </a:pPr>
            <a:endParaRPr lang="en-US" sz="1500" b="1" dirty="0">
              <a:cs typeface="Arial" charset="0"/>
            </a:endParaRPr>
          </a:p>
        </p:txBody>
      </p:sp>
    </p:spTree>
    <p:extLst>
      <p:ext uri="{BB962C8B-B14F-4D97-AF65-F5344CB8AC3E}">
        <p14:creationId xmlns:p14="http://schemas.microsoft.com/office/powerpoint/2010/main" val="2841878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018" name="Rectangle 2"/>
          <p:cNvSpPr>
            <a:spLocks noGrp="1" noChangeArrowheads="1"/>
          </p:cNvSpPr>
          <p:nvPr>
            <p:ph type="title" idx="4294967295"/>
          </p:nvPr>
        </p:nvSpPr>
        <p:spPr>
          <a:xfrm>
            <a:off x="0" y="0"/>
            <a:ext cx="9137280" cy="673100"/>
          </a:xfrm>
          <a:prstGeom prst="rect">
            <a:avLst/>
          </a:prstGeom>
        </p:spPr>
        <p:txBody>
          <a:bodyPr>
            <a:normAutofit/>
          </a:bodyPr>
          <a:lstStyle/>
          <a:p>
            <a:r>
              <a:rPr lang="en-US" sz="2600" b="1" dirty="0">
                <a:solidFill>
                  <a:schemeClr val="tx1"/>
                </a:solidFill>
                <a:latin typeface="Arial" charset="0"/>
                <a:cs typeface="Times New Roman" pitchFamily="18" charset="0"/>
              </a:rPr>
              <a:t>MCT / MET Alignments/Linkages</a:t>
            </a:r>
          </a:p>
        </p:txBody>
      </p:sp>
      <p:sp>
        <p:nvSpPr>
          <p:cNvPr id="1110019" name="Rectangle 3"/>
          <p:cNvSpPr>
            <a:spLocks noGrp="1" noChangeArrowheads="1"/>
          </p:cNvSpPr>
          <p:nvPr>
            <p:ph type="body" idx="4294967295"/>
          </p:nvPr>
        </p:nvSpPr>
        <p:spPr>
          <a:xfrm>
            <a:off x="3357349" y="3078925"/>
            <a:ext cx="5786651" cy="362928"/>
          </a:xfrm>
        </p:spPr>
        <p:txBody>
          <a:bodyPr>
            <a:normAutofit/>
          </a:bodyPr>
          <a:lstStyle/>
          <a:p>
            <a:pPr marL="0" indent="0" defTabSz="820738" fontAlgn="b">
              <a:buFontTx/>
              <a:buNone/>
            </a:pPr>
            <a:r>
              <a:rPr lang="en-US" sz="1200" dirty="0">
                <a:latin typeface="Arial" pitchFamily="34" charset="0"/>
                <a:cs typeface="Arial" pitchFamily="34" charset="0"/>
              </a:rPr>
              <a:t>MCT 1.6.4  Conduct Defensive Ops</a:t>
            </a:r>
          </a:p>
        </p:txBody>
      </p:sp>
      <p:sp>
        <p:nvSpPr>
          <p:cNvPr id="1110020" name="Rectangle 4"/>
          <p:cNvSpPr>
            <a:spLocks noChangeArrowheads="1"/>
          </p:cNvSpPr>
          <p:nvPr/>
        </p:nvSpPr>
        <p:spPr bwMode="auto">
          <a:xfrm>
            <a:off x="3351599" y="2898302"/>
            <a:ext cx="4057403" cy="1746827"/>
          </a:xfrm>
          <a:prstGeom prst="rect">
            <a:avLst/>
          </a:prstGeom>
          <a:noFill/>
          <a:ln w="12700">
            <a:noFill/>
            <a:miter lim="800000"/>
            <a:headEnd/>
            <a:tailEnd/>
          </a:ln>
          <a:effectLst/>
        </p:spPr>
        <p:txBody>
          <a:bodyPr/>
          <a:lstStyle/>
          <a:p>
            <a:pPr defTabSz="820738" fontAlgn="b">
              <a:lnSpc>
                <a:spcPct val="80000"/>
              </a:lnSpc>
              <a:spcBef>
                <a:spcPct val="20000"/>
              </a:spcBef>
            </a:pPr>
            <a:r>
              <a:rPr lang="en-US" sz="1200" dirty="0">
                <a:solidFill>
                  <a:prstClr val="black"/>
                </a:solidFill>
                <a:latin typeface="Arial" pitchFamily="34" charset="0"/>
                <a:cs typeface="Arial" pitchFamily="34" charset="0"/>
              </a:rPr>
              <a:t>MCT 5.7.4  Plan and Direct Defensive Ops</a:t>
            </a:r>
          </a:p>
        </p:txBody>
      </p:sp>
      <p:sp>
        <p:nvSpPr>
          <p:cNvPr id="1110021" name="Rectangle 5"/>
          <p:cNvSpPr>
            <a:spLocks noChangeArrowheads="1"/>
          </p:cNvSpPr>
          <p:nvPr/>
        </p:nvSpPr>
        <p:spPr bwMode="auto">
          <a:xfrm>
            <a:off x="3356144" y="2690257"/>
            <a:ext cx="4891088" cy="1415664"/>
          </a:xfrm>
          <a:prstGeom prst="rect">
            <a:avLst/>
          </a:prstGeom>
          <a:noFill/>
          <a:ln w="12700">
            <a:noFill/>
            <a:miter lim="800000"/>
            <a:headEnd/>
            <a:tailEnd/>
          </a:ln>
          <a:effectLst/>
        </p:spPr>
        <p:txBody>
          <a:bodyPr/>
          <a:lstStyle/>
          <a:p>
            <a:pPr defTabSz="820738" fontAlgn="b">
              <a:lnSpc>
                <a:spcPct val="80000"/>
              </a:lnSpc>
              <a:spcBef>
                <a:spcPct val="20000"/>
              </a:spcBef>
            </a:pPr>
            <a:r>
              <a:rPr lang="en-US" sz="1200" dirty="0">
                <a:solidFill>
                  <a:prstClr val="black"/>
                </a:solidFill>
                <a:latin typeface="Arial" pitchFamily="34" charset="0"/>
                <a:cs typeface="Arial" pitchFamily="34" charset="0"/>
              </a:rPr>
              <a:t>MCT 1.6.4 Conduct Defensive Ops</a:t>
            </a:r>
            <a:br>
              <a:rPr lang="en-US" sz="1400" dirty="0">
                <a:solidFill>
                  <a:prstClr val="black"/>
                </a:solidFill>
                <a:latin typeface="Arial" pitchFamily="34" charset="0"/>
                <a:cs typeface="Arial" pitchFamily="34" charset="0"/>
              </a:rPr>
            </a:br>
            <a:endParaRPr lang="en-US" sz="1400" dirty="0">
              <a:solidFill>
                <a:prstClr val="black"/>
              </a:solidFill>
              <a:latin typeface="Arial" pitchFamily="34" charset="0"/>
              <a:cs typeface="Arial" pitchFamily="34" charset="0"/>
            </a:endParaRPr>
          </a:p>
        </p:txBody>
      </p:sp>
      <p:sp>
        <p:nvSpPr>
          <p:cNvPr id="1110022" name="Rectangle 6"/>
          <p:cNvSpPr>
            <a:spLocks noChangeArrowheads="1"/>
          </p:cNvSpPr>
          <p:nvPr/>
        </p:nvSpPr>
        <p:spPr bwMode="auto">
          <a:xfrm>
            <a:off x="3352800" y="2446316"/>
            <a:ext cx="4603750" cy="1090881"/>
          </a:xfrm>
          <a:prstGeom prst="rect">
            <a:avLst/>
          </a:prstGeom>
          <a:noFill/>
          <a:ln w="12700">
            <a:noFill/>
            <a:miter lim="800000"/>
            <a:headEnd/>
            <a:tailEnd/>
          </a:ln>
          <a:effectLst/>
        </p:spPr>
        <p:txBody>
          <a:bodyPr/>
          <a:lstStyle/>
          <a:p>
            <a:pPr defTabSz="820738" fontAlgn="b">
              <a:lnSpc>
                <a:spcPct val="80000"/>
              </a:lnSpc>
              <a:spcBef>
                <a:spcPct val="20000"/>
              </a:spcBef>
            </a:pPr>
            <a:r>
              <a:rPr lang="en-US" sz="1200" dirty="0">
                <a:solidFill>
                  <a:prstClr val="black"/>
                </a:solidFill>
                <a:latin typeface="Arial" pitchFamily="34" charset="0"/>
                <a:cs typeface="Arial" pitchFamily="34" charset="0"/>
              </a:rPr>
              <a:t>MCT 1.1.2 Provide Task Organized Forces</a:t>
            </a:r>
            <a:br>
              <a:rPr lang="en-US" sz="1600" dirty="0">
                <a:solidFill>
                  <a:prstClr val="black"/>
                </a:solidFill>
                <a:latin typeface="Arial" pitchFamily="34" charset="0"/>
                <a:cs typeface="Arial" pitchFamily="34" charset="0"/>
              </a:rPr>
            </a:br>
            <a:endParaRPr lang="en-US" sz="1600" dirty="0">
              <a:solidFill>
                <a:prstClr val="black"/>
              </a:solidFill>
              <a:latin typeface="Arial" pitchFamily="34" charset="0"/>
              <a:cs typeface="Arial" pitchFamily="34" charset="0"/>
            </a:endParaRPr>
          </a:p>
        </p:txBody>
      </p:sp>
      <p:sp>
        <p:nvSpPr>
          <p:cNvPr id="1110023" name="Rectangle 7"/>
          <p:cNvSpPr>
            <a:spLocks noChangeArrowheads="1"/>
          </p:cNvSpPr>
          <p:nvPr/>
        </p:nvSpPr>
        <p:spPr bwMode="auto">
          <a:xfrm>
            <a:off x="3340100" y="1947553"/>
            <a:ext cx="5524500" cy="846447"/>
          </a:xfrm>
          <a:prstGeom prst="rect">
            <a:avLst/>
          </a:prstGeom>
          <a:noFill/>
          <a:ln w="12700">
            <a:noFill/>
            <a:miter lim="800000"/>
            <a:headEnd/>
            <a:tailEnd/>
          </a:ln>
          <a:effectLst/>
        </p:spPr>
        <p:txBody>
          <a:bodyPr/>
          <a:lstStyle/>
          <a:p>
            <a:pPr defTabSz="820738" fontAlgn="b">
              <a:lnSpc>
                <a:spcPct val="80000"/>
              </a:lnSpc>
              <a:spcBef>
                <a:spcPct val="20000"/>
              </a:spcBef>
            </a:pPr>
            <a:r>
              <a:rPr lang="en-US" sz="1200" b="1" dirty="0">
                <a:solidFill>
                  <a:srgbClr val="9933FF"/>
                </a:solidFill>
                <a:latin typeface="Arial" pitchFamily="34" charset="0"/>
                <a:cs typeface="Arial" pitchFamily="34" charset="0"/>
              </a:rPr>
              <a:t>SN 5.3.5.3.1 Provide Forces – OPLANs/CONPLANs (UJTL)</a:t>
            </a:r>
          </a:p>
        </p:txBody>
      </p:sp>
      <p:sp>
        <p:nvSpPr>
          <p:cNvPr id="1110024" name="Rectangle 8"/>
          <p:cNvSpPr>
            <a:spLocks noChangeArrowheads="1"/>
          </p:cNvSpPr>
          <p:nvPr/>
        </p:nvSpPr>
        <p:spPr bwMode="auto">
          <a:xfrm>
            <a:off x="597168" y="3119086"/>
            <a:ext cx="2500313" cy="2155536"/>
          </a:xfrm>
          <a:prstGeom prst="rect">
            <a:avLst/>
          </a:prstGeom>
          <a:noFill/>
          <a:ln w="12700">
            <a:noFill/>
            <a:miter lim="800000"/>
            <a:headEnd/>
            <a:tailEnd/>
          </a:ln>
          <a:effectLst/>
        </p:spPr>
        <p:txBody>
          <a:bodyPr/>
          <a:lstStyle/>
          <a:p>
            <a:pPr defTabSz="820738" fontAlgn="b">
              <a:lnSpc>
                <a:spcPct val="80000"/>
              </a:lnSpc>
              <a:spcBef>
                <a:spcPct val="20000"/>
              </a:spcBef>
            </a:pPr>
            <a:r>
              <a:rPr lang="en-US" sz="1400" b="1" dirty="0">
                <a:solidFill>
                  <a:prstClr val="black"/>
                </a:solidFill>
                <a:latin typeface="Arial" pitchFamily="34" charset="0"/>
                <a:cs typeface="Arial" pitchFamily="34" charset="0"/>
              </a:rPr>
              <a:t>Infantry BN</a:t>
            </a:r>
          </a:p>
          <a:p>
            <a:pPr defTabSz="820738" fontAlgn="b">
              <a:lnSpc>
                <a:spcPct val="80000"/>
              </a:lnSpc>
              <a:spcBef>
                <a:spcPct val="20000"/>
              </a:spcBef>
            </a:pPr>
            <a:r>
              <a:rPr lang="en-US" sz="1400" dirty="0">
                <a:solidFill>
                  <a:prstClr val="black"/>
                </a:solidFill>
                <a:latin typeface="Arial" pitchFamily="34" charset="0"/>
                <a:cs typeface="Arial" pitchFamily="34" charset="0"/>
              </a:rPr>
              <a:t>  (SPMAGTF)</a:t>
            </a:r>
          </a:p>
          <a:p>
            <a:pPr defTabSz="820738" fontAlgn="b">
              <a:lnSpc>
                <a:spcPct val="80000"/>
              </a:lnSpc>
              <a:spcBef>
                <a:spcPct val="20000"/>
              </a:spcBef>
            </a:pPr>
            <a:r>
              <a:rPr lang="en-US" sz="1400" dirty="0">
                <a:solidFill>
                  <a:prstClr val="black"/>
                </a:solidFill>
                <a:latin typeface="Arial" pitchFamily="34" charset="0"/>
                <a:cs typeface="Arial" pitchFamily="34" charset="0"/>
              </a:rPr>
              <a:t>  (AA Teams) </a:t>
            </a:r>
          </a:p>
        </p:txBody>
      </p:sp>
      <p:sp>
        <p:nvSpPr>
          <p:cNvPr id="1110025" name="Rectangle 9"/>
          <p:cNvSpPr>
            <a:spLocks noChangeArrowheads="1"/>
          </p:cNvSpPr>
          <p:nvPr/>
        </p:nvSpPr>
        <p:spPr bwMode="auto">
          <a:xfrm>
            <a:off x="585957" y="2900714"/>
            <a:ext cx="2451100" cy="1873826"/>
          </a:xfrm>
          <a:prstGeom prst="rect">
            <a:avLst/>
          </a:prstGeom>
          <a:noFill/>
          <a:ln w="12700">
            <a:noFill/>
            <a:miter lim="800000"/>
            <a:headEnd/>
            <a:tailEnd/>
          </a:ln>
          <a:effectLst/>
        </p:spPr>
        <p:txBody>
          <a:bodyPr/>
          <a:lstStyle/>
          <a:p>
            <a:pPr defTabSz="820738" fontAlgn="b">
              <a:lnSpc>
                <a:spcPct val="80000"/>
              </a:lnSpc>
              <a:spcBef>
                <a:spcPct val="20000"/>
              </a:spcBef>
            </a:pPr>
            <a:r>
              <a:rPr lang="en-US" sz="1400" b="1" dirty="0">
                <a:solidFill>
                  <a:prstClr val="black"/>
                </a:solidFill>
                <a:latin typeface="Arial" pitchFamily="34" charset="0"/>
                <a:cs typeface="Arial" pitchFamily="34" charset="0"/>
              </a:rPr>
              <a:t>Infantry Regt HQ</a:t>
            </a:r>
          </a:p>
        </p:txBody>
      </p:sp>
      <p:sp>
        <p:nvSpPr>
          <p:cNvPr id="1110026" name="Rectangle 10"/>
          <p:cNvSpPr>
            <a:spLocks noChangeArrowheads="1"/>
          </p:cNvSpPr>
          <p:nvPr/>
        </p:nvSpPr>
        <p:spPr bwMode="auto">
          <a:xfrm>
            <a:off x="546100" y="2909455"/>
            <a:ext cx="2425700" cy="1033154"/>
          </a:xfrm>
          <a:prstGeom prst="rect">
            <a:avLst/>
          </a:prstGeom>
          <a:noFill/>
          <a:ln w="12700">
            <a:noFill/>
            <a:miter lim="800000"/>
            <a:headEnd/>
            <a:tailEnd/>
          </a:ln>
          <a:effectLst/>
        </p:spPr>
        <p:txBody>
          <a:bodyPr/>
          <a:lstStyle/>
          <a:p>
            <a:pPr defTabSz="820738" fontAlgn="b">
              <a:lnSpc>
                <a:spcPct val="80000"/>
              </a:lnSpc>
              <a:spcBef>
                <a:spcPct val="20000"/>
              </a:spcBef>
            </a:pPr>
            <a:endParaRPr lang="en-US" sz="1400" b="1" dirty="0">
              <a:solidFill>
                <a:prstClr val="black"/>
              </a:solidFill>
              <a:latin typeface="Arial" pitchFamily="34" charset="0"/>
              <a:cs typeface="Arial" pitchFamily="34" charset="0"/>
            </a:endParaRPr>
          </a:p>
        </p:txBody>
      </p:sp>
      <p:sp>
        <p:nvSpPr>
          <p:cNvPr id="1110027" name="Rectangle 11"/>
          <p:cNvSpPr>
            <a:spLocks noChangeArrowheads="1"/>
          </p:cNvSpPr>
          <p:nvPr/>
        </p:nvSpPr>
        <p:spPr bwMode="auto">
          <a:xfrm>
            <a:off x="534390" y="5082639"/>
            <a:ext cx="2101932" cy="1214582"/>
          </a:xfrm>
          <a:prstGeom prst="rect">
            <a:avLst/>
          </a:prstGeom>
          <a:noFill/>
          <a:ln w="12700">
            <a:noFill/>
            <a:miter lim="800000"/>
            <a:headEnd/>
            <a:tailEnd/>
          </a:ln>
          <a:effectLst/>
        </p:spPr>
        <p:txBody>
          <a:bodyPr/>
          <a:lstStyle/>
          <a:p>
            <a:pPr defTabSz="820738" fontAlgn="b">
              <a:lnSpc>
                <a:spcPct val="80000"/>
              </a:lnSpc>
              <a:spcBef>
                <a:spcPct val="20000"/>
              </a:spcBef>
            </a:pPr>
            <a:r>
              <a:rPr lang="en-US" sz="1400" b="1" dirty="0">
                <a:solidFill>
                  <a:prstClr val="black"/>
                </a:solidFill>
                <a:latin typeface="Arial" pitchFamily="34" charset="0"/>
                <a:cs typeface="Arial" pitchFamily="34" charset="0"/>
              </a:rPr>
              <a:t>MCICOM Regions</a:t>
            </a:r>
          </a:p>
          <a:p>
            <a:pPr defTabSz="820738" fontAlgn="b">
              <a:lnSpc>
                <a:spcPct val="80000"/>
              </a:lnSpc>
              <a:spcBef>
                <a:spcPct val="20000"/>
              </a:spcBef>
            </a:pPr>
            <a:r>
              <a:rPr lang="en-US" sz="1400" b="1" dirty="0">
                <a:solidFill>
                  <a:prstClr val="black"/>
                </a:solidFill>
                <a:latin typeface="Arial" pitchFamily="34" charset="0"/>
                <a:cs typeface="Arial" pitchFamily="34" charset="0"/>
              </a:rPr>
              <a:t>--MCIWest (I MEF)</a:t>
            </a:r>
          </a:p>
          <a:p>
            <a:pPr defTabSz="820738" fontAlgn="b">
              <a:lnSpc>
                <a:spcPct val="80000"/>
              </a:lnSpc>
              <a:spcBef>
                <a:spcPct val="20000"/>
              </a:spcBef>
            </a:pPr>
            <a:r>
              <a:rPr lang="en-US" sz="1400" b="1" dirty="0">
                <a:solidFill>
                  <a:prstClr val="black"/>
                </a:solidFill>
                <a:latin typeface="Arial" pitchFamily="34" charset="0"/>
                <a:cs typeface="Arial" pitchFamily="34" charset="0"/>
              </a:rPr>
              <a:t>--MCIEast (II MEF)</a:t>
            </a:r>
          </a:p>
          <a:p>
            <a:pPr defTabSz="820738" fontAlgn="b">
              <a:lnSpc>
                <a:spcPct val="80000"/>
              </a:lnSpc>
              <a:spcBef>
                <a:spcPct val="20000"/>
              </a:spcBef>
            </a:pPr>
            <a:r>
              <a:rPr lang="en-US" sz="1400" b="1" dirty="0">
                <a:solidFill>
                  <a:prstClr val="black"/>
                </a:solidFill>
                <a:latin typeface="Arial" pitchFamily="34" charset="0"/>
                <a:cs typeface="Arial" pitchFamily="34" charset="0"/>
              </a:rPr>
              <a:t>--MCIPac (III MEF)</a:t>
            </a:r>
          </a:p>
          <a:p>
            <a:pPr defTabSz="820738" fontAlgn="b">
              <a:lnSpc>
                <a:spcPct val="80000"/>
              </a:lnSpc>
              <a:spcBef>
                <a:spcPct val="20000"/>
              </a:spcBef>
            </a:pPr>
            <a:r>
              <a:rPr lang="en-US" sz="1400" b="1" dirty="0">
                <a:solidFill>
                  <a:prstClr val="black"/>
                </a:solidFill>
                <a:latin typeface="Arial" pitchFamily="34" charset="0"/>
                <a:cs typeface="Arial" pitchFamily="34" charset="0"/>
              </a:rPr>
              <a:t>--MCINCR</a:t>
            </a:r>
          </a:p>
        </p:txBody>
      </p:sp>
      <p:sp>
        <p:nvSpPr>
          <p:cNvPr id="1110028" name="Rectangle 12"/>
          <p:cNvSpPr>
            <a:spLocks noChangeArrowheads="1"/>
          </p:cNvSpPr>
          <p:nvPr/>
        </p:nvSpPr>
        <p:spPr bwMode="auto">
          <a:xfrm>
            <a:off x="520700" y="1923802"/>
            <a:ext cx="2451100" cy="546265"/>
          </a:xfrm>
          <a:prstGeom prst="rect">
            <a:avLst/>
          </a:prstGeom>
          <a:noFill/>
          <a:ln w="12700">
            <a:noFill/>
            <a:miter lim="800000"/>
            <a:headEnd/>
            <a:tailEnd/>
          </a:ln>
          <a:effectLst/>
        </p:spPr>
        <p:txBody>
          <a:bodyPr/>
          <a:lstStyle/>
          <a:p>
            <a:pPr defTabSz="820738" fontAlgn="b">
              <a:lnSpc>
                <a:spcPct val="80000"/>
              </a:lnSpc>
              <a:spcBef>
                <a:spcPct val="20000"/>
              </a:spcBef>
            </a:pPr>
            <a:r>
              <a:rPr lang="en-US" sz="1400" b="1" dirty="0">
                <a:solidFill>
                  <a:prstClr val="black"/>
                </a:solidFill>
                <a:latin typeface="Arial" pitchFamily="34" charset="0"/>
                <a:cs typeface="Arial" pitchFamily="34" charset="0"/>
              </a:rPr>
              <a:t> MARFOR</a:t>
            </a:r>
          </a:p>
        </p:txBody>
      </p:sp>
      <p:sp>
        <p:nvSpPr>
          <p:cNvPr id="1110032" name="AutoShape 16"/>
          <p:cNvSpPr>
            <a:spLocks noChangeArrowheads="1"/>
          </p:cNvSpPr>
          <p:nvPr/>
        </p:nvSpPr>
        <p:spPr bwMode="auto">
          <a:xfrm>
            <a:off x="4247572" y="2173184"/>
            <a:ext cx="914400" cy="273133"/>
          </a:xfrm>
          <a:prstGeom prst="upArrow">
            <a:avLst>
              <a:gd name="adj1" fmla="val 50000"/>
              <a:gd name="adj2" fmla="val 25000"/>
            </a:avLst>
          </a:prstGeom>
          <a:solidFill>
            <a:srgbClr val="FF0000"/>
          </a:solidFill>
          <a:ln w="9525">
            <a:solidFill>
              <a:schemeClr val="tx1"/>
            </a:solidFill>
            <a:miter lim="800000"/>
            <a:headEnd/>
            <a:tailEnd/>
          </a:ln>
          <a:effectLst/>
        </p:spPr>
        <p:txBody>
          <a:bodyPr wrap="none" anchor="ctr"/>
          <a:lstStyle/>
          <a:p>
            <a:endParaRPr lang="en-US" dirty="0">
              <a:solidFill>
                <a:prstClr val="black"/>
              </a:solidFill>
            </a:endParaRPr>
          </a:p>
        </p:txBody>
      </p:sp>
      <p:sp>
        <p:nvSpPr>
          <p:cNvPr id="1110033" name="Rectangle 17"/>
          <p:cNvSpPr>
            <a:spLocks noChangeArrowheads="1"/>
          </p:cNvSpPr>
          <p:nvPr/>
        </p:nvSpPr>
        <p:spPr bwMode="auto">
          <a:xfrm>
            <a:off x="1194871" y="424378"/>
            <a:ext cx="7063344" cy="660400"/>
          </a:xfrm>
          <a:prstGeom prst="rect">
            <a:avLst/>
          </a:prstGeom>
          <a:noFill/>
          <a:ln w="12700">
            <a:noFill/>
            <a:miter lim="800000"/>
            <a:headEnd/>
            <a:tailEnd/>
          </a:ln>
          <a:effectLst/>
        </p:spPr>
        <p:txBody>
          <a:bodyPr/>
          <a:lstStyle/>
          <a:p>
            <a:pPr algn="ctr" defTabSz="820738" fontAlgn="b">
              <a:lnSpc>
                <a:spcPct val="80000"/>
              </a:lnSpc>
              <a:spcBef>
                <a:spcPct val="20000"/>
              </a:spcBef>
            </a:pPr>
            <a:endParaRPr lang="en-US" sz="1200" b="1" dirty="0">
              <a:solidFill>
                <a:srgbClr val="FF0000"/>
              </a:solidFill>
              <a:latin typeface="Arial" pitchFamily="34" charset="0"/>
              <a:cs typeface="Arial" pitchFamily="34" charset="0"/>
            </a:endParaRPr>
          </a:p>
        </p:txBody>
      </p:sp>
      <p:sp>
        <p:nvSpPr>
          <p:cNvPr id="21" name="AutoShape 16"/>
          <p:cNvSpPr>
            <a:spLocks noChangeArrowheads="1"/>
          </p:cNvSpPr>
          <p:nvPr/>
        </p:nvSpPr>
        <p:spPr bwMode="auto">
          <a:xfrm>
            <a:off x="4256974" y="1666668"/>
            <a:ext cx="914400" cy="269010"/>
          </a:xfrm>
          <a:prstGeom prst="upArrow">
            <a:avLst>
              <a:gd name="adj1" fmla="val 50000"/>
              <a:gd name="adj2" fmla="val 25000"/>
            </a:avLst>
          </a:prstGeom>
          <a:solidFill>
            <a:srgbClr val="FF0000"/>
          </a:solidFill>
          <a:ln w="9525">
            <a:solidFill>
              <a:schemeClr val="tx1"/>
            </a:solidFill>
            <a:miter lim="800000"/>
            <a:headEnd/>
            <a:tailEnd/>
          </a:ln>
          <a:effectLst/>
        </p:spPr>
        <p:txBody>
          <a:bodyPr wrap="none" anchor="ctr"/>
          <a:lstStyle/>
          <a:p>
            <a:endParaRPr lang="en-US" dirty="0">
              <a:solidFill>
                <a:prstClr val="black"/>
              </a:solidFill>
            </a:endParaRPr>
          </a:p>
        </p:txBody>
      </p:sp>
      <p:sp>
        <p:nvSpPr>
          <p:cNvPr id="24" name="Left Brace 23"/>
          <p:cNvSpPr/>
          <p:nvPr/>
        </p:nvSpPr>
        <p:spPr>
          <a:xfrm>
            <a:off x="2920176" y="1733797"/>
            <a:ext cx="499918" cy="4975761"/>
          </a:xfrm>
          <a:prstGeom prst="leftBrace">
            <a:avLst>
              <a:gd name="adj1" fmla="val 0"/>
              <a:gd name="adj2" fmla="val 48400"/>
            </a:avLst>
          </a:prstGeom>
          <a:ln w="349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prstClr val="black"/>
              </a:solidFill>
            </a:endParaRPr>
          </a:p>
        </p:txBody>
      </p:sp>
      <p:sp>
        <p:nvSpPr>
          <p:cNvPr id="31" name="Rectangle 12"/>
          <p:cNvSpPr>
            <a:spLocks noChangeArrowheads="1"/>
          </p:cNvSpPr>
          <p:nvPr/>
        </p:nvSpPr>
        <p:spPr bwMode="auto">
          <a:xfrm>
            <a:off x="558140" y="2470068"/>
            <a:ext cx="2517570" cy="724394"/>
          </a:xfrm>
          <a:prstGeom prst="rect">
            <a:avLst/>
          </a:prstGeom>
          <a:noFill/>
          <a:ln w="12700">
            <a:noFill/>
            <a:miter lim="800000"/>
            <a:headEnd/>
            <a:tailEnd/>
          </a:ln>
          <a:effectLst/>
        </p:spPr>
        <p:txBody>
          <a:bodyPr/>
          <a:lstStyle/>
          <a:p>
            <a:pPr defTabSz="820738" fontAlgn="b">
              <a:lnSpc>
                <a:spcPct val="80000"/>
              </a:lnSpc>
              <a:spcBef>
                <a:spcPct val="20000"/>
              </a:spcBef>
            </a:pPr>
            <a:r>
              <a:rPr lang="en-US" sz="1400" b="1" dirty="0">
                <a:solidFill>
                  <a:prstClr val="black"/>
                </a:solidFill>
                <a:latin typeface="Arial" pitchFamily="34" charset="0"/>
                <a:cs typeface="Arial" pitchFamily="34" charset="0"/>
              </a:rPr>
              <a:t>MEF/MEU/MEB</a:t>
            </a:r>
          </a:p>
          <a:p>
            <a:pPr defTabSz="820738" fontAlgn="b">
              <a:lnSpc>
                <a:spcPct val="80000"/>
              </a:lnSpc>
              <a:spcBef>
                <a:spcPct val="20000"/>
              </a:spcBef>
            </a:pPr>
            <a:r>
              <a:rPr lang="en-US" sz="1400" b="1" dirty="0">
                <a:solidFill>
                  <a:prstClr val="black"/>
                </a:solidFill>
                <a:latin typeface="Arial" pitchFamily="34" charset="0"/>
                <a:cs typeface="Arial" pitchFamily="34" charset="0"/>
              </a:rPr>
              <a:t>Marine Division</a:t>
            </a:r>
          </a:p>
        </p:txBody>
      </p:sp>
      <p:graphicFrame>
        <p:nvGraphicFramePr>
          <p:cNvPr id="32" name="Table 31"/>
          <p:cNvGraphicFramePr>
            <a:graphicFrameLocks noGrp="1"/>
          </p:cNvGraphicFramePr>
          <p:nvPr/>
        </p:nvGraphicFramePr>
        <p:xfrm>
          <a:off x="3356144" y="3907828"/>
          <a:ext cx="5672309" cy="2682240"/>
        </p:xfrm>
        <a:graphic>
          <a:graphicData uri="http://schemas.openxmlformats.org/drawingml/2006/table">
            <a:tbl>
              <a:tblPr/>
              <a:tblGrid>
                <a:gridCol w="5672309">
                  <a:extLst>
                    <a:ext uri="{9D8B030D-6E8A-4147-A177-3AD203B41FA5}">
                      <a16:colId xmlns:a16="http://schemas.microsoft.com/office/drawing/2014/main" val="20000"/>
                    </a:ext>
                  </a:extLst>
                </a:gridCol>
              </a:tblGrid>
              <a:tr h="194709">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2.11         Maintain Multi-Domain Awareness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4262429117"/>
                  </a:ext>
                </a:extLst>
              </a:tr>
              <a:tr h="190899">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4.6.2.4     Provide Communications/Information Technology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920282756"/>
                  </a:ext>
                </a:extLst>
              </a:tr>
              <a:tr h="177564">
                <a:tc>
                  <a:txBody>
                    <a:bodyPr/>
                    <a:lstStyle/>
                    <a:p>
                      <a:pPr marL="0" marR="0" lvl="0" indent="0" algn="l" rtl="0" eaLnBrk="0" fontAlgn="ctr" latinLnBrk="0" hangingPunct="0">
                        <a:lnSpc>
                          <a:spcPct val="100000"/>
                        </a:lnSpc>
                        <a:spcBef>
                          <a:spcPct val="0"/>
                        </a:spcBef>
                        <a:spcAft>
                          <a:spcPct val="0"/>
                        </a:spcAft>
                        <a:buClrTx/>
                        <a:buSzTx/>
                        <a:buFontTx/>
                        <a:buNone/>
                      </a:pPr>
                      <a:r>
                        <a:rPr lang="en-US" sz="800" b="1" dirty="0">
                          <a:solidFill>
                            <a:schemeClr val="tx1"/>
                          </a:solidFill>
                          <a:latin typeface="Arial"/>
                          <a:cs typeface="Arial"/>
                        </a:rPr>
                        <a:t>MCT 4.6.6        Provide Community Services</a:t>
                      </a:r>
                      <a:endParaRPr kumimoji="0" lang="en-US" sz="800" b="1" i="0" u="none" strike="noStrike" cap="none" normalizeH="0" baseline="0" dirty="0">
                        <a:ln>
                          <a:noFill/>
                        </a:ln>
                        <a:solidFill>
                          <a:schemeClr val="tx1"/>
                        </a:solidFill>
                        <a:effectLst/>
                        <a:latin typeface="Arial"/>
                        <a:cs typeface="Arial"/>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166531">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a:t>
                      </a:r>
                      <a:r>
                        <a:rPr lang="en-US" sz="800" b="1" i="0" u="none" strike="noStrike" cap="none" normalizeH="0" baseline="0" dirty="0">
                          <a:ln>
                            <a:noFill/>
                          </a:ln>
                          <a:solidFill>
                            <a:schemeClr val="tx1"/>
                          </a:solidFill>
                          <a:effectLst/>
                          <a:latin typeface="Arial"/>
                          <a:cs typeface="Arial"/>
                        </a:rPr>
                        <a:t>4.6.7        Provide Installation Command &amp; Staff Support </a:t>
                      </a:r>
                      <a:r>
                        <a:rPr kumimoji="0" lang="en-US" sz="800" b="1" i="0" u="none" strike="noStrike" cap="none" normalizeH="0" baseline="0" dirty="0">
                          <a:ln>
                            <a:noFill/>
                          </a:ln>
                          <a:solidFill>
                            <a:schemeClr val="tx1"/>
                          </a:solidFill>
                          <a:effectLst/>
                          <a:latin typeface="Arial"/>
                          <a:cs typeface="Arial"/>
                        </a:rPr>
                        <a:t>Services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r h="162721">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a:t>
                      </a:r>
                      <a:r>
                        <a:rPr lang="en-US" sz="800" b="1" i="0" u="none" strike="noStrike" cap="none" normalizeH="0" baseline="0" dirty="0">
                          <a:ln>
                            <a:noFill/>
                          </a:ln>
                          <a:solidFill>
                            <a:schemeClr val="tx1"/>
                          </a:solidFill>
                          <a:effectLst/>
                          <a:latin typeface="Arial"/>
                          <a:cs typeface="Arial"/>
                        </a:rPr>
                        <a:t>4.6.8        Provide Installation Aviation Operations Support Services</a:t>
                      </a:r>
                      <a:endParaRPr kumimoji="0" lang="en-US" sz="800" b="1" i="0" u="none" strike="noStrike" cap="none" normalizeH="0" baseline="0" dirty="0">
                        <a:ln>
                          <a:noFill/>
                        </a:ln>
                        <a:solidFill>
                          <a:schemeClr val="tx1"/>
                        </a:solidFill>
                        <a:effectLst/>
                        <a:latin typeface="Arial"/>
                        <a:cs typeface="Arial"/>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121210">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a:t>
                      </a:r>
                      <a:r>
                        <a:rPr lang="en-US" sz="800" b="1" i="0" u="none" strike="noStrike" cap="none" normalizeH="0" baseline="0" dirty="0">
                          <a:ln>
                            <a:noFill/>
                          </a:ln>
                          <a:solidFill>
                            <a:schemeClr val="tx1"/>
                          </a:solidFill>
                          <a:effectLst/>
                          <a:latin typeface="Arial"/>
                          <a:cs typeface="Arial"/>
                        </a:rPr>
                        <a:t>4.6.9        Provide Installation Ranges and Training Areas </a:t>
                      </a:r>
                      <a:endParaRPr kumimoji="0" lang="en-US" sz="800" b="1"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r h="196612">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a:t>
                      </a:r>
                      <a:r>
                        <a:rPr lang="en-US" sz="800" b="1" i="0" u="none" strike="noStrike" cap="none" normalizeH="0" baseline="0" dirty="0">
                          <a:ln>
                            <a:noFill/>
                          </a:ln>
                          <a:solidFill>
                            <a:schemeClr val="tx1"/>
                          </a:solidFill>
                          <a:effectLst/>
                          <a:latin typeface="Arial"/>
                          <a:cs typeface="Arial"/>
                        </a:rPr>
                        <a:t>4.6.10     </a:t>
                      </a:r>
                      <a:r>
                        <a:rPr kumimoji="0" lang="en-US" sz="800" b="1" i="0" u="none" strike="noStrike" cap="none" normalizeH="0" baseline="0" dirty="0">
                          <a:ln>
                            <a:noFill/>
                          </a:ln>
                          <a:solidFill>
                            <a:schemeClr val="tx1"/>
                          </a:solidFill>
                          <a:effectLst/>
                          <a:latin typeface="Arial"/>
                          <a:cs typeface="Arial"/>
                        </a:rPr>
                        <a:t> Provide</a:t>
                      </a:r>
                      <a:r>
                        <a:rPr lang="en-US" sz="800" b="1" i="0" u="none" strike="noStrike" cap="none" normalizeH="0" baseline="0" dirty="0">
                          <a:ln>
                            <a:noFill/>
                          </a:ln>
                          <a:solidFill>
                            <a:schemeClr val="tx1"/>
                          </a:solidFill>
                          <a:effectLst/>
                          <a:latin typeface="Arial"/>
                          <a:cs typeface="Arial"/>
                        </a:rPr>
                        <a:t>  Installation Logistics Support Services </a:t>
                      </a:r>
                      <a:endParaRPr kumimoji="0" lang="en-US" sz="800" b="1" i="0" u="none" strike="noStrike" cap="none" normalizeH="0" baseline="0" dirty="0">
                        <a:ln>
                          <a:noFill/>
                        </a:ln>
                        <a:solidFill>
                          <a:schemeClr val="tx1"/>
                        </a:solidFill>
                        <a:effectLst/>
                        <a:latin typeface="Arial"/>
                        <a:cs typeface="Arial"/>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4"/>
                  </a:ext>
                </a:extLst>
              </a:tr>
              <a:tr h="196612">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a:t>
                      </a:r>
                      <a:r>
                        <a:rPr lang="en-US" sz="800" b="1" i="0" u="none" strike="noStrike" cap="none" normalizeH="0" baseline="0" dirty="0">
                          <a:ln>
                            <a:noFill/>
                          </a:ln>
                          <a:solidFill>
                            <a:schemeClr val="tx1"/>
                          </a:solidFill>
                          <a:effectLst/>
                          <a:latin typeface="Arial"/>
                          <a:cs typeface="Arial"/>
                        </a:rPr>
                        <a:t>4.6.11    </a:t>
                      </a:r>
                      <a:r>
                        <a:rPr kumimoji="0" lang="en-US" sz="800" b="1" i="0" u="none" strike="noStrike" cap="none" normalizeH="0" baseline="0" dirty="0">
                          <a:ln>
                            <a:noFill/>
                          </a:ln>
                          <a:solidFill>
                            <a:schemeClr val="tx1"/>
                          </a:solidFill>
                          <a:effectLst/>
                          <a:latin typeface="Arial"/>
                          <a:cs typeface="Arial"/>
                        </a:rPr>
                        <a:t> </a:t>
                      </a:r>
                      <a:r>
                        <a:rPr lang="en-US" sz="800" b="1" i="0" u="none" strike="noStrike" cap="none" normalizeH="0" baseline="0" dirty="0">
                          <a:ln>
                            <a:noFill/>
                          </a:ln>
                          <a:solidFill>
                            <a:schemeClr val="tx1"/>
                          </a:solidFill>
                          <a:effectLst/>
                          <a:latin typeface="Arial"/>
                          <a:cs typeface="Arial"/>
                        </a:rPr>
                        <a:t> </a:t>
                      </a:r>
                      <a:r>
                        <a:rPr kumimoji="0" lang="en-US" sz="800" b="1" i="0" u="none" strike="noStrike" cap="none" normalizeH="0" baseline="0" dirty="0">
                          <a:ln>
                            <a:noFill/>
                          </a:ln>
                          <a:solidFill>
                            <a:schemeClr val="tx1"/>
                          </a:solidFill>
                          <a:effectLst/>
                          <a:latin typeface="Arial"/>
                          <a:cs typeface="Arial"/>
                        </a:rPr>
                        <a:t>Provide </a:t>
                      </a:r>
                      <a:r>
                        <a:rPr lang="en-US" sz="800" b="1" i="0" u="none" strike="noStrike" cap="none" normalizeH="0" baseline="0" dirty="0">
                          <a:ln>
                            <a:noFill/>
                          </a:ln>
                          <a:solidFill>
                            <a:schemeClr val="tx1"/>
                          </a:solidFill>
                          <a:effectLst/>
                          <a:latin typeface="Arial"/>
                          <a:cs typeface="Arial"/>
                        </a:rPr>
                        <a:t>Installation Protection Support Services</a:t>
                      </a:r>
                      <a:endParaRPr kumimoji="0" lang="en-US" sz="800" b="1" i="0" u="none" strike="noStrike" cap="none" normalizeH="0" baseline="0" dirty="0">
                        <a:ln>
                          <a:noFill/>
                        </a:ln>
                        <a:solidFill>
                          <a:schemeClr val="tx1"/>
                        </a:solidFill>
                        <a:effectLst/>
                        <a:latin typeface="Arial"/>
                        <a:cs typeface="Arial"/>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196612">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4.9           Provide Base and Station Facilities and Related Infrastructure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2645004940"/>
                  </a:ext>
                </a:extLst>
              </a:tr>
              <a:tr h="154704">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4.9.12</a:t>
                      </a:r>
                      <a:r>
                        <a:rPr lang="en-US" sz="800" b="1" i="0" u="none" strike="noStrike" cap="none" normalizeH="0" baseline="0" dirty="0">
                          <a:ln>
                            <a:noFill/>
                          </a:ln>
                          <a:solidFill>
                            <a:schemeClr val="tx1"/>
                          </a:solidFill>
                          <a:effectLst/>
                          <a:latin typeface="Arial"/>
                          <a:cs typeface="Arial"/>
                        </a:rPr>
                        <a:t>    </a:t>
                      </a:r>
                      <a:r>
                        <a:rPr kumimoji="0" lang="en-US" sz="800" b="1" i="0" u="none" strike="noStrike" cap="none" normalizeH="0" baseline="0" dirty="0">
                          <a:ln>
                            <a:noFill/>
                          </a:ln>
                          <a:solidFill>
                            <a:schemeClr val="tx1"/>
                          </a:solidFill>
                          <a:effectLst/>
                          <a:latin typeface="Arial"/>
                          <a:cs typeface="Arial"/>
                        </a:rPr>
                        <a:t> </a:t>
                      </a:r>
                      <a:r>
                        <a:rPr lang="en-US" sz="800" b="1" i="0" u="none" strike="noStrike" cap="none" normalizeH="0" baseline="0" dirty="0">
                          <a:ln>
                            <a:noFill/>
                          </a:ln>
                          <a:solidFill>
                            <a:schemeClr val="tx1"/>
                          </a:solidFill>
                          <a:effectLst/>
                          <a:latin typeface="Arial"/>
                          <a:cs typeface="Arial"/>
                        </a:rPr>
                        <a:t> </a:t>
                      </a:r>
                      <a:r>
                        <a:rPr kumimoji="0" lang="en-US" sz="800" b="1" i="0" u="none" strike="noStrike" cap="none" normalizeH="0" baseline="0" dirty="0">
                          <a:ln>
                            <a:noFill/>
                          </a:ln>
                          <a:solidFill>
                            <a:schemeClr val="tx1"/>
                          </a:solidFill>
                          <a:effectLst/>
                          <a:latin typeface="Arial"/>
                          <a:cs typeface="Arial"/>
                        </a:rPr>
                        <a:t>Provide the Installation Communication Grid (ICG)</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6"/>
                  </a:ext>
                </a:extLst>
              </a:tr>
              <a:tr h="154704">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5.5.1        Conduct Interorganizational Cooperation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426554573"/>
                  </a:ext>
                </a:extLst>
              </a:tr>
              <a:tr h="204939">
                <a:tc>
                  <a:txBody>
                    <a:bodyPr/>
                    <a:lstStyle/>
                    <a:p>
                      <a:pPr marL="0" marR="0" lvl="0" indent="0" algn="l" rtl="0" eaLnBrk="0" fontAlgn="ctr" latinLnBrk="0" hangingPunct="0">
                        <a:lnSpc>
                          <a:spcPct val="100000"/>
                        </a:lnSpc>
                        <a:spcBef>
                          <a:spcPct val="0"/>
                        </a:spcBef>
                        <a:spcAft>
                          <a:spcPct val="0"/>
                        </a:spcAft>
                        <a:buClrTx/>
                        <a:buSzTx/>
                        <a:buFontTx/>
                        <a:buNone/>
                      </a:pPr>
                      <a:r>
                        <a:rPr kumimoji="0" lang="en-US" sz="800" b="1" i="0" u="none" strike="noStrike" cap="none" normalizeH="0" baseline="0" dirty="0">
                          <a:ln>
                            <a:noFill/>
                          </a:ln>
                          <a:solidFill>
                            <a:schemeClr val="tx1"/>
                          </a:solidFill>
                          <a:effectLst/>
                          <a:latin typeface="Arial"/>
                          <a:cs typeface="Arial"/>
                        </a:rPr>
                        <a:t>MCT </a:t>
                      </a:r>
                      <a:r>
                        <a:rPr lang="en-US" sz="800" b="1" i="0" u="none" strike="noStrike" cap="none" normalizeH="0" baseline="0" dirty="0">
                          <a:ln>
                            <a:noFill/>
                          </a:ln>
                          <a:solidFill>
                            <a:schemeClr val="tx1"/>
                          </a:solidFill>
                          <a:effectLst/>
                          <a:latin typeface="Arial"/>
                          <a:cs typeface="Arial"/>
                        </a:rPr>
                        <a:t>5.3.2.1.1  Establish Base OPS Center to Plan, Coordinate, Communicate and Execute Installation Support to </a:t>
                      </a:r>
                    </a:p>
                    <a:p>
                      <a:pPr marL="0" marR="0" lvl="0" indent="0" algn="l" rtl="0" eaLnBrk="0" fontAlgn="ctr" latinLnBrk="0" hangingPunct="0">
                        <a:lnSpc>
                          <a:spcPct val="100000"/>
                        </a:lnSpc>
                        <a:spcBef>
                          <a:spcPct val="0"/>
                        </a:spcBef>
                        <a:spcAft>
                          <a:spcPct val="0"/>
                        </a:spcAft>
                        <a:buClrTx/>
                        <a:buSzTx/>
                        <a:buFontTx/>
                        <a:buNone/>
                      </a:pPr>
                      <a:r>
                        <a:rPr lang="en-US" sz="800" b="1" i="0" u="none" strike="noStrike" cap="none" normalizeH="0" baseline="0" dirty="0">
                          <a:ln>
                            <a:noFill/>
                          </a:ln>
                          <a:solidFill>
                            <a:schemeClr val="tx1"/>
                          </a:solidFill>
                          <a:effectLst/>
                          <a:latin typeface="Arial"/>
                          <a:cs typeface="Arial"/>
                        </a:rPr>
                        <a:t>                         National Response Plans</a:t>
                      </a:r>
                      <a:endParaRPr kumimoji="0" lang="en-US" sz="800" b="1" i="0" u="none" strike="noStrike" cap="none" normalizeH="0" baseline="0" dirty="0">
                        <a:ln>
                          <a:noFill/>
                        </a:ln>
                        <a:solidFill>
                          <a:schemeClr val="tx1"/>
                        </a:solidFill>
                        <a:effectLst/>
                        <a:latin typeface="Arial"/>
                        <a:cs typeface="Arial"/>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7"/>
                  </a:ext>
                </a:extLst>
              </a:tr>
            </a:tbl>
          </a:graphicData>
        </a:graphic>
      </p:graphicFrame>
      <p:cxnSp>
        <p:nvCxnSpPr>
          <p:cNvPr id="34" name="Straight Arrow Connector 33"/>
          <p:cNvCxnSpPr/>
          <p:nvPr/>
        </p:nvCxnSpPr>
        <p:spPr>
          <a:xfrm>
            <a:off x="2117766" y="2054431"/>
            <a:ext cx="1005444" cy="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2117766" y="2586841"/>
            <a:ext cx="1003465" cy="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2117766" y="2822575"/>
            <a:ext cx="100148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2117766" y="3687288"/>
            <a:ext cx="1011382" cy="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2228850" y="5535880"/>
            <a:ext cx="931965" cy="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Rectangular Callout 43"/>
          <p:cNvSpPr/>
          <p:nvPr/>
        </p:nvSpPr>
        <p:spPr>
          <a:xfrm>
            <a:off x="3351360" y="3470605"/>
            <a:ext cx="5660484" cy="362928"/>
          </a:xfrm>
          <a:prstGeom prst="wedgeRectCallout">
            <a:avLst>
              <a:gd name="adj1" fmla="val -23622"/>
              <a:gd name="adj2" fmla="val 48216"/>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pitchFamily="34" charset="0"/>
              </a:rPr>
              <a:t>Installations / Bases / Stations METLs provide Supporting Establishment  Infrastructure, Warfighter and Family Support Programs</a:t>
            </a:r>
          </a:p>
        </p:txBody>
      </p:sp>
      <p:sp>
        <p:nvSpPr>
          <p:cNvPr id="36" name="AutoShape 16"/>
          <p:cNvSpPr>
            <a:spLocks noChangeArrowheads="1"/>
          </p:cNvSpPr>
          <p:nvPr/>
        </p:nvSpPr>
        <p:spPr bwMode="auto">
          <a:xfrm rot="10800000">
            <a:off x="5525655" y="1640938"/>
            <a:ext cx="914400" cy="269010"/>
          </a:xfrm>
          <a:prstGeom prst="upArrow">
            <a:avLst>
              <a:gd name="adj1" fmla="val 50000"/>
              <a:gd name="adj2" fmla="val 25000"/>
            </a:avLst>
          </a:prstGeom>
          <a:solidFill>
            <a:srgbClr val="FF0000"/>
          </a:solidFill>
          <a:ln w="9525">
            <a:solidFill>
              <a:schemeClr val="tx1"/>
            </a:solidFill>
            <a:miter lim="800000"/>
            <a:headEnd/>
            <a:tailEnd/>
          </a:ln>
          <a:effectLst/>
        </p:spPr>
        <p:txBody>
          <a:bodyPr wrap="none" anchor="ctr"/>
          <a:lstStyle/>
          <a:p>
            <a:endParaRPr lang="en-US" dirty="0">
              <a:solidFill>
                <a:prstClr val="black"/>
              </a:solidFill>
            </a:endParaRPr>
          </a:p>
        </p:txBody>
      </p:sp>
      <p:sp>
        <p:nvSpPr>
          <p:cNvPr id="37" name="AutoShape 16"/>
          <p:cNvSpPr>
            <a:spLocks noChangeArrowheads="1"/>
          </p:cNvSpPr>
          <p:nvPr/>
        </p:nvSpPr>
        <p:spPr bwMode="auto">
          <a:xfrm rot="10800000">
            <a:off x="5571177" y="2173349"/>
            <a:ext cx="914400" cy="269010"/>
          </a:xfrm>
          <a:prstGeom prst="upArrow">
            <a:avLst>
              <a:gd name="adj1" fmla="val 50000"/>
              <a:gd name="adj2" fmla="val 25000"/>
            </a:avLst>
          </a:prstGeom>
          <a:solidFill>
            <a:srgbClr val="FF0000"/>
          </a:solidFill>
          <a:ln w="9525">
            <a:solidFill>
              <a:schemeClr val="tx1"/>
            </a:solidFill>
            <a:miter lim="800000"/>
            <a:headEnd/>
            <a:tailEnd/>
          </a:ln>
          <a:effectLst/>
        </p:spPr>
        <p:txBody>
          <a:bodyPr wrap="none" anchor="ctr"/>
          <a:lstStyle/>
          <a:p>
            <a:endParaRPr lang="en-US" dirty="0">
              <a:solidFill>
                <a:prstClr val="black"/>
              </a:solidFill>
            </a:endParaRPr>
          </a:p>
        </p:txBody>
      </p:sp>
      <p:sp>
        <p:nvSpPr>
          <p:cNvPr id="50" name="Rectangle 49"/>
          <p:cNvSpPr/>
          <p:nvPr/>
        </p:nvSpPr>
        <p:spPr>
          <a:xfrm>
            <a:off x="3340091" y="724859"/>
            <a:ext cx="4506049" cy="836102"/>
          </a:xfrm>
          <a:prstGeom prst="rect">
            <a:avLst/>
          </a:prstGeom>
          <a:solidFill>
            <a:srgbClr val="CC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ts val="0"/>
              </a:spcBef>
            </a:pPr>
            <a:endParaRPr lang="en-US" sz="1200" b="1" dirty="0">
              <a:solidFill>
                <a:prstClr val="white"/>
              </a:solidFill>
            </a:endParaRPr>
          </a:p>
          <a:p>
            <a:pPr algn="ctr" eaLnBrk="1" hangingPunct="1">
              <a:spcBef>
                <a:spcPts val="0"/>
              </a:spcBef>
            </a:pPr>
            <a:r>
              <a:rPr lang="en-US" sz="1600" b="1" dirty="0">
                <a:solidFill>
                  <a:prstClr val="black"/>
                </a:solidFill>
              </a:rPr>
              <a:t>JMETs/JMETL </a:t>
            </a:r>
          </a:p>
          <a:p>
            <a:pPr algn="ctr" eaLnBrk="1" hangingPunct="1">
              <a:spcBef>
                <a:spcPts val="0"/>
              </a:spcBef>
            </a:pPr>
            <a:r>
              <a:rPr lang="en-US" sz="1200" b="1" dirty="0">
                <a:solidFill>
                  <a:prstClr val="black"/>
                </a:solidFill>
              </a:rPr>
              <a:t>Reported in DRRS-S (</a:t>
            </a:r>
            <a:r>
              <a:rPr lang="en-US" sz="1200" b="1" dirty="0" err="1">
                <a:solidFill>
                  <a:prstClr val="black"/>
                </a:solidFill>
              </a:rPr>
              <a:t>DoW</a:t>
            </a:r>
            <a:r>
              <a:rPr lang="en-US" sz="1200" b="1" dirty="0">
                <a:solidFill>
                  <a:prstClr val="black"/>
                </a:solidFill>
              </a:rPr>
              <a:t> / JS / OSD / Chairman’s Readiness System)</a:t>
            </a:r>
          </a:p>
          <a:p>
            <a:pPr algn="ctr" eaLnBrk="1" hangingPunct="1">
              <a:spcBef>
                <a:spcPts val="0"/>
              </a:spcBef>
            </a:pPr>
            <a:r>
              <a:rPr lang="en-US" sz="1200" b="1" dirty="0">
                <a:solidFill>
                  <a:prstClr val="black"/>
                </a:solidFill>
              </a:rPr>
              <a:t>Links to Service Components METs/METLs</a:t>
            </a:r>
          </a:p>
          <a:p>
            <a:pPr algn="ctr" eaLnBrk="1" hangingPunct="1">
              <a:spcBef>
                <a:spcPts val="0"/>
              </a:spcBef>
            </a:pPr>
            <a:endParaRPr lang="en-US" sz="1600" b="1" dirty="0">
              <a:solidFill>
                <a:prstClr val="black"/>
              </a:solidFill>
            </a:endParaRPr>
          </a:p>
        </p:txBody>
      </p:sp>
      <p:sp>
        <p:nvSpPr>
          <p:cNvPr id="51" name="Rectangle 12"/>
          <p:cNvSpPr>
            <a:spLocks noChangeArrowheads="1"/>
          </p:cNvSpPr>
          <p:nvPr/>
        </p:nvSpPr>
        <p:spPr bwMode="auto">
          <a:xfrm>
            <a:off x="1399535" y="874950"/>
            <a:ext cx="2382529" cy="963852"/>
          </a:xfrm>
          <a:prstGeom prst="rect">
            <a:avLst/>
          </a:prstGeom>
          <a:noFill/>
          <a:ln w="12700">
            <a:noFill/>
            <a:miter lim="800000"/>
            <a:headEnd/>
            <a:tailEnd/>
          </a:ln>
          <a:effectLst/>
        </p:spPr>
        <p:txBody>
          <a:bodyPr/>
          <a:lstStyle/>
          <a:p>
            <a:pPr algn="ctr" defTabSz="820738" fontAlgn="b">
              <a:lnSpc>
                <a:spcPct val="80000"/>
              </a:lnSpc>
              <a:spcBef>
                <a:spcPct val="20000"/>
              </a:spcBef>
            </a:pPr>
            <a:r>
              <a:rPr lang="en-US" sz="1400" b="1" dirty="0">
                <a:solidFill>
                  <a:prstClr val="black"/>
                </a:solidFill>
                <a:latin typeface="Arial" pitchFamily="34" charset="0"/>
                <a:cs typeface="Arial" pitchFamily="34" charset="0"/>
              </a:rPr>
              <a:t>Supported </a:t>
            </a:r>
          </a:p>
          <a:p>
            <a:pPr algn="ctr" defTabSz="820738" fontAlgn="b">
              <a:lnSpc>
                <a:spcPct val="80000"/>
              </a:lnSpc>
              <a:spcBef>
                <a:spcPct val="20000"/>
              </a:spcBef>
            </a:pPr>
            <a:r>
              <a:rPr lang="en-US" sz="1400" b="1" dirty="0">
                <a:solidFill>
                  <a:prstClr val="black"/>
                </a:solidFill>
                <a:latin typeface="Arial" pitchFamily="34" charset="0"/>
                <a:cs typeface="Arial" pitchFamily="34" charset="0"/>
              </a:rPr>
              <a:t>CCMD/CCDR</a:t>
            </a:r>
          </a:p>
        </p:txBody>
      </p:sp>
      <p:cxnSp>
        <p:nvCxnSpPr>
          <p:cNvPr id="52" name="Straight Arrow Connector 51"/>
          <p:cNvCxnSpPr/>
          <p:nvPr/>
        </p:nvCxnSpPr>
        <p:spPr>
          <a:xfrm>
            <a:off x="2145984" y="1399516"/>
            <a:ext cx="1005444" cy="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17"/>
          <p:cNvSpPr>
            <a:spLocks noChangeArrowheads="1"/>
          </p:cNvSpPr>
          <p:nvPr/>
        </p:nvSpPr>
        <p:spPr bwMode="auto">
          <a:xfrm>
            <a:off x="6742033" y="2294670"/>
            <a:ext cx="2250042" cy="836326"/>
          </a:xfrm>
          <a:prstGeom prst="rect">
            <a:avLst/>
          </a:prstGeom>
          <a:solidFill>
            <a:srgbClr val="FFFF00"/>
          </a:solidFill>
          <a:ln w="12700">
            <a:solidFill>
              <a:schemeClr val="tx1"/>
            </a:solidFill>
            <a:miter lim="800000"/>
            <a:headEnd/>
            <a:tailEnd/>
          </a:ln>
          <a:effectLst/>
        </p:spPr>
        <p:txBody>
          <a:bodyPr lIns="91440" tIns="45720" rIns="91440" bIns="45720" anchor="t"/>
          <a:lstStyle/>
          <a:p>
            <a:pPr algn="ctr" defTabSz="820738" fontAlgn="b">
              <a:lnSpc>
                <a:spcPct val="80000"/>
              </a:lnSpc>
              <a:spcBef>
                <a:spcPct val="20000"/>
              </a:spcBef>
            </a:pPr>
            <a:r>
              <a:rPr lang="en-US" sz="1400" b="1" dirty="0">
                <a:solidFill>
                  <a:prstClr val="black"/>
                </a:solidFill>
                <a:latin typeface="Arial" pitchFamily="34" charset="0"/>
                <a:cs typeface="Arial" pitchFamily="34" charset="0"/>
              </a:rPr>
              <a:t>“Tasks”/METs link</a:t>
            </a:r>
          </a:p>
          <a:p>
            <a:pPr algn="ctr" defTabSz="820738" fontAlgn="b">
              <a:lnSpc>
                <a:spcPct val="80000"/>
              </a:lnSpc>
              <a:spcBef>
                <a:spcPct val="20000"/>
              </a:spcBef>
            </a:pPr>
            <a:r>
              <a:rPr lang="en-US" sz="1400" b="1" dirty="0">
                <a:solidFill>
                  <a:prstClr val="black"/>
                </a:solidFill>
                <a:latin typeface="Arial" pitchFamily="34" charset="0"/>
                <a:cs typeface="Arial" pitchFamily="34" charset="0"/>
              </a:rPr>
              <a:t> Top Down / Bottom Up</a:t>
            </a:r>
          </a:p>
          <a:p>
            <a:pPr algn="ctr" defTabSz="820738" fontAlgn="b">
              <a:lnSpc>
                <a:spcPct val="80000"/>
              </a:lnSpc>
              <a:spcBef>
                <a:spcPct val="20000"/>
              </a:spcBef>
            </a:pPr>
            <a:r>
              <a:rPr lang="en-US" sz="1400" b="1" dirty="0">
                <a:solidFill>
                  <a:prstClr val="black"/>
                </a:solidFill>
                <a:latin typeface="Arial"/>
                <a:cs typeface="Arial"/>
              </a:rPr>
              <a:t> ISO HHQ, CCMDs Reported in DRRS</a:t>
            </a:r>
            <a:endParaRPr lang="en-US" sz="1400" b="1" dirty="0">
              <a:solidFill>
                <a:prstClr val="black"/>
              </a:solidFill>
              <a:latin typeface="Arial" pitchFamily="34" charset="0"/>
              <a:cs typeface="Arial" pitchFamily="34" charset="0"/>
            </a:endParaRPr>
          </a:p>
        </p:txBody>
      </p:sp>
      <p:cxnSp>
        <p:nvCxnSpPr>
          <p:cNvPr id="3" name="Straight Arrow Connector 2">
            <a:extLst>
              <a:ext uri="{FF2B5EF4-FFF2-40B4-BE49-F238E27FC236}">
                <a16:creationId xmlns:a16="http://schemas.microsoft.com/office/drawing/2014/main" id="{785F6299-B7AC-8F98-618C-91F8C5BCA980}"/>
              </a:ext>
            </a:extLst>
          </p:cNvPr>
          <p:cNvCxnSpPr/>
          <p:nvPr/>
        </p:nvCxnSpPr>
        <p:spPr>
          <a:xfrm>
            <a:off x="2135579" y="3004868"/>
            <a:ext cx="100148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445266" y="1815152"/>
            <a:ext cx="437634" cy="433626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n-US" sz="2000" dirty="0">
                <a:solidFill>
                  <a:prstClr val="black"/>
                </a:solidFill>
                <a:latin typeface="Arial" pitchFamily="34" charset="0"/>
              </a:rPr>
              <a:t>USMC  METL</a:t>
            </a:r>
          </a:p>
        </p:txBody>
      </p:sp>
      <p:sp>
        <p:nvSpPr>
          <p:cNvPr id="4" name="Slide Number Placeholder 3">
            <a:extLst>
              <a:ext uri="{FF2B5EF4-FFF2-40B4-BE49-F238E27FC236}">
                <a16:creationId xmlns:a16="http://schemas.microsoft.com/office/drawing/2014/main" id="{5F843C16-19FE-0FE0-0C5C-B9BDF188374B}"/>
              </a:ext>
            </a:extLst>
          </p:cNvPr>
          <p:cNvSpPr>
            <a:spLocks noGrp="1"/>
          </p:cNvSpPr>
          <p:nvPr>
            <p:ph type="sldNum" sz="quarter" idx="12"/>
          </p:nvPr>
        </p:nvSpPr>
        <p:spPr>
          <a:xfrm>
            <a:off x="8186882" y="6590068"/>
            <a:ext cx="499918" cy="131407"/>
          </a:xfrm>
        </p:spPr>
        <p:txBody>
          <a:bodyPr/>
          <a:lstStyle/>
          <a:p>
            <a:fld id="{57D7F152-42F7-4C0B-ACE2-8696607C202E}" type="slidenum">
              <a:rPr lang="en-US" smtClean="0">
                <a:solidFill>
                  <a:schemeClr val="tx1"/>
                </a:solidFill>
              </a:rPr>
              <a:pPr/>
              <a:t>6</a:t>
            </a:fld>
            <a:endParaRPr lang="en-US" dirty="0">
              <a:solidFill>
                <a:schemeClr val="tx1"/>
              </a:solidFill>
            </a:endParaRPr>
          </a:p>
        </p:txBody>
      </p:sp>
    </p:spTree>
    <p:extLst>
      <p:ext uri="{BB962C8B-B14F-4D97-AF65-F5344CB8AC3E}">
        <p14:creationId xmlns:p14="http://schemas.microsoft.com/office/powerpoint/2010/main" val="302121231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D:\Documents and Settings\maryroi.goldman\My Documents\My Pictures\Dictionary.jpg"/>
          <p:cNvPicPr>
            <a:picLocks noChangeAspect="1" noChangeArrowheads="1"/>
          </p:cNvPicPr>
          <p:nvPr/>
        </p:nvPicPr>
        <p:blipFill>
          <a:blip r:embed="rId3" cstate="print"/>
          <a:srcRect/>
          <a:stretch>
            <a:fillRect/>
          </a:stretch>
        </p:blipFill>
        <p:spPr bwMode="auto">
          <a:xfrm>
            <a:off x="1428416" y="1638786"/>
            <a:ext cx="1145559" cy="1724025"/>
          </a:xfrm>
          <a:prstGeom prst="rect">
            <a:avLst/>
          </a:prstGeom>
          <a:noFill/>
        </p:spPr>
      </p:pic>
      <p:sp>
        <p:nvSpPr>
          <p:cNvPr id="1169410" name="Text Box 2"/>
          <p:cNvSpPr txBox="1">
            <a:spLocks noChangeArrowheads="1"/>
          </p:cNvSpPr>
          <p:nvPr/>
        </p:nvSpPr>
        <p:spPr bwMode="auto">
          <a:xfrm>
            <a:off x="1200601" y="948221"/>
            <a:ext cx="6784597" cy="577530"/>
          </a:xfrm>
          <a:prstGeom prst="rect">
            <a:avLst/>
          </a:prstGeom>
          <a:solidFill>
            <a:schemeClr val="accent3">
              <a:lumMod val="60000"/>
              <a:lumOff val="40000"/>
            </a:schemeClr>
          </a:solidFill>
          <a:ln w="9525">
            <a:noFill/>
            <a:miter lim="800000"/>
            <a:headEnd/>
            <a:tailEnd/>
          </a:ln>
          <a:effectLst/>
        </p:spPr>
        <p:txBody>
          <a:bodyPr wrap="square">
            <a:spAutoFit/>
          </a:bodyPr>
          <a:lstStyle/>
          <a:p>
            <a:pPr algn="ctr">
              <a:lnSpc>
                <a:spcPct val="75000"/>
              </a:lnSpc>
            </a:pPr>
            <a:r>
              <a:rPr lang="en-US" sz="1800" dirty="0"/>
              <a:t> </a:t>
            </a:r>
            <a:r>
              <a:rPr lang="en-US" sz="1200" b="1" dirty="0"/>
              <a:t>MCTL:  “Dictionary” of current USMC activities/actions/capabilities defined as “Tasks” that an organization must perform to accomplish a mission.</a:t>
            </a:r>
          </a:p>
          <a:p>
            <a:pPr algn="ctr">
              <a:lnSpc>
                <a:spcPct val="75000"/>
              </a:lnSpc>
            </a:pPr>
            <a:r>
              <a:rPr lang="en-US" sz="1200" b="1" dirty="0"/>
              <a:t>MCT’s are used by COI / SE as “Building Blocks” for METs/METLs</a:t>
            </a:r>
          </a:p>
        </p:txBody>
      </p:sp>
      <p:sp>
        <p:nvSpPr>
          <p:cNvPr id="1169411" name="Text Box 3"/>
          <p:cNvSpPr txBox="1">
            <a:spLocks noChangeArrowheads="1"/>
          </p:cNvSpPr>
          <p:nvPr/>
        </p:nvSpPr>
        <p:spPr bwMode="auto">
          <a:xfrm>
            <a:off x="0" y="0"/>
            <a:ext cx="9175088" cy="892552"/>
          </a:xfrm>
          <a:prstGeom prst="rect">
            <a:avLst/>
          </a:prstGeom>
          <a:noFill/>
          <a:ln w="9525">
            <a:noFill/>
            <a:miter lim="800000"/>
            <a:headEnd/>
            <a:tailEnd/>
          </a:ln>
          <a:effectLst/>
        </p:spPr>
        <p:txBody>
          <a:bodyPr wrap="square">
            <a:spAutoFit/>
          </a:bodyPr>
          <a:lstStyle/>
          <a:p>
            <a:pPr algn="ctr">
              <a:spcBef>
                <a:spcPts val="0"/>
              </a:spcBef>
            </a:pPr>
            <a:r>
              <a:rPr lang="en-US" sz="2600" b="1" dirty="0"/>
              <a:t>MCTL Supports Current Capability</a:t>
            </a:r>
          </a:p>
          <a:p>
            <a:pPr algn="ctr">
              <a:spcBef>
                <a:spcPts val="0"/>
              </a:spcBef>
            </a:pPr>
            <a:r>
              <a:rPr lang="en-US" sz="2600" b="1" dirty="0"/>
              <a:t>MET/METL Development</a:t>
            </a:r>
          </a:p>
        </p:txBody>
      </p:sp>
      <p:pic>
        <p:nvPicPr>
          <p:cNvPr id="116941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842" y="2353503"/>
            <a:ext cx="1454150" cy="1707965"/>
          </a:xfrm>
          <a:prstGeom prst="rect">
            <a:avLst/>
          </a:prstGeom>
          <a:noFill/>
          <a:ln w="9525">
            <a:noFill/>
            <a:miter lim="800000"/>
            <a:headEnd/>
            <a:tailEnd/>
          </a:ln>
          <a:effectLst/>
        </p:spPr>
      </p:pic>
      <p:sp>
        <p:nvSpPr>
          <p:cNvPr id="1169418" name="Text Box 10"/>
          <p:cNvSpPr txBox="1">
            <a:spLocks noChangeArrowheads="1"/>
          </p:cNvSpPr>
          <p:nvPr/>
        </p:nvSpPr>
        <p:spPr bwMode="auto">
          <a:xfrm>
            <a:off x="5590049" y="1781331"/>
            <a:ext cx="2943501" cy="1692771"/>
          </a:xfrm>
          <a:prstGeom prst="rect">
            <a:avLst/>
          </a:prstGeom>
          <a:solidFill>
            <a:srgbClr val="FFFF99"/>
          </a:solidFill>
          <a:ln w="57150">
            <a:solidFill>
              <a:schemeClr val="tx1"/>
            </a:solidFill>
            <a:miter lim="800000"/>
            <a:headEnd/>
            <a:tailEnd/>
          </a:ln>
          <a:effectLst/>
        </p:spPr>
        <p:txBody>
          <a:bodyPr wrap="square">
            <a:spAutoFit/>
          </a:bodyPr>
          <a:lstStyle/>
          <a:p>
            <a:pPr algn="ctr">
              <a:spcBef>
                <a:spcPct val="50000"/>
              </a:spcBef>
            </a:pPr>
            <a:r>
              <a:rPr lang="en-US" sz="1400" b="1" dirty="0">
                <a:solidFill>
                  <a:schemeClr val="accent3">
                    <a:lumMod val="75000"/>
                  </a:schemeClr>
                </a:solidFill>
              </a:rPr>
              <a:t>USMC </a:t>
            </a:r>
            <a:r>
              <a:rPr lang="en-US" sz="1400" b="1" dirty="0">
                <a:solidFill>
                  <a:srgbClr val="FF0000"/>
                </a:solidFill>
              </a:rPr>
              <a:t>TASKS:</a:t>
            </a:r>
          </a:p>
          <a:p>
            <a:pPr>
              <a:spcBef>
                <a:spcPct val="50000"/>
              </a:spcBef>
            </a:pPr>
            <a:r>
              <a:rPr lang="en-US" b="1" dirty="0"/>
              <a:t>MCT 1.6.1       Conduct Offensive Ops</a:t>
            </a:r>
          </a:p>
          <a:p>
            <a:pPr>
              <a:spcBef>
                <a:spcPct val="50000"/>
              </a:spcBef>
            </a:pPr>
            <a:r>
              <a:rPr lang="en-US" b="1" dirty="0"/>
              <a:t>MCT 1.6.4       Conduct Defensive Ops</a:t>
            </a:r>
          </a:p>
          <a:p>
            <a:pPr>
              <a:spcBef>
                <a:spcPct val="50000"/>
              </a:spcBef>
            </a:pPr>
            <a:r>
              <a:rPr lang="en-US" b="1" dirty="0"/>
              <a:t>MCT 1.10        Conduct Crisis Response</a:t>
            </a:r>
          </a:p>
          <a:p>
            <a:pPr>
              <a:spcBef>
                <a:spcPct val="50000"/>
              </a:spcBef>
            </a:pPr>
            <a:r>
              <a:rPr lang="en-US" b="1" dirty="0"/>
              <a:t>MCT 1.12        Conduct Expeditionary Ops</a:t>
            </a:r>
          </a:p>
          <a:p>
            <a:pPr>
              <a:spcBef>
                <a:spcPct val="50000"/>
              </a:spcBef>
            </a:pPr>
            <a:r>
              <a:rPr lang="en-US" b="1" dirty="0"/>
              <a:t>MCT 1.13.2     Conduct NEO</a:t>
            </a:r>
          </a:p>
          <a:p>
            <a:pPr>
              <a:spcBef>
                <a:spcPct val="50000"/>
              </a:spcBef>
            </a:pPr>
            <a:r>
              <a:rPr lang="en-US" b="1" dirty="0"/>
              <a:t>MCT 1.15.1.2  Facilitate Foreign HA</a:t>
            </a:r>
          </a:p>
        </p:txBody>
      </p:sp>
      <p:sp>
        <p:nvSpPr>
          <p:cNvPr id="32" name="Cube 31"/>
          <p:cNvSpPr/>
          <p:nvPr/>
        </p:nvSpPr>
        <p:spPr>
          <a:xfrm>
            <a:off x="1704975" y="5076825"/>
            <a:ext cx="990600" cy="568452"/>
          </a:xfrm>
          <a:prstGeom prst="cub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itchFamily="34" charset="0"/>
                <a:cs typeface="Arial" pitchFamily="34" charset="0"/>
              </a:rPr>
              <a:t>TASK (MET)</a:t>
            </a:r>
          </a:p>
        </p:txBody>
      </p:sp>
      <p:sp>
        <p:nvSpPr>
          <p:cNvPr id="33" name="Cube 32"/>
          <p:cNvSpPr/>
          <p:nvPr/>
        </p:nvSpPr>
        <p:spPr>
          <a:xfrm>
            <a:off x="2676525" y="5086350"/>
            <a:ext cx="990600" cy="568452"/>
          </a:xfrm>
          <a:prstGeom prst="cub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itchFamily="34" charset="0"/>
                <a:cs typeface="Arial" pitchFamily="34" charset="0"/>
              </a:rPr>
              <a:t>TASK (MET)</a:t>
            </a:r>
          </a:p>
        </p:txBody>
      </p:sp>
      <p:sp>
        <p:nvSpPr>
          <p:cNvPr id="29" name="Cube 28"/>
          <p:cNvSpPr/>
          <p:nvPr/>
        </p:nvSpPr>
        <p:spPr>
          <a:xfrm>
            <a:off x="3676650" y="5086350"/>
            <a:ext cx="990600" cy="568452"/>
          </a:xfrm>
          <a:prstGeom prst="cub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itchFamily="34" charset="0"/>
                <a:cs typeface="Arial" pitchFamily="34" charset="0"/>
              </a:rPr>
              <a:t>TASK (MET)</a:t>
            </a:r>
          </a:p>
        </p:txBody>
      </p:sp>
      <p:sp>
        <p:nvSpPr>
          <p:cNvPr id="30" name="Cube 29"/>
          <p:cNvSpPr/>
          <p:nvPr/>
        </p:nvSpPr>
        <p:spPr>
          <a:xfrm>
            <a:off x="1881070" y="4514645"/>
            <a:ext cx="990600" cy="568452"/>
          </a:xfrm>
          <a:prstGeom prst="cub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itchFamily="34" charset="0"/>
                <a:cs typeface="Arial" pitchFamily="34" charset="0"/>
              </a:rPr>
              <a:t>TASK (MET)</a:t>
            </a:r>
          </a:p>
        </p:txBody>
      </p:sp>
      <p:sp>
        <p:nvSpPr>
          <p:cNvPr id="31" name="Cube 30"/>
          <p:cNvSpPr/>
          <p:nvPr/>
        </p:nvSpPr>
        <p:spPr>
          <a:xfrm>
            <a:off x="2903057" y="4515210"/>
            <a:ext cx="990600" cy="568452"/>
          </a:xfrm>
          <a:prstGeom prst="cub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itchFamily="34" charset="0"/>
                <a:cs typeface="Arial" pitchFamily="34" charset="0"/>
              </a:rPr>
              <a:t>TASK (MET)</a:t>
            </a:r>
          </a:p>
        </p:txBody>
      </p:sp>
      <p:sp>
        <p:nvSpPr>
          <p:cNvPr id="27" name="Text Box 10"/>
          <p:cNvSpPr txBox="1">
            <a:spLocks noChangeArrowheads="1"/>
          </p:cNvSpPr>
          <p:nvPr/>
        </p:nvSpPr>
        <p:spPr bwMode="auto">
          <a:xfrm>
            <a:off x="5590048" y="3803010"/>
            <a:ext cx="2943501" cy="2077492"/>
          </a:xfrm>
          <a:prstGeom prst="rect">
            <a:avLst/>
          </a:prstGeom>
          <a:solidFill>
            <a:srgbClr val="FFFF99"/>
          </a:solidFill>
          <a:ln w="57150">
            <a:solidFill>
              <a:schemeClr val="tx1"/>
            </a:solidFill>
            <a:miter lim="800000"/>
            <a:headEnd/>
            <a:tailEnd/>
          </a:ln>
          <a:effectLst/>
        </p:spPr>
        <p:txBody>
          <a:bodyPr wrap="square">
            <a:spAutoFit/>
          </a:bodyPr>
          <a:lstStyle/>
          <a:p>
            <a:pPr>
              <a:spcBef>
                <a:spcPct val="50000"/>
              </a:spcBef>
            </a:pPr>
            <a:r>
              <a:rPr lang="en-US" b="1" dirty="0"/>
              <a:t>1.   MCT 1.6.1      Conduct Offensive Ops</a:t>
            </a:r>
          </a:p>
          <a:p>
            <a:pPr marL="228600" indent="-228600">
              <a:spcBef>
                <a:spcPct val="50000"/>
              </a:spcBef>
              <a:buAutoNum type="arabicPeriod" startAt="2"/>
            </a:pPr>
            <a:r>
              <a:rPr lang="en-US" b="1" dirty="0"/>
              <a:t>MCT 1.6.4      Conduct Defensive Ops</a:t>
            </a:r>
          </a:p>
          <a:p>
            <a:pPr marL="228600" indent="-228600">
              <a:spcBef>
                <a:spcPct val="50000"/>
              </a:spcBef>
              <a:buFontTx/>
              <a:buAutoNum type="arabicPeriod" startAt="2"/>
            </a:pPr>
            <a:r>
              <a:rPr lang="en-US" b="1" dirty="0"/>
              <a:t>MCT 1.10        Conduct Crisis Response</a:t>
            </a:r>
          </a:p>
          <a:p>
            <a:pPr marL="228600" indent="-228600">
              <a:spcBef>
                <a:spcPct val="50000"/>
              </a:spcBef>
              <a:buAutoNum type="arabicPeriod" startAt="2"/>
            </a:pPr>
            <a:r>
              <a:rPr lang="en-US" b="1" dirty="0"/>
              <a:t>MCT 1.12        Conduct Expeditionary Ops</a:t>
            </a:r>
          </a:p>
          <a:p>
            <a:pPr marL="228600" indent="-228600">
              <a:spcBef>
                <a:spcPct val="50000"/>
              </a:spcBef>
              <a:buFontTx/>
              <a:buAutoNum type="arabicPeriod" startAt="2"/>
            </a:pPr>
            <a:r>
              <a:rPr lang="en-US" b="1" dirty="0">
                <a:solidFill>
                  <a:srgbClr val="FF0000"/>
                </a:solidFill>
              </a:rPr>
              <a:t>MCT 1.13.2     Conduct NEO**</a:t>
            </a:r>
          </a:p>
          <a:p>
            <a:pPr marL="228600" indent="-228600">
              <a:spcBef>
                <a:spcPct val="50000"/>
              </a:spcBef>
              <a:buFontTx/>
              <a:buAutoNum type="arabicPeriod" startAt="2"/>
            </a:pPr>
            <a:r>
              <a:rPr lang="en-US" b="1" dirty="0">
                <a:solidFill>
                  <a:srgbClr val="FF0000"/>
                </a:solidFill>
              </a:rPr>
              <a:t>MCT 1.15.1.2  Facilitate Foreign HA**</a:t>
            </a:r>
          </a:p>
          <a:p>
            <a:pPr algn="ctr">
              <a:spcBef>
                <a:spcPct val="50000"/>
              </a:spcBef>
            </a:pPr>
            <a:r>
              <a:rPr lang="en-US" sz="1100" b="1" dirty="0">
                <a:solidFill>
                  <a:srgbClr val="FF0000"/>
                </a:solidFill>
              </a:rPr>
              <a:t>**Not deemed CORE by Community but could be CORE+ for</a:t>
            </a:r>
          </a:p>
          <a:p>
            <a:pPr algn="ctr">
              <a:spcBef>
                <a:spcPct val="50000"/>
              </a:spcBef>
            </a:pPr>
            <a:r>
              <a:rPr lang="en-US" sz="1100" b="1" dirty="0">
                <a:solidFill>
                  <a:srgbClr val="FF0000"/>
                </a:solidFill>
              </a:rPr>
              <a:t> Assigned Mission / OPLAN METL</a:t>
            </a:r>
          </a:p>
        </p:txBody>
      </p:sp>
      <p:sp>
        <p:nvSpPr>
          <p:cNvPr id="28" name="AutoShape 6"/>
          <p:cNvSpPr>
            <a:spLocks noChangeArrowheads="1"/>
          </p:cNvSpPr>
          <p:nvPr/>
        </p:nvSpPr>
        <p:spPr bwMode="auto">
          <a:xfrm rot="10800000">
            <a:off x="5026131" y="4719027"/>
            <a:ext cx="477570" cy="315546"/>
          </a:xfrm>
          <a:prstGeom prst="leftArrow">
            <a:avLst>
              <a:gd name="adj1" fmla="val 50000"/>
              <a:gd name="adj2" fmla="val 90747"/>
            </a:avLst>
          </a:prstGeom>
          <a:solidFill>
            <a:srgbClr val="FF0000"/>
          </a:solidFill>
          <a:ln w="9525">
            <a:solidFill>
              <a:schemeClr val="tx1"/>
            </a:solidFill>
            <a:miter lim="800000"/>
            <a:headEnd/>
            <a:tailEnd/>
          </a:ln>
          <a:effectLst/>
        </p:spPr>
        <p:txBody>
          <a:bodyPr wrap="none" anchor="ctr"/>
          <a:lstStyle/>
          <a:p>
            <a:endParaRPr lang="en-US" dirty="0"/>
          </a:p>
        </p:txBody>
      </p:sp>
      <p:sp>
        <p:nvSpPr>
          <p:cNvPr id="37" name="Text Box 9"/>
          <p:cNvSpPr txBox="1">
            <a:spLocks noChangeArrowheads="1"/>
          </p:cNvSpPr>
          <p:nvPr/>
        </p:nvSpPr>
        <p:spPr bwMode="auto">
          <a:xfrm>
            <a:off x="2054937" y="4168337"/>
            <a:ext cx="2519525" cy="307777"/>
          </a:xfrm>
          <a:prstGeom prst="rect">
            <a:avLst/>
          </a:prstGeom>
          <a:noFill/>
          <a:ln w="57150">
            <a:solidFill>
              <a:schemeClr val="tx1"/>
            </a:solidFill>
            <a:miter lim="800000"/>
            <a:headEnd/>
            <a:tailEnd/>
          </a:ln>
          <a:effectLst/>
        </p:spPr>
        <p:txBody>
          <a:bodyPr wrap="square">
            <a:spAutoFit/>
          </a:bodyPr>
          <a:lstStyle/>
          <a:p>
            <a:pPr algn="ctr">
              <a:spcBef>
                <a:spcPct val="50000"/>
              </a:spcBef>
            </a:pPr>
            <a:r>
              <a:rPr lang="en-US" sz="1400" b="1" dirty="0">
                <a:solidFill>
                  <a:schemeClr val="accent3">
                    <a:lumMod val="75000"/>
                  </a:schemeClr>
                </a:solidFill>
              </a:rPr>
              <a:t>EX: INFANTRY CORE METL</a:t>
            </a:r>
          </a:p>
        </p:txBody>
      </p:sp>
      <p:sp>
        <p:nvSpPr>
          <p:cNvPr id="39" name="Flowchart: Connector 38"/>
          <p:cNvSpPr/>
          <p:nvPr/>
        </p:nvSpPr>
        <p:spPr>
          <a:xfrm>
            <a:off x="1809356" y="4571560"/>
            <a:ext cx="247650" cy="24765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1</a:t>
            </a:r>
          </a:p>
        </p:txBody>
      </p:sp>
      <p:sp>
        <p:nvSpPr>
          <p:cNvPr id="40" name="Flowchart: Connector 39"/>
          <p:cNvSpPr/>
          <p:nvPr/>
        </p:nvSpPr>
        <p:spPr>
          <a:xfrm>
            <a:off x="2939744" y="4559174"/>
            <a:ext cx="247650" cy="247651"/>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2</a:t>
            </a:r>
          </a:p>
        </p:txBody>
      </p:sp>
      <p:sp>
        <p:nvSpPr>
          <p:cNvPr id="42" name="Flowchart: Connector 41"/>
          <p:cNvSpPr/>
          <p:nvPr/>
        </p:nvSpPr>
        <p:spPr>
          <a:xfrm>
            <a:off x="1607808" y="5093769"/>
            <a:ext cx="247650" cy="247651"/>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4</a:t>
            </a:r>
          </a:p>
        </p:txBody>
      </p:sp>
      <p:cxnSp>
        <p:nvCxnSpPr>
          <p:cNvPr id="4" name="Straight Connector 3"/>
          <p:cNvCxnSpPr/>
          <p:nvPr/>
        </p:nvCxnSpPr>
        <p:spPr>
          <a:xfrm>
            <a:off x="3676650" y="5237225"/>
            <a:ext cx="876300" cy="417577"/>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667125" y="5237225"/>
            <a:ext cx="885825" cy="41757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Flowchart: Connector 40"/>
          <p:cNvSpPr/>
          <p:nvPr/>
        </p:nvSpPr>
        <p:spPr>
          <a:xfrm>
            <a:off x="3667125" y="5157858"/>
            <a:ext cx="247650" cy="247651"/>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6</a:t>
            </a:r>
          </a:p>
        </p:txBody>
      </p:sp>
      <p:sp>
        <p:nvSpPr>
          <p:cNvPr id="3" name="Rectangle 2"/>
          <p:cNvSpPr/>
          <p:nvPr/>
        </p:nvSpPr>
        <p:spPr>
          <a:xfrm>
            <a:off x="74940" y="4318943"/>
            <a:ext cx="1866902" cy="784830"/>
          </a:xfrm>
          <a:prstGeom prst="rect">
            <a:avLst/>
          </a:prstGeom>
        </p:spPr>
        <p:txBody>
          <a:bodyPr wrap="square">
            <a:spAutoFit/>
          </a:bodyPr>
          <a:lstStyle/>
          <a:p>
            <a:pPr algn="ctr"/>
            <a:r>
              <a:rPr lang="en-US" sz="900" b="1" dirty="0">
                <a:solidFill>
                  <a:srgbClr val="9933FF"/>
                </a:solidFill>
              </a:rPr>
              <a:t>Official Tri-Service Directive</a:t>
            </a:r>
          </a:p>
          <a:p>
            <a:pPr algn="ctr"/>
            <a:r>
              <a:rPr lang="en-US" sz="900" b="1" dirty="0">
                <a:solidFill>
                  <a:srgbClr val="0066FF"/>
                </a:solidFill>
              </a:rPr>
              <a:t>OPNAVINST 3500.38C</a:t>
            </a:r>
          </a:p>
          <a:p>
            <a:pPr algn="ctr"/>
            <a:r>
              <a:rPr lang="en-US" sz="900" b="1" dirty="0">
                <a:solidFill>
                  <a:schemeClr val="accent3">
                    <a:lumMod val="75000"/>
                  </a:schemeClr>
                </a:solidFill>
              </a:rPr>
              <a:t>MCO 3500.26B</a:t>
            </a:r>
          </a:p>
          <a:p>
            <a:pPr algn="ctr"/>
            <a:r>
              <a:rPr lang="en-US" sz="900" b="1" dirty="0">
                <a:solidFill>
                  <a:schemeClr val="bg1">
                    <a:lumMod val="65000"/>
                  </a:schemeClr>
                </a:solidFill>
              </a:rPr>
              <a:t>USCG COMDTINST 3500.1C</a:t>
            </a:r>
          </a:p>
          <a:p>
            <a:pPr algn="ctr"/>
            <a:r>
              <a:rPr lang="en-US" sz="900" b="1" dirty="0"/>
              <a:t>Revised 16 Aug 2018</a:t>
            </a:r>
            <a:endParaRPr lang="en-US" sz="900" dirty="0"/>
          </a:p>
        </p:txBody>
      </p:sp>
      <p:sp>
        <p:nvSpPr>
          <p:cNvPr id="35" name="Text Box 10"/>
          <p:cNvSpPr txBox="1">
            <a:spLocks noChangeArrowheads="1"/>
          </p:cNvSpPr>
          <p:nvPr/>
        </p:nvSpPr>
        <p:spPr bwMode="auto">
          <a:xfrm>
            <a:off x="2676525" y="1766199"/>
            <a:ext cx="2551118" cy="2123658"/>
          </a:xfrm>
          <a:prstGeom prst="rect">
            <a:avLst/>
          </a:prstGeom>
          <a:solidFill>
            <a:srgbClr val="FFFF99"/>
          </a:solidFill>
          <a:ln w="57150">
            <a:solidFill>
              <a:schemeClr val="tx1"/>
            </a:solidFill>
            <a:miter lim="800000"/>
            <a:headEnd/>
            <a:tailEnd/>
          </a:ln>
          <a:effectLst/>
        </p:spPr>
        <p:txBody>
          <a:bodyPr wrap="square">
            <a:spAutoFit/>
          </a:bodyPr>
          <a:lstStyle/>
          <a:p>
            <a:pPr algn="ctr">
              <a:spcBef>
                <a:spcPts val="0"/>
              </a:spcBef>
            </a:pPr>
            <a:r>
              <a:rPr lang="en-US" b="1" dirty="0"/>
              <a:t>MCTs are Organized by the Six (6) Warfighting Functions (WFF):</a:t>
            </a:r>
          </a:p>
          <a:p>
            <a:pPr marL="685800" lvl="1" indent="-228600">
              <a:spcBef>
                <a:spcPts val="0"/>
              </a:spcBef>
              <a:buAutoNum type="arabicPeriod"/>
            </a:pPr>
            <a:r>
              <a:rPr lang="en-US" b="1" dirty="0"/>
              <a:t>Maneuver</a:t>
            </a:r>
          </a:p>
          <a:p>
            <a:pPr marL="685800" lvl="1" indent="-228600">
              <a:spcBef>
                <a:spcPts val="0"/>
              </a:spcBef>
              <a:buAutoNum type="arabicPeriod"/>
            </a:pPr>
            <a:r>
              <a:rPr lang="en-US" b="1" dirty="0"/>
              <a:t>Intelligence</a:t>
            </a:r>
          </a:p>
          <a:p>
            <a:pPr marL="685800" lvl="1" indent="-228600">
              <a:spcBef>
                <a:spcPts val="0"/>
              </a:spcBef>
              <a:buAutoNum type="arabicPeriod"/>
            </a:pPr>
            <a:r>
              <a:rPr lang="en-US" b="1" dirty="0"/>
              <a:t>Fires</a:t>
            </a:r>
          </a:p>
          <a:p>
            <a:pPr marL="685800" lvl="1" indent="-228600">
              <a:spcBef>
                <a:spcPts val="0"/>
              </a:spcBef>
              <a:buAutoNum type="arabicPeriod"/>
            </a:pPr>
            <a:r>
              <a:rPr lang="en-US" b="1" dirty="0"/>
              <a:t>Logistics</a:t>
            </a:r>
          </a:p>
          <a:p>
            <a:pPr marL="685800" lvl="1" indent="-228600">
              <a:spcBef>
                <a:spcPts val="0"/>
              </a:spcBef>
              <a:buAutoNum type="arabicPeriod"/>
            </a:pPr>
            <a:r>
              <a:rPr lang="en-US" b="1" dirty="0"/>
              <a:t>Command and Control</a:t>
            </a:r>
          </a:p>
          <a:p>
            <a:pPr marL="685800" lvl="1" indent="-228600">
              <a:spcBef>
                <a:spcPts val="0"/>
              </a:spcBef>
              <a:buAutoNum type="arabicPeriod"/>
            </a:pPr>
            <a:r>
              <a:rPr lang="en-US" b="1" dirty="0"/>
              <a:t>Force Protection</a:t>
            </a:r>
          </a:p>
          <a:p>
            <a:pPr marL="685800" lvl="1" indent="-228600">
              <a:spcBef>
                <a:spcPts val="0"/>
              </a:spcBef>
              <a:buAutoNum type="arabicPeriod"/>
            </a:pPr>
            <a:r>
              <a:rPr lang="en-US" b="1" dirty="0">
                <a:solidFill>
                  <a:srgbClr val="FF0000"/>
                </a:solidFill>
              </a:rPr>
              <a:t>Information*</a:t>
            </a:r>
          </a:p>
          <a:p>
            <a:pPr algn="ctr">
              <a:spcBef>
                <a:spcPts val="0"/>
              </a:spcBef>
            </a:pPr>
            <a:r>
              <a:rPr lang="en-US" b="1" dirty="0">
                <a:cs typeface="Arial" charset="0"/>
              </a:rPr>
              <a:t>Contains Task Title, Task Definition, Doctrinal Ref and Suggested Measures of Performance</a:t>
            </a:r>
          </a:p>
          <a:p>
            <a:pPr algn="ctr">
              <a:spcBef>
                <a:spcPts val="0"/>
              </a:spcBef>
            </a:pPr>
            <a:r>
              <a:rPr lang="en-US" sz="1200" b="1" dirty="0">
                <a:solidFill>
                  <a:srgbClr val="FF0000"/>
                </a:solidFill>
                <a:cs typeface="Arial" charset="0"/>
              </a:rPr>
              <a:t>*NEW Warfighting Function</a:t>
            </a:r>
            <a:endParaRPr lang="en-US" sz="1200" b="1" dirty="0">
              <a:solidFill>
                <a:srgbClr val="FF0000"/>
              </a:solidFill>
            </a:endParaRPr>
          </a:p>
        </p:txBody>
      </p:sp>
      <p:sp>
        <p:nvSpPr>
          <p:cNvPr id="45" name="AutoShape 6"/>
          <p:cNvSpPr>
            <a:spLocks noChangeArrowheads="1"/>
          </p:cNvSpPr>
          <p:nvPr/>
        </p:nvSpPr>
        <p:spPr bwMode="auto">
          <a:xfrm rot="5400000" flipH="1">
            <a:off x="7982756" y="3414544"/>
            <a:ext cx="799976" cy="306262"/>
          </a:xfrm>
          <a:prstGeom prst="leftArrow">
            <a:avLst>
              <a:gd name="adj1" fmla="val 50000"/>
              <a:gd name="adj2" fmla="val 90747"/>
            </a:avLst>
          </a:prstGeom>
          <a:solidFill>
            <a:srgbClr val="FF0000"/>
          </a:solidFill>
          <a:ln w="12700">
            <a:solidFill>
              <a:schemeClr val="tx1"/>
            </a:solidFill>
            <a:miter lim="800000"/>
            <a:headEnd/>
            <a:tailEnd/>
          </a:ln>
          <a:effectLst/>
        </p:spPr>
        <p:txBody>
          <a:bodyPr wrap="none" anchor="ctr"/>
          <a:lstStyle/>
          <a:p>
            <a:endParaRPr lang="en-US" dirty="0"/>
          </a:p>
        </p:txBody>
      </p:sp>
      <p:sp>
        <p:nvSpPr>
          <p:cNvPr id="36" name="Oval 35"/>
          <p:cNvSpPr/>
          <p:nvPr/>
        </p:nvSpPr>
        <p:spPr>
          <a:xfrm>
            <a:off x="107911" y="3881782"/>
            <a:ext cx="1791253" cy="147764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5"/>
          <a:stretch>
            <a:fillRect/>
          </a:stretch>
        </p:blipFill>
        <p:spPr>
          <a:xfrm>
            <a:off x="504549" y="5786241"/>
            <a:ext cx="4999153" cy="475529"/>
          </a:xfrm>
          <a:prstGeom prst="rect">
            <a:avLst/>
          </a:prstGeom>
        </p:spPr>
      </p:pic>
      <p:sp>
        <p:nvSpPr>
          <p:cNvPr id="49" name="Text Box 9"/>
          <p:cNvSpPr txBox="1">
            <a:spLocks noChangeArrowheads="1"/>
          </p:cNvSpPr>
          <p:nvPr/>
        </p:nvSpPr>
        <p:spPr bwMode="auto">
          <a:xfrm>
            <a:off x="5427406" y="5874468"/>
            <a:ext cx="3264310" cy="553998"/>
          </a:xfrm>
          <a:prstGeom prst="rect">
            <a:avLst/>
          </a:prstGeom>
          <a:solidFill>
            <a:srgbClr val="FF0000"/>
          </a:solidFill>
          <a:ln w="57150">
            <a:solidFill>
              <a:schemeClr val="tx1"/>
            </a:solidFill>
            <a:miter lim="800000"/>
            <a:headEnd/>
            <a:tailEnd/>
          </a:ln>
          <a:effectLst/>
        </p:spPr>
        <p:txBody>
          <a:bodyPr wrap="square">
            <a:spAutoFit/>
          </a:bodyPr>
          <a:lstStyle/>
          <a:p>
            <a:pPr algn="ctr">
              <a:spcBef>
                <a:spcPct val="50000"/>
              </a:spcBef>
            </a:pPr>
            <a:r>
              <a:rPr lang="en-US" sz="1200" b="1" dirty="0">
                <a:solidFill>
                  <a:prstClr val="black"/>
                </a:solidFill>
              </a:rPr>
              <a:t>FMF/Units DRRS Report – 30 Day Interval</a:t>
            </a:r>
          </a:p>
          <a:p>
            <a:pPr algn="ctr">
              <a:spcBef>
                <a:spcPct val="50000"/>
              </a:spcBef>
            </a:pPr>
            <a:r>
              <a:rPr lang="en-US" sz="1200" b="1" dirty="0">
                <a:solidFill>
                  <a:prstClr val="black"/>
                </a:solidFill>
              </a:rPr>
              <a:t>SE/Installations DRRS Report - Quarterly</a:t>
            </a:r>
          </a:p>
        </p:txBody>
      </p:sp>
      <p:cxnSp>
        <p:nvCxnSpPr>
          <p:cNvPr id="43" name="Straight Connector 42"/>
          <p:cNvCxnSpPr/>
          <p:nvPr/>
        </p:nvCxnSpPr>
        <p:spPr>
          <a:xfrm flipV="1">
            <a:off x="2643870" y="5248953"/>
            <a:ext cx="885825" cy="41757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653395" y="5248953"/>
            <a:ext cx="876300" cy="417577"/>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Flowchart: Connector 45"/>
          <p:cNvSpPr/>
          <p:nvPr/>
        </p:nvSpPr>
        <p:spPr>
          <a:xfrm>
            <a:off x="2590800" y="5124449"/>
            <a:ext cx="247650" cy="257176"/>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5</a:t>
            </a:r>
          </a:p>
        </p:txBody>
      </p:sp>
      <p:sp>
        <p:nvSpPr>
          <p:cNvPr id="7" name="Cube 6">
            <a:extLst>
              <a:ext uri="{FF2B5EF4-FFF2-40B4-BE49-F238E27FC236}">
                <a16:creationId xmlns:a16="http://schemas.microsoft.com/office/drawing/2014/main" id="{8460BE8D-B64B-4776-848A-EACDA937BDC1}"/>
              </a:ext>
            </a:extLst>
          </p:cNvPr>
          <p:cNvSpPr/>
          <p:nvPr/>
        </p:nvSpPr>
        <p:spPr>
          <a:xfrm>
            <a:off x="3949186" y="4497006"/>
            <a:ext cx="990600" cy="568452"/>
          </a:xfrm>
          <a:prstGeom prst="cub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itchFamily="34" charset="0"/>
                <a:cs typeface="Arial" pitchFamily="34" charset="0"/>
              </a:rPr>
              <a:t>TASK (MET)</a:t>
            </a:r>
          </a:p>
        </p:txBody>
      </p:sp>
      <p:sp>
        <p:nvSpPr>
          <p:cNvPr id="8" name="Flowchart: Connector 7">
            <a:extLst>
              <a:ext uri="{FF2B5EF4-FFF2-40B4-BE49-F238E27FC236}">
                <a16:creationId xmlns:a16="http://schemas.microsoft.com/office/drawing/2014/main" id="{13049603-BDC9-B7B9-3C33-BD2A14B8E874}"/>
              </a:ext>
            </a:extLst>
          </p:cNvPr>
          <p:cNvSpPr/>
          <p:nvPr/>
        </p:nvSpPr>
        <p:spPr>
          <a:xfrm>
            <a:off x="3912633" y="4558133"/>
            <a:ext cx="247650" cy="247651"/>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3</a:t>
            </a:r>
          </a:p>
        </p:txBody>
      </p:sp>
      <p:sp>
        <p:nvSpPr>
          <p:cNvPr id="2" name="Slide Number Placeholder 1">
            <a:extLst>
              <a:ext uri="{FF2B5EF4-FFF2-40B4-BE49-F238E27FC236}">
                <a16:creationId xmlns:a16="http://schemas.microsoft.com/office/drawing/2014/main" id="{F21E329C-3F5F-27C4-0ADF-101EFDBE7CF6}"/>
              </a:ext>
            </a:extLst>
          </p:cNvPr>
          <p:cNvSpPr>
            <a:spLocks noGrp="1"/>
          </p:cNvSpPr>
          <p:nvPr>
            <p:ph type="sldNum" sz="quarter" idx="12"/>
          </p:nvPr>
        </p:nvSpPr>
        <p:spPr/>
        <p:txBody>
          <a:bodyPr/>
          <a:lstStyle/>
          <a:p>
            <a:fld id="{57D7F152-42F7-4C0B-ACE2-8696607C202E}" type="slidenum">
              <a:rPr lang="en-US" smtClean="0">
                <a:solidFill>
                  <a:schemeClr val="tx1"/>
                </a:solidFill>
              </a:rPr>
              <a:pPr/>
              <a:t>7</a:t>
            </a:fld>
            <a:endParaRPr lang="en-US" dirty="0">
              <a:solidFill>
                <a:schemeClr val="tx1"/>
              </a:solidFill>
            </a:endParaRPr>
          </a:p>
        </p:txBody>
      </p:sp>
    </p:spTree>
    <p:extLst>
      <p:ext uri="{BB962C8B-B14F-4D97-AF65-F5344CB8AC3E}">
        <p14:creationId xmlns:p14="http://schemas.microsoft.com/office/powerpoint/2010/main" val="1449080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9699" name="Text Box 2"/>
          <p:cNvSpPr txBox="1">
            <a:spLocks noChangeArrowheads="1"/>
          </p:cNvSpPr>
          <p:nvPr/>
        </p:nvSpPr>
        <p:spPr bwMode="auto">
          <a:xfrm>
            <a:off x="316173" y="703074"/>
            <a:ext cx="8713788" cy="5940088"/>
          </a:xfrm>
          <a:prstGeom prst="rect">
            <a:avLst/>
          </a:prstGeom>
          <a:noFill/>
          <a:ln w="9525">
            <a:noFill/>
            <a:miter lim="800000"/>
            <a:headEnd/>
            <a:tailEnd/>
          </a:ln>
        </p:spPr>
        <p:txBody>
          <a:bodyPr>
            <a:spAutoFit/>
          </a:bodyPr>
          <a:lstStyle/>
          <a:p>
            <a:pPr marL="0" lvl="1" algn="ctr"/>
            <a:r>
              <a:rPr lang="en-US" sz="1400" b="1" dirty="0">
                <a:cs typeface="Arial" charset="0"/>
              </a:rPr>
              <a:t>   </a:t>
            </a:r>
          </a:p>
          <a:p>
            <a:pPr marL="0" lvl="1" algn="ctr"/>
            <a:r>
              <a:rPr lang="en-US" sz="1600" b="1" dirty="0"/>
              <a:t>“Tasks” describe capabilities / actions / activities </a:t>
            </a:r>
          </a:p>
          <a:p>
            <a:pPr marL="0" lvl="1" algn="ctr"/>
            <a:r>
              <a:rPr lang="en-US" sz="1600" b="1" dirty="0"/>
              <a:t>a Unit or Organization must perform to accomplish the mission</a:t>
            </a:r>
          </a:p>
          <a:p>
            <a:pPr marL="0" lvl="1" algn="ctr"/>
            <a:endParaRPr lang="en-US" sz="1600" b="1" dirty="0">
              <a:cs typeface="Arial" charset="0"/>
            </a:endParaRPr>
          </a:p>
          <a:p>
            <a:pPr marL="2286000" lvl="4" indent="-457200">
              <a:lnSpc>
                <a:spcPct val="90000"/>
              </a:lnSpc>
            </a:pPr>
            <a:r>
              <a:rPr lang="en-US" sz="1400" b="1" dirty="0">
                <a:cs typeface="Arial" charset="0"/>
              </a:rPr>
              <a:t>		1.      Maneuver</a:t>
            </a:r>
          </a:p>
          <a:p>
            <a:pPr marL="2286000" lvl="4" indent="-457200">
              <a:lnSpc>
                <a:spcPct val="90000"/>
              </a:lnSpc>
            </a:pPr>
            <a:r>
              <a:rPr lang="en-US" sz="1400" b="1" dirty="0">
                <a:cs typeface="Arial" charset="0"/>
              </a:rPr>
              <a:t>		2.      Intelligence</a:t>
            </a:r>
          </a:p>
          <a:p>
            <a:pPr marL="2286000" lvl="4" indent="-457200">
              <a:lnSpc>
                <a:spcPct val="90000"/>
              </a:lnSpc>
            </a:pPr>
            <a:r>
              <a:rPr lang="en-US" sz="1400" b="1" dirty="0">
                <a:cs typeface="Arial" charset="0"/>
              </a:rPr>
              <a:t>		3.      Fires</a:t>
            </a:r>
          </a:p>
          <a:p>
            <a:pPr marL="2286000" lvl="4" indent="-457200">
              <a:lnSpc>
                <a:spcPct val="90000"/>
              </a:lnSpc>
            </a:pPr>
            <a:r>
              <a:rPr lang="en-US" sz="1400" b="1" dirty="0">
                <a:cs typeface="Arial" charset="0"/>
              </a:rPr>
              <a:t>		4.      Logistics</a:t>
            </a:r>
          </a:p>
          <a:p>
            <a:pPr marL="2286000" lvl="4" indent="-457200">
              <a:lnSpc>
                <a:spcPct val="90000"/>
              </a:lnSpc>
            </a:pPr>
            <a:r>
              <a:rPr lang="en-US" sz="1400" b="1" dirty="0">
                <a:cs typeface="Arial" charset="0"/>
              </a:rPr>
              <a:t>		5.      Command and Control</a:t>
            </a:r>
          </a:p>
          <a:p>
            <a:pPr marL="2286000" lvl="4" indent="-457200">
              <a:lnSpc>
                <a:spcPct val="90000"/>
              </a:lnSpc>
            </a:pPr>
            <a:r>
              <a:rPr lang="en-US" sz="1400" b="1" dirty="0">
                <a:cs typeface="Arial" charset="0"/>
              </a:rPr>
              <a:t>		6.      Force Protection</a:t>
            </a:r>
          </a:p>
          <a:p>
            <a:pPr marL="2286000" lvl="4" indent="-457200">
              <a:lnSpc>
                <a:spcPct val="90000"/>
              </a:lnSpc>
            </a:pPr>
            <a:r>
              <a:rPr lang="en-US" sz="1400" b="1" dirty="0">
                <a:cs typeface="Arial" charset="0"/>
              </a:rPr>
              <a:t>                   </a:t>
            </a:r>
            <a:r>
              <a:rPr lang="en-US" sz="1400" b="1" dirty="0">
                <a:solidFill>
                  <a:srgbClr val="FF0000"/>
                </a:solidFill>
                <a:cs typeface="Arial" charset="0"/>
              </a:rPr>
              <a:t>7.      Information</a:t>
            </a:r>
          </a:p>
          <a:p>
            <a:pPr marL="457200" indent="-457200">
              <a:lnSpc>
                <a:spcPct val="90000"/>
              </a:lnSpc>
            </a:pPr>
            <a:endParaRPr lang="en-US" sz="1400" b="1" dirty="0">
              <a:cs typeface="Arial" charset="0"/>
            </a:endParaRPr>
          </a:p>
          <a:p>
            <a:pPr marL="457200" indent="-457200" algn="ctr">
              <a:lnSpc>
                <a:spcPct val="90000"/>
              </a:lnSpc>
            </a:pPr>
            <a:r>
              <a:rPr lang="en-US" sz="1400" b="1" dirty="0">
                <a:cs typeface="Arial" charset="0"/>
              </a:rPr>
              <a:t>Contains Task Title, Task Definition, Doctrinal References and Suggested Measures</a:t>
            </a:r>
          </a:p>
          <a:p>
            <a:pPr marL="1371600" lvl="2" indent="-457200">
              <a:lnSpc>
                <a:spcPct val="90000"/>
              </a:lnSpc>
            </a:pPr>
            <a:endParaRPr lang="en-US" sz="1400" b="1" dirty="0">
              <a:cs typeface="Arial" charset="0"/>
            </a:endParaRPr>
          </a:p>
          <a:p>
            <a:pPr marL="457200" indent="-457200"/>
            <a:r>
              <a:rPr lang="en-US" sz="1200" b="1" u="sng" dirty="0">
                <a:solidFill>
                  <a:srgbClr val="FF0000"/>
                </a:solidFill>
                <a:cs typeface="Arial" charset="0"/>
              </a:rPr>
              <a:t>EXAMPLE Marine Corps Task</a:t>
            </a:r>
          </a:p>
          <a:p>
            <a:pPr marL="457200" indent="-457200"/>
            <a:endParaRPr lang="en-US" sz="1200" b="1" dirty="0">
              <a:solidFill>
                <a:srgbClr val="FF0000"/>
              </a:solidFill>
              <a:cs typeface="Arial" charset="0"/>
            </a:endParaRPr>
          </a:p>
          <a:p>
            <a:pPr marL="457200" indent="-457200"/>
            <a:r>
              <a:rPr lang="en-US" sz="1200" b="1" dirty="0">
                <a:solidFill>
                  <a:srgbClr val="FF0000"/>
                </a:solidFill>
                <a:cs typeface="Arial" charset="0"/>
              </a:rPr>
              <a:t>Task Title:  </a:t>
            </a:r>
            <a:r>
              <a:rPr lang="en-US" sz="1200" b="1" dirty="0"/>
              <a:t>MCT 1.12.1 Conduct Amphibious Operations </a:t>
            </a:r>
            <a:endParaRPr lang="en-US" dirty="0"/>
          </a:p>
          <a:p>
            <a:endParaRPr lang="en-US" sz="1200" b="1" dirty="0">
              <a:solidFill>
                <a:srgbClr val="FF0000"/>
              </a:solidFill>
              <a:cs typeface="Arial" charset="0"/>
            </a:endParaRPr>
          </a:p>
          <a:p>
            <a:r>
              <a:rPr lang="en-US" sz="1200" b="1" dirty="0">
                <a:solidFill>
                  <a:srgbClr val="FF0000"/>
                </a:solidFill>
                <a:cs typeface="Arial" charset="0"/>
              </a:rPr>
              <a:t>Definition: </a:t>
            </a:r>
            <a:r>
              <a:rPr lang="en-US" sz="1200" dirty="0"/>
              <a:t>To conduct a military operation launched from the sea by an amphibious force, embarked in ships or craft with the primary purpose of introducing a landing force ashore to accomplish the assigned mission. Types of amphibious operations include assaults, withdrawals, demonstrations, raids, and other amphibious operations in a permissive, uncertain, or hostile environment. </a:t>
            </a:r>
          </a:p>
          <a:p>
            <a:r>
              <a:rPr lang="en-US" sz="1200" b="1" dirty="0">
                <a:solidFill>
                  <a:srgbClr val="FF0000"/>
                </a:solidFill>
                <a:cs typeface="Arial" charset="0"/>
              </a:rPr>
              <a:t>Doctrinal References:</a:t>
            </a:r>
            <a:r>
              <a:rPr lang="en-US" sz="1200" b="1" dirty="0">
                <a:cs typeface="Arial" charset="0"/>
              </a:rPr>
              <a:t>  </a:t>
            </a:r>
            <a:r>
              <a:rPr lang="en-US" sz="1200" b="1" dirty="0"/>
              <a:t>(JP 1-02, 3-02, MCDP 1-0, 3, MCWP 3-33.7, 4-11.8, MCRP 3-33.7A, MCO 3104.1)</a:t>
            </a:r>
            <a:endParaRPr lang="en-US" sz="1200" dirty="0"/>
          </a:p>
          <a:p>
            <a:pPr marL="457200" indent="-457200"/>
            <a:endParaRPr lang="en-US" sz="1200" b="1" dirty="0">
              <a:solidFill>
                <a:srgbClr val="FF0000"/>
              </a:solidFill>
              <a:cs typeface="Arial" charset="0"/>
            </a:endParaRPr>
          </a:p>
          <a:p>
            <a:pPr marL="457200" indent="-457200"/>
            <a:r>
              <a:rPr lang="en-US" sz="1200" b="1" dirty="0">
                <a:solidFill>
                  <a:srgbClr val="FF0000"/>
                </a:solidFill>
                <a:cs typeface="Arial" charset="0"/>
              </a:rPr>
              <a:t>Suggested/EXAMPLE Measures:</a:t>
            </a:r>
          </a:p>
          <a:p>
            <a:pPr marL="457200" indent="-457200"/>
            <a:r>
              <a:rPr lang="en-US" sz="1200" dirty="0">
                <a:cs typeface="Arial" charset="0"/>
              </a:rPr>
              <a:t>M1     Percent     </a:t>
            </a:r>
            <a:r>
              <a:rPr lang="en-US" sz="1200" dirty="0"/>
              <a:t>Of qualified and deployable MOS Marines available to conduct Amphibious Operations. </a:t>
            </a:r>
            <a:endParaRPr lang="en-US" sz="1200" dirty="0">
              <a:cs typeface="Arial" charset="0"/>
            </a:endParaRPr>
          </a:p>
          <a:p>
            <a:pPr marL="457200" indent="-457200"/>
            <a:r>
              <a:rPr lang="en-US" sz="1200" dirty="0">
                <a:cs typeface="Arial" charset="0"/>
              </a:rPr>
              <a:t>M2     Percent     </a:t>
            </a:r>
            <a:r>
              <a:rPr lang="en-US" sz="1200" dirty="0"/>
              <a:t>Of Mission Essential Equipment (MEE) supply on hand and Mission Ready. </a:t>
            </a:r>
          </a:p>
          <a:p>
            <a:pPr marL="457200" indent="-457200"/>
            <a:r>
              <a:rPr lang="en-US" sz="1200" dirty="0">
                <a:cs typeface="Arial" charset="0"/>
              </a:rPr>
              <a:t>M3     Y/N            </a:t>
            </a:r>
            <a:r>
              <a:rPr lang="en-US" sz="1200" dirty="0"/>
              <a:t>Able to conduct amphibious ops at MEB level, transitioning MAGTF capabilities ashore from amphib shipping</a:t>
            </a:r>
          </a:p>
          <a:p>
            <a:pPr marL="457200" indent="-457200"/>
            <a:r>
              <a:rPr lang="en-US" sz="1200" dirty="0"/>
              <a:t>M4     Y/N            Regimental HQ capable of executing C2 throughout all phases of the amphibious operation.</a:t>
            </a:r>
            <a:endParaRPr lang="en-US" sz="1200" b="1" dirty="0">
              <a:cs typeface="Arial" charset="0"/>
            </a:endParaRPr>
          </a:p>
        </p:txBody>
      </p:sp>
      <p:sp>
        <p:nvSpPr>
          <p:cNvPr id="1309700" name="Text Box 3"/>
          <p:cNvSpPr txBox="1">
            <a:spLocks noChangeArrowheads="1"/>
          </p:cNvSpPr>
          <p:nvPr/>
        </p:nvSpPr>
        <p:spPr bwMode="auto">
          <a:xfrm>
            <a:off x="1128408" y="70928"/>
            <a:ext cx="6887183" cy="492443"/>
          </a:xfrm>
          <a:prstGeom prst="rect">
            <a:avLst/>
          </a:prstGeom>
          <a:noFill/>
          <a:ln w="9525">
            <a:noFill/>
            <a:miter lim="800000"/>
            <a:headEnd/>
            <a:tailEnd/>
          </a:ln>
        </p:spPr>
        <p:txBody>
          <a:bodyPr wrap="square">
            <a:spAutoFit/>
          </a:bodyPr>
          <a:lstStyle/>
          <a:p>
            <a:pPr algn="ctr">
              <a:spcBef>
                <a:spcPct val="50000"/>
              </a:spcBef>
            </a:pPr>
            <a:r>
              <a:rPr lang="en-US" sz="2600" b="1" dirty="0">
                <a:cs typeface="Arial" charset="0"/>
              </a:rPr>
              <a:t>MCTL – What is a Marine Corps Task? </a:t>
            </a:r>
          </a:p>
        </p:txBody>
      </p:sp>
      <p:sp>
        <p:nvSpPr>
          <p:cNvPr id="8" name="Text Box 10"/>
          <p:cNvSpPr txBox="1">
            <a:spLocks noChangeArrowheads="1"/>
          </p:cNvSpPr>
          <p:nvPr/>
        </p:nvSpPr>
        <p:spPr bwMode="auto">
          <a:xfrm>
            <a:off x="5683259" y="1725503"/>
            <a:ext cx="3144568" cy="1015663"/>
          </a:xfrm>
          <a:prstGeom prst="rect">
            <a:avLst/>
          </a:prstGeom>
          <a:solidFill>
            <a:srgbClr val="FFFF99"/>
          </a:solidFill>
          <a:ln w="57150">
            <a:solidFill>
              <a:schemeClr val="tx1"/>
            </a:solidFill>
            <a:miter lim="800000"/>
            <a:headEnd/>
            <a:tailEnd/>
          </a:ln>
          <a:effectLst/>
        </p:spPr>
        <p:txBody>
          <a:bodyPr wrap="square">
            <a:spAutoFit/>
          </a:bodyPr>
          <a:lstStyle/>
          <a:p>
            <a:pPr algn="ctr">
              <a:spcBef>
                <a:spcPct val="50000"/>
              </a:spcBef>
            </a:pPr>
            <a:r>
              <a:rPr lang="en-US" sz="1200" b="1" dirty="0"/>
              <a:t>Designed Capabilities of a USMC Unit </a:t>
            </a:r>
          </a:p>
          <a:p>
            <a:pPr algn="ctr">
              <a:spcBef>
                <a:spcPct val="50000"/>
              </a:spcBef>
            </a:pPr>
            <a:r>
              <a:rPr lang="en-US" sz="1200" b="1" dirty="0"/>
              <a:t>or </a:t>
            </a:r>
          </a:p>
          <a:p>
            <a:pPr algn="ctr">
              <a:spcBef>
                <a:spcPct val="50000"/>
              </a:spcBef>
            </a:pPr>
            <a:r>
              <a:rPr lang="en-US" sz="1200" b="1" dirty="0"/>
              <a:t>Functional Support Capabilities of an Installation / Base / Station</a:t>
            </a:r>
          </a:p>
        </p:txBody>
      </p:sp>
      <p:sp>
        <p:nvSpPr>
          <p:cNvPr id="9" name="Left Brace 8"/>
          <p:cNvSpPr/>
          <p:nvPr/>
        </p:nvSpPr>
        <p:spPr>
          <a:xfrm>
            <a:off x="2524837" y="1673777"/>
            <a:ext cx="354842" cy="1119116"/>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 Box 10"/>
          <p:cNvSpPr txBox="1">
            <a:spLocks noChangeArrowheads="1"/>
          </p:cNvSpPr>
          <p:nvPr/>
        </p:nvSpPr>
        <p:spPr bwMode="auto">
          <a:xfrm>
            <a:off x="323892" y="1983048"/>
            <a:ext cx="2115402" cy="276999"/>
          </a:xfrm>
          <a:prstGeom prst="rect">
            <a:avLst/>
          </a:prstGeom>
          <a:solidFill>
            <a:srgbClr val="FFFF99"/>
          </a:solidFill>
          <a:ln w="57150">
            <a:solidFill>
              <a:schemeClr val="tx1"/>
            </a:solidFill>
            <a:miter lim="800000"/>
            <a:headEnd/>
            <a:tailEnd/>
          </a:ln>
          <a:effectLst/>
        </p:spPr>
        <p:txBody>
          <a:bodyPr wrap="square">
            <a:spAutoFit/>
          </a:bodyPr>
          <a:lstStyle/>
          <a:p>
            <a:pPr algn="ctr">
              <a:spcBef>
                <a:spcPct val="50000"/>
              </a:spcBef>
            </a:pPr>
            <a:r>
              <a:rPr lang="en-US" sz="1200" b="1" dirty="0"/>
              <a:t>Six Warfighting Functions </a:t>
            </a:r>
          </a:p>
        </p:txBody>
      </p:sp>
      <p:sp>
        <p:nvSpPr>
          <p:cNvPr id="3" name="Slide Number Placeholder 2">
            <a:extLst>
              <a:ext uri="{FF2B5EF4-FFF2-40B4-BE49-F238E27FC236}">
                <a16:creationId xmlns:a16="http://schemas.microsoft.com/office/drawing/2014/main" id="{3E4A17F1-8D77-A8AE-6EFE-7C030CE5B901}"/>
              </a:ext>
            </a:extLst>
          </p:cNvPr>
          <p:cNvSpPr>
            <a:spLocks noGrp="1"/>
          </p:cNvSpPr>
          <p:nvPr>
            <p:ph type="sldNum" sz="quarter" idx="12"/>
          </p:nvPr>
        </p:nvSpPr>
        <p:spPr/>
        <p:txBody>
          <a:bodyPr/>
          <a:lstStyle/>
          <a:p>
            <a:fld id="{57D7F152-42F7-4C0B-ACE2-8696607C202E}" type="slidenum">
              <a:rPr lang="en-US" smtClean="0">
                <a:solidFill>
                  <a:schemeClr val="tx1"/>
                </a:solidFill>
              </a:rPr>
              <a:pPr/>
              <a:t>8</a:t>
            </a:fld>
            <a:endParaRPr lang="en-US" dirty="0">
              <a:solidFill>
                <a:schemeClr val="tx1"/>
              </a:solidFill>
            </a:endParaRPr>
          </a:p>
        </p:txBody>
      </p:sp>
      <p:cxnSp>
        <p:nvCxnSpPr>
          <p:cNvPr id="5" name="Connector: Elbow 4">
            <a:extLst>
              <a:ext uri="{FF2B5EF4-FFF2-40B4-BE49-F238E27FC236}">
                <a16:creationId xmlns:a16="http://schemas.microsoft.com/office/drawing/2014/main" id="{5584775B-0CD2-DE08-58C6-220BA840CEED}"/>
              </a:ext>
            </a:extLst>
          </p:cNvPr>
          <p:cNvCxnSpPr>
            <a:cxnSpLocks/>
          </p:cNvCxnSpPr>
          <p:nvPr/>
        </p:nvCxnSpPr>
        <p:spPr>
          <a:xfrm>
            <a:off x="405353" y="2337847"/>
            <a:ext cx="2630078" cy="659877"/>
          </a:xfrm>
          <a:prstGeom prst="bentConnector3">
            <a:avLst>
              <a:gd name="adj1" fmla="val 50000"/>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5344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ChangeArrowheads="1"/>
          </p:cNvSpPr>
          <p:nvPr/>
        </p:nvSpPr>
        <p:spPr bwMode="auto">
          <a:xfrm>
            <a:off x="-17609" y="381000"/>
            <a:ext cx="9161609"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2600" b="1" dirty="0">
                <a:latin typeface="Arial" charset="0"/>
              </a:rPr>
              <a:t>MCTs Become Unit METs</a:t>
            </a:r>
          </a:p>
        </p:txBody>
      </p:sp>
      <p:sp>
        <p:nvSpPr>
          <p:cNvPr id="46084" name="Rectangle 3"/>
          <p:cNvSpPr>
            <a:spLocks noChangeArrowheads="1"/>
          </p:cNvSpPr>
          <p:nvPr/>
        </p:nvSpPr>
        <p:spPr bwMode="auto">
          <a:xfrm>
            <a:off x="6240981" y="4591529"/>
            <a:ext cx="2670283" cy="1291715"/>
          </a:xfrm>
          <a:prstGeom prst="rect">
            <a:avLst/>
          </a:prstGeom>
          <a:solidFill>
            <a:schemeClr val="accent3">
              <a:lumMod val="60000"/>
              <a:lumOff val="40000"/>
              <a:alpha val="80000"/>
            </a:schemeClr>
          </a:solidFill>
          <a:ln w="25400" algn="ctr">
            <a:solidFill>
              <a:schemeClr val="tx1"/>
            </a:solidFill>
            <a:round/>
            <a:headEnd/>
            <a:tailEnd/>
          </a:ln>
        </p:spPr>
        <p:txBody>
          <a:bodyPr wrap="none" lIns="45717" tIns="45717" rIns="91433" bIns="45717"/>
          <a:lstStyle/>
          <a:p>
            <a:pPr algn="ctr">
              <a:tabLst>
                <a:tab pos="1600200" algn="l"/>
                <a:tab pos="3543300" algn="l"/>
              </a:tabLst>
            </a:pPr>
            <a:r>
              <a:rPr lang="en-US" sz="1600" b="1" dirty="0">
                <a:latin typeface="Arial" charset="0"/>
              </a:rPr>
              <a:t>Unit METL</a:t>
            </a:r>
          </a:p>
        </p:txBody>
      </p:sp>
      <p:sp>
        <p:nvSpPr>
          <p:cNvPr id="46085" name="Oval 13"/>
          <p:cNvSpPr>
            <a:spLocks noChangeArrowheads="1"/>
          </p:cNvSpPr>
          <p:nvPr/>
        </p:nvSpPr>
        <p:spPr bwMode="auto">
          <a:xfrm>
            <a:off x="6318530" y="4796436"/>
            <a:ext cx="809625" cy="462034"/>
          </a:xfrm>
          <a:prstGeom prst="ellipse">
            <a:avLst/>
          </a:prstGeom>
          <a:solidFill>
            <a:srgbClr val="99CC00"/>
          </a:solidFill>
          <a:ln w="9525" algn="ctr">
            <a:solidFill>
              <a:schemeClr val="tx1"/>
            </a:solidFill>
            <a:round/>
            <a:headEnd/>
            <a:tailEnd/>
          </a:ln>
        </p:spPr>
        <p:txBody>
          <a:bodyPr lIns="0" tIns="0" rIns="0" bIns="0" anchor="ctr"/>
          <a:lstStyle/>
          <a:p>
            <a:pPr algn="ctr"/>
            <a:r>
              <a:rPr lang="en-US" sz="1200" dirty="0">
                <a:solidFill>
                  <a:srgbClr val="FFFF00"/>
                </a:solidFill>
                <a:latin typeface="Arial" charset="0"/>
              </a:rPr>
              <a:t> </a:t>
            </a:r>
            <a:r>
              <a:rPr lang="en-US" sz="1100" b="1" dirty="0">
                <a:latin typeface="Arial" charset="0"/>
              </a:rPr>
              <a:t>Core Mission</a:t>
            </a:r>
          </a:p>
        </p:txBody>
      </p:sp>
      <p:sp>
        <p:nvSpPr>
          <p:cNvPr id="46091" name="Rectangle 10"/>
          <p:cNvSpPr>
            <a:spLocks noChangeArrowheads="1"/>
          </p:cNvSpPr>
          <p:nvPr/>
        </p:nvSpPr>
        <p:spPr bwMode="auto">
          <a:xfrm>
            <a:off x="6705742" y="6234727"/>
            <a:ext cx="1804987" cy="409574"/>
          </a:xfrm>
          <a:prstGeom prst="rect">
            <a:avLst/>
          </a:prstGeom>
          <a:solidFill>
            <a:srgbClr val="9966FF">
              <a:alpha val="85882"/>
            </a:srgbClr>
          </a:solidFill>
          <a:ln w="25400" algn="ctr">
            <a:solidFill>
              <a:schemeClr val="tx1"/>
            </a:solidFill>
            <a:round/>
            <a:headEnd/>
            <a:tailEnd/>
          </a:ln>
        </p:spPr>
        <p:txBody>
          <a:bodyPr wrap="none" lIns="45717" tIns="45717" rIns="91433" bIns="45717" anchor="ctr"/>
          <a:lstStyle/>
          <a:p>
            <a:pPr algn="ctr">
              <a:tabLst>
                <a:tab pos="1600200" algn="l"/>
                <a:tab pos="3543300" algn="l"/>
              </a:tabLst>
            </a:pPr>
            <a:r>
              <a:rPr lang="en-US" sz="1600" b="1" dirty="0">
                <a:latin typeface="Arial" charset="0"/>
              </a:rPr>
              <a:t>DRRS</a:t>
            </a:r>
          </a:p>
        </p:txBody>
      </p:sp>
      <p:sp>
        <p:nvSpPr>
          <p:cNvPr id="46092" name="Oval 13"/>
          <p:cNvSpPr>
            <a:spLocks noChangeArrowheads="1"/>
          </p:cNvSpPr>
          <p:nvPr/>
        </p:nvSpPr>
        <p:spPr bwMode="auto">
          <a:xfrm>
            <a:off x="7916306" y="4796436"/>
            <a:ext cx="998799" cy="469616"/>
          </a:xfrm>
          <a:prstGeom prst="ellipse">
            <a:avLst/>
          </a:prstGeom>
          <a:solidFill>
            <a:srgbClr val="FF3300"/>
          </a:solidFill>
          <a:ln w="9525" algn="ctr">
            <a:solidFill>
              <a:schemeClr val="tx1"/>
            </a:solidFill>
            <a:round/>
            <a:headEnd/>
            <a:tailEnd/>
          </a:ln>
        </p:spPr>
        <p:txBody>
          <a:bodyPr lIns="0" tIns="0" rIns="0" bIns="0" anchor="ctr"/>
          <a:lstStyle/>
          <a:p>
            <a:pPr algn="ctr"/>
            <a:r>
              <a:rPr lang="en-US" sz="1200" dirty="0">
                <a:solidFill>
                  <a:srgbClr val="FFFF00"/>
                </a:solidFill>
                <a:latin typeface="Arial" charset="0"/>
              </a:rPr>
              <a:t> </a:t>
            </a:r>
            <a:r>
              <a:rPr lang="en-US" sz="1100" b="1" dirty="0">
                <a:latin typeface="Arial" charset="0"/>
              </a:rPr>
              <a:t>Assigned Mission</a:t>
            </a:r>
          </a:p>
        </p:txBody>
      </p:sp>
      <p:grpSp>
        <p:nvGrpSpPr>
          <p:cNvPr id="46096" name="Group 15"/>
          <p:cNvGrpSpPr>
            <a:grpSpLocks/>
          </p:cNvGrpSpPr>
          <p:nvPr/>
        </p:nvGrpSpPr>
        <p:grpSpPr bwMode="auto">
          <a:xfrm>
            <a:off x="6187818" y="2365118"/>
            <a:ext cx="2743200" cy="1741910"/>
            <a:chOff x="6274200" y="3399729"/>
            <a:chExt cx="2743200" cy="1619817"/>
          </a:xfrm>
          <a:solidFill>
            <a:schemeClr val="accent3">
              <a:lumMod val="60000"/>
              <a:lumOff val="40000"/>
            </a:schemeClr>
          </a:solidFill>
        </p:grpSpPr>
        <p:sp>
          <p:nvSpPr>
            <p:cNvPr id="46104" name="Rectangle 16"/>
            <p:cNvSpPr>
              <a:spLocks noChangeArrowheads="1"/>
            </p:cNvSpPr>
            <p:nvPr/>
          </p:nvSpPr>
          <p:spPr bwMode="auto">
            <a:xfrm>
              <a:off x="6274200" y="3399729"/>
              <a:ext cx="2743200" cy="1619817"/>
            </a:xfrm>
            <a:prstGeom prst="rect">
              <a:avLst/>
            </a:prstGeom>
            <a:grpFill/>
            <a:ln w="25400" algn="ctr">
              <a:solidFill>
                <a:schemeClr val="tx1"/>
              </a:solidFill>
              <a:round/>
              <a:headEnd/>
              <a:tailEnd/>
            </a:ln>
          </p:spPr>
          <p:txBody>
            <a:bodyPr wrap="none" lIns="45717" tIns="45717" rIns="91433" bIns="45717" anchor="b"/>
            <a:lstStyle/>
            <a:p>
              <a:pPr algn="ctr">
                <a:tabLst>
                  <a:tab pos="1600200" algn="l"/>
                  <a:tab pos="3543300" algn="l"/>
                </a:tabLst>
              </a:pPr>
              <a:endParaRPr lang="en-US" sz="1200" b="1" dirty="0">
                <a:latin typeface="Arial" charset="0"/>
              </a:endParaRPr>
            </a:p>
            <a:p>
              <a:pPr algn="ctr">
                <a:tabLst>
                  <a:tab pos="1600200" algn="l"/>
                  <a:tab pos="3543300" algn="l"/>
                </a:tabLst>
              </a:pPr>
              <a:endParaRPr lang="en-US" sz="1200" b="1" dirty="0"/>
            </a:p>
            <a:p>
              <a:pPr algn="ctr">
                <a:tabLst>
                  <a:tab pos="1600200" algn="l"/>
                  <a:tab pos="3543300" algn="l"/>
                </a:tabLst>
              </a:pPr>
              <a:r>
                <a:rPr lang="en-US" sz="1200" b="1" dirty="0">
                  <a:latin typeface="Arial" charset="0"/>
                </a:rPr>
                <a:t>Baseline/Advanced</a:t>
              </a:r>
            </a:p>
            <a:p>
              <a:pPr algn="ctr">
                <a:tabLst>
                  <a:tab pos="1600200" algn="l"/>
                  <a:tab pos="3543300" algn="l"/>
                </a:tabLst>
              </a:pPr>
              <a:r>
                <a:rPr lang="en-US" sz="1200" b="1" dirty="0">
                  <a:latin typeface="Arial" charset="0"/>
                </a:rPr>
                <a:t>Readiness Standards</a:t>
              </a:r>
              <a:endParaRPr lang="en-US" sz="1200" b="1" dirty="0"/>
            </a:p>
            <a:p>
              <a:pPr algn="ctr">
                <a:tabLst>
                  <a:tab pos="1600200" algn="l"/>
                  <a:tab pos="3543300" algn="l"/>
                </a:tabLst>
              </a:pPr>
              <a:endParaRPr lang="en-US" sz="1200" b="1" dirty="0"/>
            </a:p>
            <a:p>
              <a:pPr algn="ctr">
                <a:tabLst>
                  <a:tab pos="1600200" algn="l"/>
                  <a:tab pos="3543300" algn="l"/>
                </a:tabLst>
              </a:pPr>
              <a:endParaRPr lang="en-US" sz="1200" b="1" dirty="0"/>
            </a:p>
            <a:p>
              <a:pPr algn="ctr">
                <a:tabLst>
                  <a:tab pos="1600200" algn="l"/>
                  <a:tab pos="3543300" algn="l"/>
                </a:tabLst>
              </a:pPr>
              <a:endParaRPr lang="en-US" sz="1200" b="1" dirty="0"/>
            </a:p>
            <a:p>
              <a:pPr algn="ctr">
                <a:tabLst>
                  <a:tab pos="1600200" algn="l"/>
                  <a:tab pos="3543300" algn="l"/>
                </a:tabLst>
              </a:pPr>
              <a:endParaRPr lang="en-US" sz="1200" b="1" dirty="0">
                <a:latin typeface="Arial" charset="0"/>
              </a:endParaRPr>
            </a:p>
            <a:p>
              <a:pPr algn="ctr">
                <a:tabLst>
                  <a:tab pos="1600200" algn="l"/>
                  <a:tab pos="3543300" algn="l"/>
                </a:tabLst>
              </a:pPr>
              <a:endParaRPr lang="en-US" sz="1200" b="1" dirty="0"/>
            </a:p>
            <a:p>
              <a:pPr algn="ctr">
                <a:tabLst>
                  <a:tab pos="1600200" algn="l"/>
                  <a:tab pos="3543300" algn="l"/>
                </a:tabLst>
              </a:pPr>
              <a:endParaRPr lang="en-US" sz="1200" b="1" dirty="0">
                <a:latin typeface="Arial" charset="0"/>
              </a:endParaRPr>
            </a:p>
            <a:p>
              <a:pPr algn="ctr">
                <a:tabLst>
                  <a:tab pos="1600200" algn="l"/>
                  <a:tab pos="3543300" algn="l"/>
                </a:tabLst>
              </a:pPr>
              <a:endParaRPr lang="en-US" sz="1200" b="1" dirty="0"/>
            </a:p>
          </p:txBody>
        </p:sp>
        <p:sp>
          <p:nvSpPr>
            <p:cNvPr id="46105" name="Oval 15"/>
            <p:cNvSpPr>
              <a:spLocks noChangeArrowheads="1"/>
            </p:cNvSpPr>
            <p:nvPr/>
          </p:nvSpPr>
          <p:spPr bwMode="auto">
            <a:xfrm>
              <a:off x="6324977" y="3829867"/>
              <a:ext cx="1066800" cy="304800"/>
            </a:xfrm>
            <a:prstGeom prst="ellipse">
              <a:avLst/>
            </a:prstGeom>
            <a:solidFill>
              <a:schemeClr val="bg1"/>
            </a:solidFill>
            <a:ln w="9525"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b="1" dirty="0">
                  <a:latin typeface="Arial" charset="0"/>
                </a:rPr>
                <a:t>Personnel</a:t>
              </a:r>
            </a:p>
          </p:txBody>
        </p:sp>
        <p:sp>
          <p:nvSpPr>
            <p:cNvPr id="46106" name="Oval 15"/>
            <p:cNvSpPr>
              <a:spLocks noChangeArrowheads="1"/>
            </p:cNvSpPr>
            <p:nvPr/>
          </p:nvSpPr>
          <p:spPr bwMode="auto">
            <a:xfrm>
              <a:off x="6354761" y="4142578"/>
              <a:ext cx="1066800" cy="304800"/>
            </a:xfrm>
            <a:prstGeom prst="ellipse">
              <a:avLst/>
            </a:prstGeom>
            <a:solidFill>
              <a:schemeClr val="bg1"/>
            </a:solidFill>
            <a:ln w="9525" algn="ctr">
              <a:solidFill>
                <a:schemeClr val="tx1"/>
              </a:solidFill>
              <a:round/>
              <a:headEnd/>
              <a:tailEnd/>
            </a:ln>
          </p:spPr>
          <p:txBody>
            <a:bodyPr lIns="0" tIns="0" rIns="0" bIns="0" anchor="ctr"/>
            <a:lstStyle/>
            <a:p>
              <a:pPr algn="ctr"/>
              <a:r>
                <a:rPr lang="en-US" b="1" dirty="0">
                  <a:latin typeface="Arial" charset="0"/>
                </a:rPr>
                <a:t>Equipment</a:t>
              </a:r>
            </a:p>
          </p:txBody>
        </p:sp>
        <p:sp>
          <p:nvSpPr>
            <p:cNvPr id="46107" name="Oval 15"/>
            <p:cNvSpPr>
              <a:spLocks noChangeArrowheads="1"/>
            </p:cNvSpPr>
            <p:nvPr/>
          </p:nvSpPr>
          <p:spPr bwMode="auto">
            <a:xfrm>
              <a:off x="7152680" y="4365452"/>
              <a:ext cx="1066800" cy="304800"/>
            </a:xfrm>
            <a:prstGeom prst="ellipse">
              <a:avLst/>
            </a:prstGeom>
            <a:solidFill>
              <a:schemeClr val="bg1"/>
            </a:solidFill>
            <a:ln w="9525" algn="ctr">
              <a:solidFill>
                <a:schemeClr val="tx1"/>
              </a:solidFill>
              <a:round/>
              <a:headEnd/>
              <a:tailEnd/>
            </a:ln>
          </p:spPr>
          <p:txBody>
            <a:bodyPr lIns="0" tIns="0" rIns="0" bIns="0" anchor="ctr"/>
            <a:lstStyle/>
            <a:p>
              <a:pPr algn="ctr"/>
              <a:r>
                <a:rPr lang="en-US" sz="1200" b="1" dirty="0">
                  <a:solidFill>
                    <a:srgbClr val="FF0000"/>
                  </a:solidFill>
                  <a:latin typeface="Arial" charset="0"/>
                </a:rPr>
                <a:t>Outputs</a:t>
              </a:r>
            </a:p>
          </p:txBody>
        </p:sp>
        <p:sp>
          <p:nvSpPr>
            <p:cNvPr id="46108" name="Oval 15"/>
            <p:cNvSpPr>
              <a:spLocks noChangeArrowheads="1"/>
            </p:cNvSpPr>
            <p:nvPr/>
          </p:nvSpPr>
          <p:spPr bwMode="auto">
            <a:xfrm>
              <a:off x="6404912" y="4666499"/>
              <a:ext cx="2590800" cy="339993"/>
            </a:xfrm>
            <a:prstGeom prst="ellipse">
              <a:avLst/>
            </a:prstGeom>
            <a:solidFill>
              <a:schemeClr val="bg1"/>
            </a:solidFill>
            <a:ln w="9525" algn="ctr">
              <a:solidFill>
                <a:schemeClr val="tx1"/>
              </a:solidFill>
              <a:round/>
              <a:headEnd/>
              <a:tailEnd/>
            </a:ln>
          </p:spPr>
          <p:txBody>
            <a:bodyPr lIns="0" tIns="0" rIns="0" bIns="0" anchor="ctr"/>
            <a:lstStyle/>
            <a:p>
              <a:pPr algn="ctr"/>
              <a:r>
                <a:rPr lang="en-US" b="1" dirty="0">
                  <a:latin typeface="Arial" charset="0"/>
                </a:rPr>
                <a:t>Subordinate/Supporting Units</a:t>
              </a:r>
            </a:p>
          </p:txBody>
        </p:sp>
      </p:grpSp>
      <p:sp>
        <p:nvSpPr>
          <p:cNvPr id="33" name="Oval 15"/>
          <p:cNvSpPr>
            <a:spLocks noChangeArrowheads="1"/>
          </p:cNvSpPr>
          <p:nvPr/>
        </p:nvSpPr>
        <p:spPr bwMode="auto">
          <a:xfrm>
            <a:off x="7860648" y="2836293"/>
            <a:ext cx="1066800" cy="304800"/>
          </a:xfrm>
          <a:prstGeom prst="ellipse">
            <a:avLst/>
          </a:prstGeom>
          <a:solidFill>
            <a:schemeClr val="bg1"/>
          </a:solidFill>
          <a:ln w="9525" algn="ctr">
            <a:solidFill>
              <a:schemeClr val="tx1"/>
            </a:solidFill>
            <a:round/>
            <a:headEnd/>
            <a:tailEnd/>
          </a:ln>
        </p:spPr>
        <p:txBody>
          <a:bodyPr lIns="0" tIns="0" rIns="0" bIns="0" anchor="ctr"/>
          <a:lstStyle/>
          <a:p>
            <a:pPr algn="ctr"/>
            <a:r>
              <a:rPr lang="en-US" dirty="0">
                <a:solidFill>
                  <a:schemeClr val="bg1"/>
                </a:solidFill>
                <a:latin typeface="Arial" charset="0"/>
              </a:rPr>
              <a:t> </a:t>
            </a:r>
            <a:r>
              <a:rPr lang="en-US" b="1" dirty="0">
                <a:latin typeface="Arial" charset="0"/>
              </a:rPr>
              <a:t>Training</a:t>
            </a:r>
          </a:p>
        </p:txBody>
      </p:sp>
      <p:sp>
        <p:nvSpPr>
          <p:cNvPr id="34" name="Oval 15"/>
          <p:cNvSpPr>
            <a:spLocks noChangeArrowheads="1"/>
          </p:cNvSpPr>
          <p:nvPr/>
        </p:nvSpPr>
        <p:spPr bwMode="auto">
          <a:xfrm>
            <a:off x="7855041" y="3148336"/>
            <a:ext cx="1066800" cy="322067"/>
          </a:xfrm>
          <a:prstGeom prst="ellipse">
            <a:avLst/>
          </a:prstGeom>
          <a:solidFill>
            <a:schemeClr val="bg1"/>
          </a:solidFill>
          <a:ln w="9525" algn="ctr">
            <a:solidFill>
              <a:schemeClr val="tx1"/>
            </a:solidFill>
            <a:round/>
            <a:headEnd/>
            <a:tailEnd/>
          </a:ln>
        </p:spPr>
        <p:txBody>
          <a:bodyPr lIns="0" tIns="0" rIns="0" bIns="0" anchor="ctr"/>
          <a:lstStyle/>
          <a:p>
            <a:pPr algn="ctr"/>
            <a:r>
              <a:rPr lang="en-US" b="1" dirty="0">
                <a:latin typeface="Arial" charset="0"/>
              </a:rPr>
              <a:t>Exercises</a:t>
            </a:r>
          </a:p>
        </p:txBody>
      </p:sp>
      <p:sp>
        <p:nvSpPr>
          <p:cNvPr id="94" name="Oval 15"/>
          <p:cNvSpPr>
            <a:spLocks noChangeArrowheads="1"/>
          </p:cNvSpPr>
          <p:nvPr/>
        </p:nvSpPr>
        <p:spPr bwMode="auto">
          <a:xfrm>
            <a:off x="6296954" y="5322186"/>
            <a:ext cx="504825" cy="273354"/>
          </a:xfrm>
          <a:prstGeom prst="ellipse">
            <a:avLst/>
          </a:prstGeom>
          <a:solidFill>
            <a:srgbClr val="FFFF00"/>
          </a:solidFill>
          <a:ln w="9525"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MET</a:t>
            </a:r>
          </a:p>
        </p:txBody>
      </p:sp>
      <p:sp>
        <p:nvSpPr>
          <p:cNvPr id="65" name="Cross 64"/>
          <p:cNvSpPr/>
          <p:nvPr/>
        </p:nvSpPr>
        <p:spPr>
          <a:xfrm>
            <a:off x="7407286" y="1921409"/>
            <a:ext cx="338537" cy="338309"/>
          </a:xfrm>
          <a:prstGeom prst="plus">
            <a:avLst>
              <a:gd name="adj" fmla="val 39516"/>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Equal 66"/>
          <p:cNvSpPr/>
          <p:nvPr/>
        </p:nvSpPr>
        <p:spPr>
          <a:xfrm>
            <a:off x="7390116" y="4135303"/>
            <a:ext cx="372015" cy="457201"/>
          </a:xfrm>
          <a:prstGeom prst="mathEqual">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9" name="Straight Arrow Connector 23"/>
          <p:cNvCxnSpPr>
            <a:cxnSpLocks noChangeShapeType="1"/>
          </p:cNvCxnSpPr>
          <p:nvPr/>
        </p:nvCxnSpPr>
        <p:spPr bwMode="auto">
          <a:xfrm>
            <a:off x="6849817" y="1826647"/>
            <a:ext cx="0" cy="474356"/>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10" name="Straight Arrow Connector 23"/>
          <p:cNvCxnSpPr>
            <a:cxnSpLocks noChangeShapeType="1"/>
          </p:cNvCxnSpPr>
          <p:nvPr/>
        </p:nvCxnSpPr>
        <p:spPr bwMode="auto">
          <a:xfrm>
            <a:off x="8261937" y="1840934"/>
            <a:ext cx="0" cy="460069"/>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15" name="Oval 15"/>
          <p:cNvSpPr>
            <a:spLocks noChangeArrowheads="1"/>
          </p:cNvSpPr>
          <p:nvPr/>
        </p:nvSpPr>
        <p:spPr bwMode="auto">
          <a:xfrm>
            <a:off x="6449063" y="1222854"/>
            <a:ext cx="504825" cy="304747"/>
          </a:xfrm>
          <a:prstGeom prst="ellipse">
            <a:avLst/>
          </a:prstGeom>
          <a:solidFill>
            <a:srgbClr val="FFFF00"/>
          </a:solidFill>
          <a:ln w="12700"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MCT</a:t>
            </a:r>
          </a:p>
        </p:txBody>
      </p:sp>
      <p:sp>
        <p:nvSpPr>
          <p:cNvPr id="116" name="Oval 15"/>
          <p:cNvSpPr>
            <a:spLocks noChangeArrowheads="1"/>
          </p:cNvSpPr>
          <p:nvPr/>
        </p:nvSpPr>
        <p:spPr bwMode="auto">
          <a:xfrm>
            <a:off x="6677667" y="1453028"/>
            <a:ext cx="504825" cy="304747"/>
          </a:xfrm>
          <a:prstGeom prst="ellipse">
            <a:avLst/>
          </a:prstGeom>
          <a:solidFill>
            <a:srgbClr val="FFFF00"/>
          </a:solidFill>
          <a:ln w="12700"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MCT</a:t>
            </a:r>
          </a:p>
        </p:txBody>
      </p:sp>
      <p:sp>
        <p:nvSpPr>
          <p:cNvPr id="117" name="Oval 15"/>
          <p:cNvSpPr>
            <a:spLocks noChangeArrowheads="1"/>
          </p:cNvSpPr>
          <p:nvPr/>
        </p:nvSpPr>
        <p:spPr bwMode="auto">
          <a:xfrm>
            <a:off x="7608236" y="1547790"/>
            <a:ext cx="504825" cy="304747"/>
          </a:xfrm>
          <a:prstGeom prst="ellipse">
            <a:avLst/>
          </a:prstGeom>
          <a:solidFill>
            <a:srgbClr val="FFFF00"/>
          </a:solidFill>
          <a:ln w="12700"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MCT</a:t>
            </a:r>
          </a:p>
        </p:txBody>
      </p:sp>
      <p:sp>
        <p:nvSpPr>
          <p:cNvPr id="118" name="Oval 15"/>
          <p:cNvSpPr>
            <a:spLocks noChangeArrowheads="1"/>
          </p:cNvSpPr>
          <p:nvPr/>
        </p:nvSpPr>
        <p:spPr bwMode="auto">
          <a:xfrm>
            <a:off x="8057788" y="1486439"/>
            <a:ext cx="504825" cy="318217"/>
          </a:xfrm>
          <a:prstGeom prst="ellipse">
            <a:avLst/>
          </a:prstGeom>
          <a:solidFill>
            <a:srgbClr val="FFFF00"/>
          </a:solidFill>
          <a:ln w="12700"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MCT</a:t>
            </a:r>
          </a:p>
        </p:txBody>
      </p:sp>
      <p:sp>
        <p:nvSpPr>
          <p:cNvPr id="119" name="Oval 15"/>
          <p:cNvSpPr>
            <a:spLocks noChangeArrowheads="1"/>
          </p:cNvSpPr>
          <p:nvPr/>
        </p:nvSpPr>
        <p:spPr bwMode="auto">
          <a:xfrm>
            <a:off x="7129509" y="1572468"/>
            <a:ext cx="504825" cy="304747"/>
          </a:xfrm>
          <a:prstGeom prst="ellipse">
            <a:avLst/>
          </a:prstGeom>
          <a:solidFill>
            <a:srgbClr val="FFFF00"/>
          </a:solidFill>
          <a:ln w="12700"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MCT</a:t>
            </a:r>
          </a:p>
        </p:txBody>
      </p:sp>
      <p:sp>
        <p:nvSpPr>
          <p:cNvPr id="120" name="Oval 15"/>
          <p:cNvSpPr>
            <a:spLocks noChangeArrowheads="1"/>
          </p:cNvSpPr>
          <p:nvPr/>
        </p:nvSpPr>
        <p:spPr bwMode="auto">
          <a:xfrm>
            <a:off x="8286392" y="1231695"/>
            <a:ext cx="504825" cy="304747"/>
          </a:xfrm>
          <a:prstGeom prst="ellipse">
            <a:avLst/>
          </a:prstGeom>
          <a:solidFill>
            <a:srgbClr val="FFFF00"/>
          </a:solidFill>
          <a:ln w="12700"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MCT</a:t>
            </a:r>
          </a:p>
        </p:txBody>
      </p:sp>
      <p:sp>
        <p:nvSpPr>
          <p:cNvPr id="45" name="Rectangle 3"/>
          <p:cNvSpPr txBox="1">
            <a:spLocks noChangeArrowheads="1"/>
          </p:cNvSpPr>
          <p:nvPr/>
        </p:nvSpPr>
        <p:spPr>
          <a:xfrm>
            <a:off x="104424" y="1472946"/>
            <a:ext cx="5952228" cy="4906905"/>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Bef>
                <a:spcPts val="0"/>
              </a:spcBef>
              <a:spcAft>
                <a:spcPts val="0"/>
              </a:spcAft>
              <a:buFont typeface="Wingdings" panose="05000000000000000000" pitchFamily="2" charset="2"/>
              <a:buChar char="§"/>
            </a:pPr>
            <a:r>
              <a:rPr lang="en-US" sz="1200" b="1" dirty="0">
                <a:solidFill>
                  <a:srgbClr val="FF0000"/>
                </a:solidFill>
                <a:latin typeface="Arial" panose="020B0604020202020204" pitchFamily="34" charset="0"/>
                <a:cs typeface="Arial" panose="020B0604020202020204" pitchFamily="34" charset="0"/>
              </a:rPr>
              <a:t>MCTL</a:t>
            </a:r>
            <a:r>
              <a:rPr lang="en-US" sz="1200" b="1" dirty="0">
                <a:latin typeface="Arial" panose="020B0604020202020204" pitchFamily="34" charset="0"/>
                <a:cs typeface="Arial" panose="020B0604020202020204" pitchFamily="34" charset="0"/>
              </a:rPr>
              <a:t>:  Common reference guide used by USMC commanders, mission planners and unit trainers.</a:t>
            </a:r>
          </a:p>
          <a:p>
            <a:pPr algn="just" fontAlgn="auto">
              <a:spcBef>
                <a:spcPts val="0"/>
              </a:spcBef>
              <a:spcAft>
                <a:spcPts val="0"/>
              </a:spcAft>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algn="just" fontAlgn="auto">
              <a:spcBef>
                <a:spcPts val="0"/>
              </a:spcBef>
              <a:spcAft>
                <a:spcPts val="0"/>
              </a:spcAft>
              <a:buFont typeface="Wingdings" panose="05000000000000000000" pitchFamily="2" charset="2"/>
              <a:buChar char="§"/>
            </a:pPr>
            <a:r>
              <a:rPr lang="en-US" sz="1200" b="1" dirty="0">
                <a:latin typeface="Arial" panose="020B0604020202020204" pitchFamily="34" charset="0"/>
                <a:cs typeface="Arial" panose="020B0604020202020204" pitchFamily="34" charset="0"/>
              </a:rPr>
              <a:t>Units derive their “tasks” from </a:t>
            </a:r>
            <a:r>
              <a:rPr lang="en-US" sz="1200" b="1" dirty="0">
                <a:solidFill>
                  <a:srgbClr val="FF0000"/>
                </a:solidFill>
                <a:latin typeface="Arial" panose="020B0604020202020204" pitchFamily="34" charset="0"/>
                <a:cs typeface="Arial" panose="020B0604020202020204" pitchFamily="34" charset="0"/>
              </a:rPr>
              <a:t>MCTL</a:t>
            </a:r>
            <a:r>
              <a:rPr lang="en-US" sz="1200" b="1" dirty="0">
                <a:latin typeface="Arial" panose="020B0604020202020204" pitchFamily="34" charset="0"/>
                <a:cs typeface="Arial" panose="020B0604020202020204" pitchFamily="34" charset="0"/>
              </a:rPr>
              <a:t> per requirement to report their capability readiness via the MET-based construct within SECDEF Defense Readiness Reporting System (DRRS). </a:t>
            </a:r>
          </a:p>
          <a:p>
            <a:pPr marL="0" indent="0" algn="just" fontAlgn="auto">
              <a:spcBef>
                <a:spcPts val="0"/>
              </a:spcBef>
              <a:spcAft>
                <a:spcPts val="0"/>
              </a:spcAft>
              <a:buNone/>
            </a:pPr>
            <a:endParaRPr lang="en-US" sz="1200" b="1" dirty="0">
              <a:latin typeface="Arial" panose="020B0604020202020204" pitchFamily="34" charset="0"/>
              <a:cs typeface="Arial" panose="020B0604020202020204" pitchFamily="34" charset="0"/>
            </a:endParaRPr>
          </a:p>
          <a:p>
            <a:pPr algn="just" fontAlgn="auto">
              <a:spcBef>
                <a:spcPts val="0"/>
              </a:spcBef>
              <a:spcAft>
                <a:spcPts val="0"/>
              </a:spcAft>
              <a:buFont typeface="Wingdings" panose="05000000000000000000" pitchFamily="2" charset="2"/>
              <a:buChar char="§"/>
            </a:pPr>
            <a:r>
              <a:rPr lang="en-US" sz="1200" b="1" dirty="0">
                <a:solidFill>
                  <a:srgbClr val="FF0000"/>
                </a:solidFill>
                <a:latin typeface="Arial" panose="020B0604020202020204" pitchFamily="34" charset="0"/>
                <a:cs typeface="Arial" panose="020B0604020202020204" pitchFamily="34" charset="0"/>
              </a:rPr>
              <a:t>MCTL</a:t>
            </a:r>
            <a:r>
              <a:rPr lang="en-US" sz="1200" b="1" dirty="0">
                <a:latin typeface="Arial" panose="020B0604020202020204" pitchFamily="34" charset="0"/>
                <a:cs typeface="Arial" panose="020B0604020202020204" pitchFamily="34" charset="0"/>
              </a:rPr>
              <a:t> “Essential/Critical” MCTs for mission accomplishment become Mission Essential Tasks (METs) that align to the COI’s T&amp;R Manual. </a:t>
            </a:r>
          </a:p>
          <a:p>
            <a:pPr algn="just" fontAlgn="auto">
              <a:spcBef>
                <a:spcPts val="0"/>
              </a:spcBef>
              <a:spcAft>
                <a:spcPts val="0"/>
              </a:spcAft>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0" lvl="0" indent="0" fontAlgn="auto">
              <a:spcAft>
                <a:spcPts val="0"/>
              </a:spcAft>
              <a:buNone/>
              <a:defRPr/>
            </a:pPr>
            <a:r>
              <a:rPr lang="en-US" sz="1200" b="1" i="1" dirty="0">
                <a:latin typeface="Arial" pitchFamily="34" charset="0"/>
                <a:cs typeface="Arial" pitchFamily="34" charset="0"/>
              </a:rPr>
              <a:t>Core</a:t>
            </a:r>
            <a:r>
              <a:rPr lang="en-US" sz="1200" b="1" dirty="0">
                <a:latin typeface="Arial" pitchFamily="34" charset="0"/>
                <a:cs typeface="Arial" pitchFamily="34" charset="0"/>
              </a:rPr>
              <a:t> METs </a:t>
            </a:r>
          </a:p>
          <a:p>
            <a:pPr marL="457200" lvl="1" indent="0" fontAlgn="auto">
              <a:spcAft>
                <a:spcPts val="0"/>
              </a:spcAft>
              <a:buNone/>
              <a:defRPr/>
            </a:pPr>
            <a:r>
              <a:rPr lang="en-US" sz="1200" dirty="0">
                <a:latin typeface="Arial" pitchFamily="34" charset="0"/>
                <a:cs typeface="Arial" pitchFamily="34" charset="0"/>
              </a:rPr>
              <a:t>Critical, discrete, externally-focused activities that enable execution of the organizational mission; tasks for which standing organizations were designed; standardized for each unit type</a:t>
            </a:r>
          </a:p>
          <a:p>
            <a:pPr marL="0" lvl="0" indent="0" fontAlgn="auto">
              <a:spcAft>
                <a:spcPts val="0"/>
              </a:spcAft>
              <a:buNone/>
              <a:defRPr/>
            </a:pPr>
            <a:r>
              <a:rPr lang="en-US" sz="1200" b="1" i="1" dirty="0">
                <a:latin typeface="Arial" pitchFamily="34" charset="0"/>
                <a:cs typeface="Arial" pitchFamily="34" charset="0"/>
              </a:rPr>
              <a:t>Core Plus METs</a:t>
            </a:r>
            <a:endParaRPr lang="en-US" sz="1200" dirty="0">
              <a:latin typeface="Arial" pitchFamily="34" charset="0"/>
              <a:cs typeface="Arial" pitchFamily="34" charset="0"/>
            </a:endParaRPr>
          </a:p>
          <a:p>
            <a:pPr marL="457200" lvl="1" indent="0" fontAlgn="auto">
              <a:spcAft>
                <a:spcPts val="0"/>
              </a:spcAft>
              <a:buNone/>
              <a:defRPr/>
            </a:pPr>
            <a:r>
              <a:rPr lang="en-US" sz="1200" dirty="0">
                <a:latin typeface="Arial" pitchFamily="34" charset="0"/>
                <a:cs typeface="Arial" pitchFamily="34" charset="0"/>
              </a:rPr>
              <a:t>Have lower probability of execution; theater specific; </a:t>
            </a:r>
            <a:r>
              <a:rPr lang="en-US" sz="1200" u="sng" dirty="0">
                <a:latin typeface="Arial" pitchFamily="34" charset="0"/>
                <a:cs typeface="Arial" pitchFamily="34" charset="0"/>
              </a:rPr>
              <a:t>NOT</a:t>
            </a:r>
            <a:r>
              <a:rPr lang="en-US" sz="1200" dirty="0">
                <a:latin typeface="Arial" pitchFamily="34" charset="0"/>
                <a:cs typeface="Arial" pitchFamily="34" charset="0"/>
              </a:rPr>
              <a:t> included in unit readiness assessments; Units may elect to include Core Plus tasks in their METLs and associated training plans</a:t>
            </a:r>
          </a:p>
          <a:p>
            <a:pPr marL="0" lvl="0" indent="0" fontAlgn="auto">
              <a:spcAft>
                <a:spcPts val="0"/>
              </a:spcAft>
              <a:buNone/>
              <a:defRPr/>
            </a:pPr>
            <a:r>
              <a:rPr lang="en-US" sz="1200" b="1" i="1" dirty="0">
                <a:latin typeface="Arial" pitchFamily="34" charset="0"/>
                <a:cs typeface="Arial" pitchFamily="34" charset="0"/>
              </a:rPr>
              <a:t>Assigned/OPLAN METs </a:t>
            </a:r>
            <a:r>
              <a:rPr lang="en-US" sz="1200" b="1" i="1" dirty="0">
                <a:solidFill>
                  <a:srgbClr val="FF0000"/>
                </a:solidFill>
                <a:latin typeface="Arial" pitchFamily="34" charset="0"/>
                <a:cs typeface="Arial" pitchFamily="34" charset="0"/>
              </a:rPr>
              <a:t>(CLASSIFIED)</a:t>
            </a:r>
            <a:endParaRPr lang="en-US" sz="1200" dirty="0">
              <a:solidFill>
                <a:srgbClr val="FF0000"/>
              </a:solidFill>
              <a:latin typeface="Arial" pitchFamily="34" charset="0"/>
              <a:cs typeface="Arial" pitchFamily="34" charset="0"/>
            </a:endParaRPr>
          </a:p>
          <a:p>
            <a:pPr marL="457200" lvl="1" indent="0" fontAlgn="auto">
              <a:spcAft>
                <a:spcPts val="0"/>
              </a:spcAft>
              <a:buNone/>
              <a:defRPr/>
            </a:pPr>
            <a:r>
              <a:rPr lang="en-US" sz="1200" dirty="0">
                <a:latin typeface="Arial" pitchFamily="34" charset="0"/>
                <a:cs typeface="Arial" pitchFamily="34" charset="0"/>
              </a:rPr>
              <a:t>Developed and assessed when 25% or more of a unit deploys or prepares to deploy ISO a Named Operation; Based on Core METs, Core Plus METs, Mission templates, and deployment guidance</a:t>
            </a:r>
          </a:p>
          <a:p>
            <a:pPr marL="457200" lvl="1" indent="0" fontAlgn="auto">
              <a:spcAft>
                <a:spcPts val="0"/>
              </a:spcAft>
              <a:buNone/>
              <a:defRPr/>
            </a:pPr>
            <a:endParaRPr lang="en-US" sz="1200" dirty="0">
              <a:latin typeface="Arial" pitchFamily="34" charset="0"/>
              <a:cs typeface="Arial" pitchFamily="34" charset="0"/>
            </a:endParaRPr>
          </a:p>
          <a:p>
            <a:pPr marL="0" indent="0" algn="just" fontAlgn="auto">
              <a:spcBef>
                <a:spcPts val="0"/>
              </a:spcBef>
              <a:spcAft>
                <a:spcPts val="0"/>
              </a:spcAft>
              <a:buNone/>
            </a:pPr>
            <a:r>
              <a:rPr lang="en-US" sz="1200" b="1" u="sng" dirty="0">
                <a:latin typeface="Arial" panose="020B0604020202020204" pitchFamily="34" charset="0"/>
                <a:cs typeface="Arial" panose="020B0604020202020204" pitchFamily="34" charset="0"/>
              </a:rPr>
              <a:t>STANDARDS</a:t>
            </a:r>
            <a:r>
              <a:rPr lang="en-US" sz="1200" b="1" dirty="0">
                <a:latin typeface="Arial" panose="020B0604020202020204" pitchFamily="34" charset="0"/>
                <a:cs typeface="Arial" panose="020B0604020202020204" pitchFamily="34" charset="0"/>
              </a:rPr>
              <a:t>:</a:t>
            </a:r>
          </a:p>
          <a:p>
            <a:pPr algn="just" fontAlgn="auto">
              <a:spcBef>
                <a:spcPts val="0"/>
              </a:spcBef>
              <a:spcAft>
                <a:spcPts val="0"/>
              </a:spcAft>
              <a:buFont typeface="Wingdings" panose="05000000000000000000" pitchFamily="2" charset="2"/>
              <a:buChar char="ü"/>
            </a:pPr>
            <a:r>
              <a:rPr lang="en-US" sz="1200" b="1" dirty="0">
                <a:latin typeface="Arial" panose="020B0604020202020204" pitchFamily="34" charset="0"/>
                <a:cs typeface="Arial" panose="020B0604020202020204" pitchFamily="34" charset="0"/>
              </a:rPr>
              <a:t>Baseline/Advanced Capability Statements</a:t>
            </a:r>
          </a:p>
          <a:p>
            <a:pPr algn="just" fontAlgn="auto">
              <a:spcBef>
                <a:spcPts val="0"/>
              </a:spcBef>
              <a:spcAft>
                <a:spcPts val="0"/>
              </a:spcAft>
              <a:buFont typeface="Wingdings" panose="05000000000000000000" pitchFamily="2" charset="2"/>
              <a:buChar char="ü"/>
            </a:pPr>
            <a:r>
              <a:rPr lang="en-US" sz="1200" b="1" dirty="0">
                <a:latin typeface="Arial" panose="020B0604020202020204" pitchFamily="34" charset="0"/>
                <a:cs typeface="Arial" panose="020B0604020202020204" pitchFamily="34" charset="0"/>
              </a:rPr>
              <a:t>Personnel, Equipment</a:t>
            </a:r>
          </a:p>
          <a:p>
            <a:pPr algn="just" fontAlgn="auto">
              <a:spcBef>
                <a:spcPts val="0"/>
              </a:spcBef>
              <a:spcAft>
                <a:spcPts val="0"/>
              </a:spcAft>
              <a:buFont typeface="Wingdings" panose="05000000000000000000" pitchFamily="2" charset="2"/>
              <a:buChar char="ü"/>
            </a:pPr>
            <a:r>
              <a:rPr lang="en-US" sz="1200" b="1" dirty="0">
                <a:latin typeface="Arial" panose="020B0604020202020204" pitchFamily="34" charset="0"/>
                <a:cs typeface="Arial" panose="020B0604020202020204" pitchFamily="34" charset="0"/>
              </a:rPr>
              <a:t>Training/E-coded Events/Exercises</a:t>
            </a:r>
          </a:p>
          <a:p>
            <a:pPr algn="just" fontAlgn="auto">
              <a:spcBef>
                <a:spcPts val="0"/>
              </a:spcBef>
              <a:spcAft>
                <a:spcPts val="0"/>
              </a:spcAft>
              <a:buFont typeface="Wingdings" panose="05000000000000000000" pitchFamily="2" charset="2"/>
              <a:buChar char="ü"/>
            </a:pPr>
            <a:r>
              <a:rPr lang="en-US" sz="1200" b="1" dirty="0">
                <a:latin typeface="Arial" panose="020B0604020202020204" pitchFamily="34" charset="0"/>
                <a:cs typeface="Arial" panose="020B0604020202020204" pitchFamily="34" charset="0"/>
              </a:rPr>
              <a:t>Outputs</a:t>
            </a:r>
          </a:p>
          <a:p>
            <a:pPr algn="just" fontAlgn="auto">
              <a:spcBef>
                <a:spcPts val="0"/>
              </a:spcBef>
              <a:spcAft>
                <a:spcPts val="0"/>
              </a:spcAft>
              <a:buFont typeface="Wingdings" panose="05000000000000000000" pitchFamily="2" charset="2"/>
              <a:buChar char="ü"/>
            </a:pPr>
            <a:r>
              <a:rPr lang="en-US" sz="1200" b="1" dirty="0">
                <a:latin typeface="Arial" panose="020B0604020202020204" pitchFamily="34" charset="0"/>
                <a:cs typeface="Arial" panose="020B0604020202020204" pitchFamily="34" charset="0"/>
              </a:rPr>
              <a:t>Subordinate/Supporting Unit Elements (if applicable)</a:t>
            </a:r>
          </a:p>
          <a:p>
            <a:pPr algn="just" fontAlgn="auto">
              <a:spcBef>
                <a:spcPts val="0"/>
              </a:spcBef>
              <a:spcAft>
                <a:spcPts val="0"/>
              </a:spcAft>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0" indent="0" algn="just" fontAlgn="auto">
              <a:spcBef>
                <a:spcPts val="0"/>
              </a:spcBef>
              <a:spcAft>
                <a:spcPts val="0"/>
              </a:spcAft>
              <a:buNone/>
            </a:pPr>
            <a:endParaRPr lang="en-US" sz="1200" b="1" dirty="0">
              <a:latin typeface="Arial" panose="020B0604020202020204" pitchFamily="34" charset="0"/>
              <a:cs typeface="Arial" panose="020B0604020202020204" pitchFamily="34" charset="0"/>
            </a:endParaRPr>
          </a:p>
        </p:txBody>
      </p:sp>
      <p:sp>
        <p:nvSpPr>
          <p:cNvPr id="12" name="Oval 15">
            <a:extLst>
              <a:ext uri="{FF2B5EF4-FFF2-40B4-BE49-F238E27FC236}">
                <a16:creationId xmlns:a16="http://schemas.microsoft.com/office/drawing/2014/main" id="{760CD524-CEF2-62B7-EF58-AEEC1D9D21B2}"/>
              </a:ext>
            </a:extLst>
          </p:cNvPr>
          <p:cNvSpPr>
            <a:spLocks noChangeArrowheads="1"/>
          </p:cNvSpPr>
          <p:nvPr/>
        </p:nvSpPr>
        <p:spPr bwMode="auto">
          <a:xfrm>
            <a:off x="6590544" y="5491618"/>
            <a:ext cx="504825" cy="273354"/>
          </a:xfrm>
          <a:prstGeom prst="ellipse">
            <a:avLst/>
          </a:prstGeom>
          <a:solidFill>
            <a:srgbClr val="FFFF00"/>
          </a:solidFill>
          <a:ln w="9525"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MET</a:t>
            </a:r>
          </a:p>
        </p:txBody>
      </p:sp>
      <p:sp>
        <p:nvSpPr>
          <p:cNvPr id="13" name="Oval 15">
            <a:extLst>
              <a:ext uri="{FF2B5EF4-FFF2-40B4-BE49-F238E27FC236}">
                <a16:creationId xmlns:a16="http://schemas.microsoft.com/office/drawing/2014/main" id="{3DBA1930-1D6D-5B17-D98C-8ED4FB59C249}"/>
              </a:ext>
            </a:extLst>
          </p:cNvPr>
          <p:cNvSpPr>
            <a:spLocks noChangeArrowheads="1"/>
          </p:cNvSpPr>
          <p:nvPr/>
        </p:nvSpPr>
        <p:spPr bwMode="auto">
          <a:xfrm>
            <a:off x="7036084" y="5571465"/>
            <a:ext cx="504825" cy="273354"/>
          </a:xfrm>
          <a:prstGeom prst="ellipse">
            <a:avLst/>
          </a:prstGeom>
          <a:solidFill>
            <a:srgbClr val="FFFF00"/>
          </a:solidFill>
          <a:ln w="9525"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MET</a:t>
            </a:r>
          </a:p>
        </p:txBody>
      </p:sp>
      <p:sp>
        <p:nvSpPr>
          <p:cNvPr id="14" name="Oval 15">
            <a:extLst>
              <a:ext uri="{FF2B5EF4-FFF2-40B4-BE49-F238E27FC236}">
                <a16:creationId xmlns:a16="http://schemas.microsoft.com/office/drawing/2014/main" id="{BF40B520-DF56-185F-35BD-F576972B6017}"/>
              </a:ext>
            </a:extLst>
          </p:cNvPr>
          <p:cNvSpPr>
            <a:spLocks noChangeArrowheads="1"/>
          </p:cNvSpPr>
          <p:nvPr/>
        </p:nvSpPr>
        <p:spPr bwMode="auto">
          <a:xfrm>
            <a:off x="7493410" y="5571465"/>
            <a:ext cx="504825" cy="273354"/>
          </a:xfrm>
          <a:prstGeom prst="ellipse">
            <a:avLst/>
          </a:prstGeom>
          <a:solidFill>
            <a:srgbClr val="FFFF00"/>
          </a:solidFill>
          <a:ln w="9525"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MET</a:t>
            </a:r>
          </a:p>
        </p:txBody>
      </p:sp>
      <p:sp>
        <p:nvSpPr>
          <p:cNvPr id="15" name="Oval 15">
            <a:extLst>
              <a:ext uri="{FF2B5EF4-FFF2-40B4-BE49-F238E27FC236}">
                <a16:creationId xmlns:a16="http://schemas.microsoft.com/office/drawing/2014/main" id="{6AB8D23D-4F24-C266-B9C1-2F969B9FB2A0}"/>
              </a:ext>
            </a:extLst>
          </p:cNvPr>
          <p:cNvSpPr>
            <a:spLocks noChangeArrowheads="1"/>
          </p:cNvSpPr>
          <p:nvPr/>
        </p:nvSpPr>
        <p:spPr bwMode="auto">
          <a:xfrm>
            <a:off x="7949924" y="5491853"/>
            <a:ext cx="504825" cy="273354"/>
          </a:xfrm>
          <a:prstGeom prst="ellipse">
            <a:avLst/>
          </a:prstGeom>
          <a:solidFill>
            <a:srgbClr val="FFFF00"/>
          </a:solidFill>
          <a:ln w="9525"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MET</a:t>
            </a:r>
          </a:p>
        </p:txBody>
      </p:sp>
      <p:sp>
        <p:nvSpPr>
          <p:cNvPr id="16" name="Oval 15">
            <a:extLst>
              <a:ext uri="{FF2B5EF4-FFF2-40B4-BE49-F238E27FC236}">
                <a16:creationId xmlns:a16="http://schemas.microsoft.com/office/drawing/2014/main" id="{8E6CC9DB-EEBD-CB67-477B-1FF50518D76B}"/>
              </a:ext>
            </a:extLst>
          </p:cNvPr>
          <p:cNvSpPr>
            <a:spLocks noChangeArrowheads="1"/>
          </p:cNvSpPr>
          <p:nvPr/>
        </p:nvSpPr>
        <p:spPr bwMode="auto">
          <a:xfrm>
            <a:off x="8332727" y="5322186"/>
            <a:ext cx="504825" cy="273354"/>
          </a:xfrm>
          <a:prstGeom prst="ellipse">
            <a:avLst/>
          </a:prstGeom>
          <a:solidFill>
            <a:srgbClr val="FFFF00"/>
          </a:solidFill>
          <a:ln w="9525" algn="ctr">
            <a:solidFill>
              <a:schemeClr val="tx1"/>
            </a:solidFill>
            <a:round/>
            <a:headEnd/>
            <a:tailEnd/>
          </a:ln>
        </p:spPr>
        <p:txBody>
          <a:bodyPr lIns="0" tIns="0" rIns="0" bIns="0" anchor="ctr"/>
          <a:lstStyle/>
          <a:p>
            <a:pPr algn="ctr"/>
            <a:r>
              <a:rPr lang="en-US" sz="1100" dirty="0">
                <a:solidFill>
                  <a:schemeClr val="bg1"/>
                </a:solidFill>
                <a:latin typeface="Arial" charset="0"/>
              </a:rPr>
              <a:t> </a:t>
            </a:r>
            <a:r>
              <a:rPr lang="en-US" sz="1100" b="1" dirty="0"/>
              <a:t>MET</a:t>
            </a:r>
          </a:p>
        </p:txBody>
      </p:sp>
      <p:cxnSp>
        <p:nvCxnSpPr>
          <p:cNvPr id="17" name="Straight Arrow Connector 23">
            <a:extLst>
              <a:ext uri="{FF2B5EF4-FFF2-40B4-BE49-F238E27FC236}">
                <a16:creationId xmlns:a16="http://schemas.microsoft.com/office/drawing/2014/main" id="{7A96F077-AF56-F7DA-785C-60E2468D695F}"/>
              </a:ext>
            </a:extLst>
          </p:cNvPr>
          <p:cNvCxnSpPr>
            <a:cxnSpLocks noChangeShapeType="1"/>
          </p:cNvCxnSpPr>
          <p:nvPr/>
        </p:nvCxnSpPr>
        <p:spPr bwMode="auto">
          <a:xfrm>
            <a:off x="6849936" y="4199993"/>
            <a:ext cx="0" cy="32782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23">
            <a:extLst>
              <a:ext uri="{FF2B5EF4-FFF2-40B4-BE49-F238E27FC236}">
                <a16:creationId xmlns:a16="http://schemas.microsoft.com/office/drawing/2014/main" id="{215DF10D-9FAD-44E7-94CA-730AD825C699}"/>
              </a:ext>
            </a:extLst>
          </p:cNvPr>
          <p:cNvCxnSpPr>
            <a:cxnSpLocks noChangeShapeType="1"/>
          </p:cNvCxnSpPr>
          <p:nvPr/>
        </p:nvCxnSpPr>
        <p:spPr bwMode="auto">
          <a:xfrm>
            <a:off x="8255974" y="4216249"/>
            <a:ext cx="0" cy="32782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0" name="Straight Arrow Connector 23">
            <a:extLst>
              <a:ext uri="{FF2B5EF4-FFF2-40B4-BE49-F238E27FC236}">
                <a16:creationId xmlns:a16="http://schemas.microsoft.com/office/drawing/2014/main" id="{FB1B1246-A7C0-6346-3F8C-524B0E557656}"/>
              </a:ext>
            </a:extLst>
          </p:cNvPr>
          <p:cNvCxnSpPr>
            <a:cxnSpLocks noChangeShapeType="1"/>
          </p:cNvCxnSpPr>
          <p:nvPr/>
        </p:nvCxnSpPr>
        <p:spPr bwMode="auto">
          <a:xfrm>
            <a:off x="7305395" y="5906907"/>
            <a:ext cx="0" cy="32782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23">
            <a:extLst>
              <a:ext uri="{FF2B5EF4-FFF2-40B4-BE49-F238E27FC236}">
                <a16:creationId xmlns:a16="http://schemas.microsoft.com/office/drawing/2014/main" id="{79A1B013-E591-4542-AB3F-59250AA6F599}"/>
              </a:ext>
            </a:extLst>
          </p:cNvPr>
          <p:cNvCxnSpPr>
            <a:cxnSpLocks noChangeShapeType="1"/>
          </p:cNvCxnSpPr>
          <p:nvPr/>
        </p:nvCxnSpPr>
        <p:spPr bwMode="auto">
          <a:xfrm>
            <a:off x="7762131" y="5906907"/>
            <a:ext cx="0" cy="32782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 name="Oval 15">
            <a:extLst>
              <a:ext uri="{FF2B5EF4-FFF2-40B4-BE49-F238E27FC236}">
                <a16:creationId xmlns:a16="http://schemas.microsoft.com/office/drawing/2014/main" id="{67545EB4-8C22-20D5-2F3C-002663E14615}"/>
              </a:ext>
            </a:extLst>
          </p:cNvPr>
          <p:cNvSpPr>
            <a:spLocks noChangeArrowheads="1"/>
          </p:cNvSpPr>
          <p:nvPr/>
        </p:nvSpPr>
        <p:spPr bwMode="auto">
          <a:xfrm>
            <a:off x="7033853" y="5165881"/>
            <a:ext cx="1066800" cy="327774"/>
          </a:xfrm>
          <a:prstGeom prst="ellipse">
            <a:avLst/>
          </a:prstGeom>
          <a:solidFill>
            <a:schemeClr val="bg1"/>
          </a:solidFill>
          <a:ln w="9525" algn="ctr">
            <a:solidFill>
              <a:schemeClr val="tx1"/>
            </a:solidFill>
            <a:round/>
            <a:headEnd/>
            <a:tailEnd/>
          </a:ln>
        </p:spPr>
        <p:txBody>
          <a:bodyPr lIns="0" tIns="0" rIns="0" bIns="0" anchor="ctr"/>
          <a:lstStyle/>
          <a:p>
            <a:pPr algn="ctr"/>
            <a:r>
              <a:rPr lang="en-US" b="1" dirty="0">
                <a:latin typeface="Arial" charset="0"/>
              </a:rPr>
              <a:t>Mission Statement</a:t>
            </a:r>
          </a:p>
        </p:txBody>
      </p:sp>
      <p:sp>
        <p:nvSpPr>
          <p:cNvPr id="4" name="Slide Number Placeholder 3">
            <a:extLst>
              <a:ext uri="{FF2B5EF4-FFF2-40B4-BE49-F238E27FC236}">
                <a16:creationId xmlns:a16="http://schemas.microsoft.com/office/drawing/2014/main" id="{5212BBE0-48C0-8C1C-E374-C8A79612A6A2}"/>
              </a:ext>
            </a:extLst>
          </p:cNvPr>
          <p:cNvSpPr>
            <a:spLocks noGrp="1"/>
          </p:cNvSpPr>
          <p:nvPr>
            <p:ph type="sldNum" sz="quarter" idx="12"/>
          </p:nvPr>
        </p:nvSpPr>
        <p:spPr>
          <a:xfrm>
            <a:off x="7131779" y="6439514"/>
            <a:ext cx="1732912" cy="365125"/>
          </a:xfrm>
        </p:spPr>
        <p:txBody>
          <a:bodyPr/>
          <a:lstStyle/>
          <a:p>
            <a:fld id="{57D7F152-42F7-4C0B-ACE2-8696607C202E}" type="slidenum">
              <a:rPr lang="en-US" smtClean="0">
                <a:solidFill>
                  <a:schemeClr val="tx1"/>
                </a:solidFill>
              </a:rPr>
              <a:pPr/>
              <a:t>9</a:t>
            </a:fld>
            <a:endParaRPr lang="en-US" dirty="0">
              <a:solidFill>
                <a:schemeClr val="tx1"/>
              </a:solidFill>
            </a:endParaRPr>
          </a:p>
        </p:txBody>
      </p:sp>
    </p:spTree>
    <p:extLst>
      <p:ext uri="{BB962C8B-B14F-4D97-AF65-F5344CB8AC3E}">
        <p14:creationId xmlns:p14="http://schemas.microsoft.com/office/powerpoint/2010/main" val="4205266659"/>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D088BF4AA1624E82D45477E7BC94D9" ma:contentTypeVersion="6" ma:contentTypeDescription="Create a new document." ma:contentTypeScope="" ma:versionID="e849cb124b7b38b2b4f02e67e22f6492">
  <xsd:schema xmlns:xsd="http://www.w3.org/2001/XMLSchema" xmlns:xs="http://www.w3.org/2001/XMLSchema" xmlns:p="http://schemas.microsoft.com/office/2006/metadata/properties" xmlns:ns2="4f4ab4ce-a751-4524-a47d-e082f7a22f9c" targetNamespace="http://schemas.microsoft.com/office/2006/metadata/properties" ma:root="true" ma:fieldsID="a710ffd2390c0f1fde99213a359647ce" ns2:_="">
    <xsd:import namespace="4f4ab4ce-a751-4524-a47d-e082f7a22f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4ab4ce-a751-4524-a47d-e082f7a22f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4CA695-5640-4421-8CB7-AA0BD47ACD5F}">
  <ds:schemaRefs>
    <ds:schemaRef ds:uri="http://schemas.microsoft.com/office/2006/metadata/properties"/>
    <ds:schemaRef ds:uri="http://schemas.openxmlformats.org/package/2006/metadata/core-properties"/>
    <ds:schemaRef ds:uri="http://purl.org/dc/terms/"/>
    <ds:schemaRef ds:uri="http://purl.org/dc/dcmitype/"/>
    <ds:schemaRef ds:uri="4f4ab4ce-a751-4524-a47d-e082f7a22f9c"/>
    <ds:schemaRef ds:uri="http://www.w3.org/XML/1998/namespace"/>
    <ds:schemaRef ds:uri="http://schemas.microsoft.com/office/2006/documentManagement/types"/>
    <ds:schemaRef ds:uri="http://purl.org/dc/elements/1.1/"/>
    <ds:schemaRef ds:uri="http://schemas.microsoft.com/office/infopath/2007/PartnerControls"/>
  </ds:schemaRefs>
</ds:datastoreItem>
</file>

<file path=customXml/itemProps2.xml><?xml version="1.0" encoding="utf-8"?>
<ds:datastoreItem xmlns:ds="http://schemas.openxmlformats.org/officeDocument/2006/customXml" ds:itemID="{D4AA00ED-959D-4E3F-AEA7-23BCE36B9AC8}">
  <ds:schemaRefs>
    <ds:schemaRef ds:uri="http://schemas.microsoft.com/sharepoint/v3/contenttype/forms"/>
  </ds:schemaRefs>
</ds:datastoreItem>
</file>

<file path=customXml/itemProps3.xml><?xml version="1.0" encoding="utf-8"?>
<ds:datastoreItem xmlns:ds="http://schemas.openxmlformats.org/officeDocument/2006/customXml" ds:itemID="{9DAFA439-A626-4E31-8107-46993C26BD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4ab4ce-a751-4524-a47d-e082f7a22f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9f80511-b267-4892-be9d-6cc8d3fffe7e}" enabled="1" method="Standard" siteId="{f4c44cda-18c6-46b0-80f2-e290072444fd}" removed="0"/>
</clbl:labelList>
</file>

<file path=docProps/app.xml><?xml version="1.0" encoding="utf-8"?>
<Properties xmlns="http://schemas.openxmlformats.org/officeDocument/2006/extended-properties" xmlns:vt="http://schemas.openxmlformats.org/officeDocument/2006/docPropsVTypes">
  <Template/>
  <TotalTime>32417</TotalTime>
  <Words>10959</Words>
  <Application>Microsoft Office PowerPoint</Application>
  <PresentationFormat>On-screen Show (4:3)</PresentationFormat>
  <Paragraphs>1492</Paragraphs>
  <Slides>48</Slides>
  <Notes>23</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48</vt:i4>
      </vt:variant>
    </vt:vector>
  </HeadingPairs>
  <TitlesOfParts>
    <vt:vector size="61" baseType="lpstr">
      <vt:lpstr>MS PGothic</vt:lpstr>
      <vt:lpstr>Arial</vt:lpstr>
      <vt:lpstr>Arial Narrow</vt:lpstr>
      <vt:lpstr>Calibri</vt:lpstr>
      <vt:lpstr>Courier New</vt:lpstr>
      <vt:lpstr>Open Sans</vt:lpstr>
      <vt:lpstr>Symbol</vt:lpstr>
      <vt:lpstr>Times New Roman</vt:lpstr>
      <vt:lpstr>Wingdings</vt:lpstr>
      <vt:lpstr>Wingdings 2</vt:lpstr>
      <vt:lpstr>Office Theme</vt:lpstr>
      <vt:lpstr>2_Office Theme</vt:lpstr>
      <vt:lpstr>Chart</vt:lpstr>
      <vt:lpstr>PowerPoint Presentation</vt:lpstr>
      <vt:lpstr>PowerPoint Presentation</vt:lpstr>
      <vt:lpstr>PowerPoint Presentation</vt:lpstr>
      <vt:lpstr>MCT / MET / METL Integrated Life Cycle </vt:lpstr>
      <vt:lpstr>MCTs/METs/METLs, Capability Development Processes and PPBE**</vt:lpstr>
      <vt:lpstr>MCT / MET Alignments/Linkages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CD&amp;I TFSD Branch Heads</vt:lpstr>
      <vt:lpstr>PowerPoint Presentation</vt:lpstr>
      <vt:lpstr>MCT/MET/METL and T&amp;R Development A Collaborative Process  T&amp;R Event Components</vt:lpstr>
      <vt:lpstr>  NEW or Revised MCT Recommendations        </vt:lpstr>
      <vt:lpstr>PowerPoint Presentation</vt:lpstr>
      <vt:lpstr>MET/METL/Training Review Objective  and Products Development</vt:lpstr>
      <vt:lpstr>MET Standards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Capabilities Crosswalk Top-Down / Bottom-Up and Required CBRN Training Intervals</vt:lpstr>
      <vt:lpstr>Community Observations/Recommendations EXAMPLES</vt:lpstr>
      <vt:lpstr>PowerPoint Presentation</vt:lpstr>
      <vt:lpstr>PowerPoint Presentation</vt:lpstr>
      <vt:lpstr>MET/METL and Training Review Deliverables Checklist &amp; POA&amp;M</vt:lpstr>
      <vt:lpstr>PowerPoint Presentation</vt:lpstr>
      <vt:lpstr>DRRS-Strategic &amp; ADS Interfaces</vt:lpstr>
      <vt:lpstr>DC PP&amp;O’s  Institutional Readiness  Working Group (IRWG)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OpsDiv EFDC</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CDandI MCTL Website Brief</dc:title>
  <dc:creator>Villalva MV</dc:creator>
  <cp:lastModifiedBy>Goldman CIV Maryroi F</cp:lastModifiedBy>
  <cp:revision>1803</cp:revision>
  <cp:lastPrinted>2024-01-02T15:07:23Z</cp:lastPrinted>
  <dcterms:created xsi:type="dcterms:W3CDTF">2000-11-01T20:40:02Z</dcterms:created>
  <dcterms:modified xsi:type="dcterms:W3CDTF">2026-07-14T13:52:28Z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0x0101003CD088BF4AA1624E82D45477E7BC94D9</vt:lpwstr>
  </property>
  <property fmtid="{D5CDD505-2E9C-101B-9397-08002B2CF9AE}" pid="3" name="_dlc_DocIdItemGuid">
    <vt:lpwstr>4f277ad7-d162-47de-a0ff-fcb6c4ed0cd3</vt:lpwstr>
  </property>
  <property fmtid="{D5CDD505-2E9C-101B-9397-08002B2CF9AE}" pid="4" name="ClassificationContentMarkingFooterLocations">
    <vt:lpwstr>Office Theme:8\2_Office Theme:8</vt:lpwstr>
  </property>
  <property fmtid="{D5CDD505-2E9C-101B-9397-08002B2CF9AE}" pid="5" name="ClassificationContentMarkingFooterText">
    <vt:lpwstr>DISTRIBUTION: DoD COMMUNITY ONLY</vt:lpwstr>
  </property>
</Properties>
</file>